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0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9" r:id="rId3"/>
  </p:sldMasterIdLst>
  <p:notesMasterIdLst>
    <p:notesMasterId r:id="rId284"/>
  </p:notesMasterIdLst>
  <p:sldIdLst>
    <p:sldId id="1043" r:id="rId4"/>
    <p:sldId id="1042" r:id="rId5"/>
    <p:sldId id="1009" r:id="rId6"/>
    <p:sldId id="1012" r:id="rId7"/>
    <p:sldId id="431" r:id="rId8"/>
    <p:sldId id="432" r:id="rId9"/>
    <p:sldId id="433" r:id="rId10"/>
    <p:sldId id="434" r:id="rId11"/>
    <p:sldId id="435" r:id="rId12"/>
    <p:sldId id="436" r:id="rId13"/>
    <p:sldId id="1013" r:id="rId14"/>
    <p:sldId id="1014" r:id="rId15"/>
    <p:sldId id="493" r:id="rId16"/>
    <p:sldId id="985" r:id="rId17"/>
    <p:sldId id="502" r:id="rId18"/>
    <p:sldId id="520" r:id="rId19"/>
    <p:sldId id="538" r:id="rId20"/>
    <p:sldId id="528" r:id="rId21"/>
    <p:sldId id="1019" r:id="rId22"/>
    <p:sldId id="1045" r:id="rId23"/>
    <p:sldId id="1046" r:id="rId24"/>
    <p:sldId id="1091" r:id="rId25"/>
    <p:sldId id="1110" r:id="rId26"/>
    <p:sldId id="504" r:id="rId27"/>
    <p:sldId id="505" r:id="rId28"/>
    <p:sldId id="507" r:id="rId29"/>
    <p:sldId id="506" r:id="rId30"/>
    <p:sldId id="509" r:id="rId31"/>
    <p:sldId id="508" r:id="rId32"/>
    <p:sldId id="515" r:id="rId33"/>
    <p:sldId id="511" r:id="rId34"/>
    <p:sldId id="517" r:id="rId35"/>
    <p:sldId id="512" r:id="rId36"/>
    <p:sldId id="513" r:id="rId37"/>
    <p:sldId id="514" r:id="rId38"/>
    <p:sldId id="510" r:id="rId39"/>
    <p:sldId id="1020" r:id="rId40"/>
    <p:sldId id="543" r:id="rId41"/>
    <p:sldId id="270" r:id="rId42"/>
    <p:sldId id="1028" r:id="rId43"/>
    <p:sldId id="267" r:id="rId44"/>
    <p:sldId id="1029" r:id="rId45"/>
    <p:sldId id="398" r:id="rId46"/>
    <p:sldId id="1030" r:id="rId47"/>
    <p:sldId id="472" r:id="rId48"/>
    <p:sldId id="473" r:id="rId49"/>
    <p:sldId id="474" r:id="rId50"/>
    <p:sldId id="475" r:id="rId51"/>
    <p:sldId id="441" r:id="rId52"/>
    <p:sldId id="440" r:id="rId53"/>
    <p:sldId id="442" r:id="rId54"/>
    <p:sldId id="443" r:id="rId55"/>
    <p:sldId id="1021" r:id="rId56"/>
    <p:sldId id="1022" r:id="rId57"/>
    <p:sldId id="1023" r:id="rId58"/>
    <p:sldId id="1024" r:id="rId59"/>
    <p:sldId id="1025" r:id="rId60"/>
    <p:sldId id="1026" r:id="rId61"/>
    <p:sldId id="1027" r:id="rId62"/>
    <p:sldId id="952" r:id="rId63"/>
    <p:sldId id="953" r:id="rId64"/>
    <p:sldId id="954" r:id="rId65"/>
    <p:sldId id="955" r:id="rId66"/>
    <p:sldId id="956" r:id="rId67"/>
    <p:sldId id="957" r:id="rId68"/>
    <p:sldId id="958" r:id="rId69"/>
    <p:sldId id="959" r:id="rId70"/>
    <p:sldId id="960" r:id="rId71"/>
    <p:sldId id="1003" r:id="rId72"/>
    <p:sldId id="1004" r:id="rId73"/>
    <p:sldId id="961" r:id="rId74"/>
    <p:sldId id="962" r:id="rId75"/>
    <p:sldId id="963" r:id="rId76"/>
    <p:sldId id="964" r:id="rId77"/>
    <p:sldId id="965" r:id="rId78"/>
    <p:sldId id="966" r:id="rId79"/>
    <p:sldId id="967" r:id="rId80"/>
    <p:sldId id="894" r:id="rId81"/>
    <p:sldId id="968" r:id="rId82"/>
    <p:sldId id="969" r:id="rId83"/>
    <p:sldId id="970" r:id="rId84"/>
    <p:sldId id="971" r:id="rId85"/>
    <p:sldId id="972" r:id="rId86"/>
    <p:sldId id="973" r:id="rId87"/>
    <p:sldId id="1005" r:id="rId88"/>
    <p:sldId id="974" r:id="rId89"/>
    <p:sldId id="975" r:id="rId90"/>
    <p:sldId id="976" r:id="rId91"/>
    <p:sldId id="977" r:id="rId92"/>
    <p:sldId id="978" r:id="rId93"/>
    <p:sldId id="979" r:id="rId94"/>
    <p:sldId id="980" r:id="rId95"/>
    <p:sldId id="981" r:id="rId96"/>
    <p:sldId id="982" r:id="rId97"/>
    <p:sldId id="983" r:id="rId98"/>
    <p:sldId id="1039" r:id="rId99"/>
    <p:sldId id="455" r:id="rId100"/>
    <p:sldId id="452" r:id="rId101"/>
    <p:sldId id="448" r:id="rId102"/>
    <p:sldId id="449" r:id="rId103"/>
    <p:sldId id="450" r:id="rId104"/>
    <p:sldId id="451" r:id="rId105"/>
    <p:sldId id="456" r:id="rId106"/>
    <p:sldId id="469" r:id="rId107"/>
    <p:sldId id="470" r:id="rId108"/>
    <p:sldId id="457" r:id="rId109"/>
    <p:sldId id="1032" r:id="rId110"/>
    <p:sldId id="1044" r:id="rId111"/>
    <p:sldId id="482" r:id="rId112"/>
    <p:sldId id="1033" r:id="rId113"/>
    <p:sldId id="1034" r:id="rId114"/>
    <p:sldId id="1035" r:id="rId115"/>
    <p:sldId id="287" r:id="rId116"/>
    <p:sldId id="1036" r:id="rId117"/>
    <p:sldId id="1037" r:id="rId118"/>
    <p:sldId id="1038" r:id="rId119"/>
    <p:sldId id="1041" r:id="rId120"/>
    <p:sldId id="1040" r:id="rId121"/>
    <p:sldId id="1031" r:id="rId122"/>
    <p:sldId id="1002" r:id="rId123"/>
    <p:sldId id="1011" r:id="rId124"/>
    <p:sldId id="996" r:id="rId125"/>
    <p:sldId id="998" r:id="rId126"/>
    <p:sldId id="999" r:id="rId127"/>
    <p:sldId id="992" r:id="rId128"/>
    <p:sldId id="994" r:id="rId129"/>
    <p:sldId id="944" r:id="rId130"/>
    <p:sldId id="995" r:id="rId131"/>
    <p:sldId id="991" r:id="rId132"/>
    <p:sldId id="990" r:id="rId133"/>
    <p:sldId id="993" r:id="rId134"/>
    <p:sldId id="1000" r:id="rId135"/>
    <p:sldId id="1001" r:id="rId136"/>
    <p:sldId id="984" r:id="rId137"/>
    <p:sldId id="986" r:id="rId138"/>
    <p:sldId id="987" r:id="rId139"/>
    <p:sldId id="989" r:id="rId140"/>
    <p:sldId id="988" r:id="rId141"/>
    <p:sldId id="903" r:id="rId142"/>
    <p:sldId id="898" r:id="rId143"/>
    <p:sldId id="900" r:id="rId144"/>
    <p:sldId id="899" r:id="rId145"/>
    <p:sldId id="902" r:id="rId146"/>
    <p:sldId id="901" r:id="rId147"/>
    <p:sldId id="904" r:id="rId148"/>
    <p:sldId id="923" r:id="rId149"/>
    <p:sldId id="937" r:id="rId150"/>
    <p:sldId id="938" r:id="rId151"/>
    <p:sldId id="1008" r:id="rId152"/>
    <p:sldId id="924" r:id="rId153"/>
    <p:sldId id="897" r:id="rId154"/>
    <p:sldId id="912" r:id="rId155"/>
    <p:sldId id="918" r:id="rId156"/>
    <p:sldId id="914" r:id="rId157"/>
    <p:sldId id="916" r:id="rId158"/>
    <p:sldId id="917" r:id="rId159"/>
    <p:sldId id="925" r:id="rId160"/>
    <p:sldId id="919" r:id="rId161"/>
    <p:sldId id="926" r:id="rId162"/>
    <p:sldId id="921" r:id="rId163"/>
    <p:sldId id="920" r:id="rId164"/>
    <p:sldId id="915" r:id="rId165"/>
    <p:sldId id="922" r:id="rId166"/>
    <p:sldId id="907" r:id="rId167"/>
    <p:sldId id="946" r:id="rId168"/>
    <p:sldId id="930" r:id="rId169"/>
    <p:sldId id="947" r:id="rId170"/>
    <p:sldId id="932" r:id="rId171"/>
    <p:sldId id="933" r:id="rId172"/>
    <p:sldId id="934" r:id="rId173"/>
    <p:sldId id="935" r:id="rId174"/>
    <p:sldId id="471" r:id="rId175"/>
    <p:sldId id="936" r:id="rId176"/>
    <p:sldId id="948" r:id="rId177"/>
    <p:sldId id="949" r:id="rId178"/>
    <p:sldId id="950" r:id="rId179"/>
    <p:sldId id="940" r:id="rId180"/>
    <p:sldId id="951" r:id="rId181"/>
    <p:sldId id="1010" r:id="rId182"/>
    <p:sldId id="1007" r:id="rId183"/>
    <p:sldId id="893" r:id="rId184"/>
    <p:sldId id="256" r:id="rId185"/>
    <p:sldId id="861" r:id="rId186"/>
    <p:sldId id="399" r:id="rId187"/>
    <p:sldId id="269" r:id="rId188"/>
    <p:sldId id="300" r:id="rId189"/>
    <p:sldId id="284" r:id="rId190"/>
    <p:sldId id="875" r:id="rId191"/>
    <p:sldId id="855" r:id="rId192"/>
    <p:sldId id="539" r:id="rId193"/>
    <p:sldId id="542" r:id="rId194"/>
    <p:sldId id="842" r:id="rId195"/>
    <p:sldId id="929" r:id="rId196"/>
    <p:sldId id="939" r:id="rId197"/>
    <p:sldId id="541" r:id="rId198"/>
    <p:sldId id="943" r:id="rId199"/>
    <p:sldId id="1006" r:id="rId200"/>
    <p:sldId id="879" r:id="rId201"/>
    <p:sldId id="876" r:id="rId202"/>
    <p:sldId id="880" r:id="rId203"/>
    <p:sldId id="878" r:id="rId204"/>
    <p:sldId id="885" r:id="rId205"/>
    <p:sldId id="886" r:id="rId206"/>
    <p:sldId id="887" r:id="rId207"/>
    <p:sldId id="388" r:id="rId208"/>
    <p:sldId id="391" r:id="rId209"/>
    <p:sldId id="445" r:id="rId210"/>
    <p:sldId id="446" r:id="rId211"/>
    <p:sldId id="945" r:id="rId212"/>
    <p:sldId id="941" r:id="rId213"/>
    <p:sldId id="942" r:id="rId214"/>
    <p:sldId id="892" r:id="rId215"/>
    <p:sldId id="931" r:id="rId216"/>
    <p:sldId id="927" r:id="rId217"/>
    <p:sldId id="890" r:id="rId218"/>
    <p:sldId id="889" r:id="rId219"/>
    <p:sldId id="888" r:id="rId220"/>
    <p:sldId id="865" r:id="rId221"/>
    <p:sldId id="289" r:id="rId222"/>
    <p:sldId id="867" r:id="rId223"/>
    <p:sldId id="866" r:id="rId224"/>
    <p:sldId id="860" r:id="rId225"/>
    <p:sldId id="869" r:id="rId226"/>
    <p:sldId id="868" r:id="rId227"/>
    <p:sldId id="877" r:id="rId228"/>
    <p:sldId id="262" r:id="rId229"/>
    <p:sldId id="891" r:id="rId230"/>
    <p:sldId id="386" r:id="rId231"/>
    <p:sldId id="378" r:id="rId232"/>
    <p:sldId id="881" r:id="rId233"/>
    <p:sldId id="882" r:id="rId234"/>
    <p:sldId id="884" r:id="rId235"/>
    <p:sldId id="883" r:id="rId236"/>
    <p:sldId id="859" r:id="rId237"/>
    <p:sldId id="864" r:id="rId238"/>
    <p:sldId id="285" r:id="rId239"/>
    <p:sldId id="286" r:id="rId240"/>
    <p:sldId id="290" r:id="rId241"/>
    <p:sldId id="288" r:id="rId242"/>
    <p:sldId id="291" r:id="rId243"/>
    <p:sldId id="293" r:id="rId244"/>
    <p:sldId id="295" r:id="rId245"/>
    <p:sldId id="296" r:id="rId246"/>
    <p:sldId id="299" r:id="rId247"/>
    <p:sldId id="363" r:id="rId248"/>
    <p:sldId id="438" r:id="rId249"/>
    <p:sldId id="439" r:id="rId250"/>
    <p:sldId id="862" r:id="rId251"/>
    <p:sldId id="874" r:id="rId252"/>
    <p:sldId id="444" r:id="rId253"/>
    <p:sldId id="841" r:id="rId254"/>
    <p:sldId id="374" r:id="rId255"/>
    <p:sldId id="375" r:id="rId256"/>
    <p:sldId id="376" r:id="rId257"/>
    <p:sldId id="377" r:id="rId258"/>
    <p:sldId id="422" r:id="rId259"/>
    <p:sldId id="380" r:id="rId260"/>
    <p:sldId id="419" r:id="rId261"/>
    <p:sldId id="420" r:id="rId262"/>
    <p:sldId id="421" r:id="rId263"/>
    <p:sldId id="871" r:id="rId264"/>
    <p:sldId id="872" r:id="rId265"/>
    <p:sldId id="870" r:id="rId266"/>
    <p:sldId id="381" r:id="rId267"/>
    <p:sldId id="385" r:id="rId268"/>
    <p:sldId id="873" r:id="rId269"/>
    <p:sldId id="851" r:id="rId270"/>
    <p:sldId id="852" r:id="rId271"/>
    <p:sldId id="853" r:id="rId272"/>
    <p:sldId id="854" r:id="rId273"/>
    <p:sldId id="856" r:id="rId274"/>
    <p:sldId id="857" r:id="rId275"/>
    <p:sldId id="858" r:id="rId276"/>
    <p:sldId id="499" r:id="rId277"/>
    <p:sldId id="297" r:id="rId278"/>
    <p:sldId id="906" r:id="rId279"/>
    <p:sldId id="913" r:id="rId280"/>
    <p:sldId id="911" r:id="rId281"/>
    <p:sldId id="908" r:id="rId282"/>
    <p:sldId id="905" r:id="rId283"/>
  </p:sldIdLst>
  <p:sldSz cx="9144000" cy="5143500" type="screen16x9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DFC"/>
    <a:srgbClr val="000000"/>
    <a:srgbClr val="FBF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340" autoAdjust="0"/>
    <p:restoredTop sz="96517" autoAdjust="0"/>
  </p:normalViewPr>
  <p:slideViewPr>
    <p:cSldViewPr>
      <p:cViewPr varScale="1">
        <p:scale>
          <a:sx n="148" d="100"/>
          <a:sy n="148" d="100"/>
        </p:scale>
        <p:origin x="114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63" Type="http://schemas.openxmlformats.org/officeDocument/2006/relationships/slide" Target="slides/slide60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226" Type="http://schemas.openxmlformats.org/officeDocument/2006/relationships/slide" Target="slides/slide223.xml"/><Relationship Id="rId268" Type="http://schemas.openxmlformats.org/officeDocument/2006/relationships/slide" Target="slides/slide265.xml"/><Relationship Id="rId32" Type="http://schemas.openxmlformats.org/officeDocument/2006/relationships/slide" Target="slides/slide29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181" Type="http://schemas.openxmlformats.org/officeDocument/2006/relationships/slide" Target="slides/slide178.xml"/><Relationship Id="rId237" Type="http://schemas.openxmlformats.org/officeDocument/2006/relationships/slide" Target="slides/slide234.xml"/><Relationship Id="rId279" Type="http://schemas.openxmlformats.org/officeDocument/2006/relationships/slide" Target="slides/slide276.xml"/><Relationship Id="rId43" Type="http://schemas.openxmlformats.org/officeDocument/2006/relationships/slide" Target="slides/slide40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27" Type="http://schemas.openxmlformats.org/officeDocument/2006/relationships/slide" Target="slides/slide224.xml"/><Relationship Id="rId248" Type="http://schemas.openxmlformats.org/officeDocument/2006/relationships/slide" Target="slides/slide245.xml"/><Relationship Id="rId269" Type="http://schemas.openxmlformats.org/officeDocument/2006/relationships/slide" Target="slides/slide266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280" Type="http://schemas.openxmlformats.org/officeDocument/2006/relationships/slide" Target="slides/slide277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slide" Target="slides/slide179.xml"/><Relationship Id="rId217" Type="http://schemas.openxmlformats.org/officeDocument/2006/relationships/slide" Target="slides/slide214.xml"/><Relationship Id="rId6" Type="http://schemas.openxmlformats.org/officeDocument/2006/relationships/slide" Target="slides/slide3.xml"/><Relationship Id="rId238" Type="http://schemas.openxmlformats.org/officeDocument/2006/relationships/slide" Target="slides/slide235.xml"/><Relationship Id="rId259" Type="http://schemas.openxmlformats.org/officeDocument/2006/relationships/slide" Target="slides/slide256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270" Type="http://schemas.openxmlformats.org/officeDocument/2006/relationships/slide" Target="slides/slide267.xml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slide" Target="slides/slide148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28" Type="http://schemas.openxmlformats.org/officeDocument/2006/relationships/slide" Target="slides/slide225.xml"/><Relationship Id="rId249" Type="http://schemas.openxmlformats.org/officeDocument/2006/relationships/slide" Target="slides/slide246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260" Type="http://schemas.openxmlformats.org/officeDocument/2006/relationships/slide" Target="slides/slide257.xml"/><Relationship Id="rId281" Type="http://schemas.openxmlformats.org/officeDocument/2006/relationships/slide" Target="slides/slide278.xml"/><Relationship Id="rId34" Type="http://schemas.openxmlformats.org/officeDocument/2006/relationships/slide" Target="slides/slide31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18" Type="http://schemas.openxmlformats.org/officeDocument/2006/relationships/slide" Target="slides/slide215.xml"/><Relationship Id="rId239" Type="http://schemas.openxmlformats.org/officeDocument/2006/relationships/slide" Target="slides/slide236.xml"/><Relationship Id="rId250" Type="http://schemas.openxmlformats.org/officeDocument/2006/relationships/slide" Target="slides/slide247.xml"/><Relationship Id="rId271" Type="http://schemas.openxmlformats.org/officeDocument/2006/relationships/slide" Target="slides/slide268.xml"/><Relationship Id="rId24" Type="http://schemas.openxmlformats.org/officeDocument/2006/relationships/slide" Target="slides/slide21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31" Type="http://schemas.openxmlformats.org/officeDocument/2006/relationships/slide" Target="slides/slide128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229" Type="http://schemas.openxmlformats.org/officeDocument/2006/relationships/slide" Target="slides/slide226.xml"/><Relationship Id="rId240" Type="http://schemas.openxmlformats.org/officeDocument/2006/relationships/slide" Target="slides/slide237.xml"/><Relationship Id="rId261" Type="http://schemas.openxmlformats.org/officeDocument/2006/relationships/slide" Target="slides/slide258.xml"/><Relationship Id="rId14" Type="http://schemas.openxmlformats.org/officeDocument/2006/relationships/slide" Target="slides/slide11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282" Type="http://schemas.openxmlformats.org/officeDocument/2006/relationships/slide" Target="slides/slide279.xml"/><Relationship Id="rId8" Type="http://schemas.openxmlformats.org/officeDocument/2006/relationships/slide" Target="slides/slide5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219" Type="http://schemas.openxmlformats.org/officeDocument/2006/relationships/slide" Target="slides/slide216.xml"/><Relationship Id="rId230" Type="http://schemas.openxmlformats.org/officeDocument/2006/relationships/slide" Target="slides/slide227.xml"/><Relationship Id="rId251" Type="http://schemas.openxmlformats.org/officeDocument/2006/relationships/slide" Target="slides/slide248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72" Type="http://schemas.openxmlformats.org/officeDocument/2006/relationships/slide" Target="slides/slide269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220" Type="http://schemas.openxmlformats.org/officeDocument/2006/relationships/slide" Target="slides/slide217.xml"/><Relationship Id="rId241" Type="http://schemas.openxmlformats.org/officeDocument/2006/relationships/slide" Target="slides/slide23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262" Type="http://schemas.openxmlformats.org/officeDocument/2006/relationships/slide" Target="slides/slide259.xml"/><Relationship Id="rId283" Type="http://schemas.openxmlformats.org/officeDocument/2006/relationships/slide" Target="slides/slide280.xml"/><Relationship Id="rId78" Type="http://schemas.openxmlformats.org/officeDocument/2006/relationships/slide" Target="slides/slide75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64" Type="http://schemas.openxmlformats.org/officeDocument/2006/relationships/slide" Target="slides/slide161.xml"/><Relationship Id="rId185" Type="http://schemas.openxmlformats.org/officeDocument/2006/relationships/slide" Target="slides/slide182.xml"/><Relationship Id="rId9" Type="http://schemas.openxmlformats.org/officeDocument/2006/relationships/slide" Target="slides/slide6.xml"/><Relationship Id="rId210" Type="http://schemas.openxmlformats.org/officeDocument/2006/relationships/slide" Target="slides/slide207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252" Type="http://schemas.openxmlformats.org/officeDocument/2006/relationships/slide" Target="slides/slide249.xml"/><Relationship Id="rId273" Type="http://schemas.openxmlformats.org/officeDocument/2006/relationships/slide" Target="slides/slide270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slide" Target="slides/slide239.xml"/><Relationship Id="rId263" Type="http://schemas.openxmlformats.org/officeDocument/2006/relationships/slide" Target="slides/slide260.xml"/><Relationship Id="rId284" Type="http://schemas.openxmlformats.org/officeDocument/2006/relationships/notesMaster" Target="notesMasters/notesMaster1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53" Type="http://schemas.openxmlformats.org/officeDocument/2006/relationships/slide" Target="slides/slide250.xml"/><Relationship Id="rId274" Type="http://schemas.openxmlformats.org/officeDocument/2006/relationships/slide" Target="slides/slide271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243" Type="http://schemas.openxmlformats.org/officeDocument/2006/relationships/slide" Target="slides/slide240.xml"/><Relationship Id="rId264" Type="http://schemas.openxmlformats.org/officeDocument/2006/relationships/slide" Target="slides/slide261.xml"/><Relationship Id="rId285" Type="http://schemas.openxmlformats.org/officeDocument/2006/relationships/presProps" Target="presProps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54" Type="http://schemas.openxmlformats.org/officeDocument/2006/relationships/slide" Target="slides/slide25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275" Type="http://schemas.openxmlformats.org/officeDocument/2006/relationships/slide" Target="slides/slide272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244" Type="http://schemas.openxmlformats.org/officeDocument/2006/relationships/slide" Target="slides/slide241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265" Type="http://schemas.openxmlformats.org/officeDocument/2006/relationships/slide" Target="slides/slide262.xml"/><Relationship Id="rId286" Type="http://schemas.openxmlformats.org/officeDocument/2006/relationships/viewProps" Target="viewProps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34" Type="http://schemas.openxmlformats.org/officeDocument/2006/relationships/slide" Target="slides/slide23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55" Type="http://schemas.openxmlformats.org/officeDocument/2006/relationships/slide" Target="slides/slide252.xml"/><Relationship Id="rId276" Type="http://schemas.openxmlformats.org/officeDocument/2006/relationships/slide" Target="slides/slide273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245" Type="http://schemas.openxmlformats.org/officeDocument/2006/relationships/slide" Target="slides/slide242.xml"/><Relationship Id="rId266" Type="http://schemas.openxmlformats.org/officeDocument/2006/relationships/slide" Target="slides/slide263.xml"/><Relationship Id="rId287" Type="http://schemas.openxmlformats.org/officeDocument/2006/relationships/theme" Target="theme/theme1.xml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5" Type="http://schemas.openxmlformats.org/officeDocument/2006/relationships/slide" Target="slides/slide232.xml"/><Relationship Id="rId256" Type="http://schemas.openxmlformats.org/officeDocument/2006/relationships/slide" Target="slides/slide253.xml"/><Relationship Id="rId277" Type="http://schemas.openxmlformats.org/officeDocument/2006/relationships/slide" Target="slides/slide27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179" Type="http://schemas.openxmlformats.org/officeDocument/2006/relationships/slide" Target="slides/slide17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5" Type="http://schemas.openxmlformats.org/officeDocument/2006/relationships/slide" Target="slides/slide222.xml"/><Relationship Id="rId246" Type="http://schemas.openxmlformats.org/officeDocument/2006/relationships/slide" Target="slides/slide243.xml"/><Relationship Id="rId267" Type="http://schemas.openxmlformats.org/officeDocument/2006/relationships/slide" Target="slides/slide264.xml"/><Relationship Id="rId288" Type="http://schemas.openxmlformats.org/officeDocument/2006/relationships/tableStyles" Target="tableStyles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94" Type="http://schemas.openxmlformats.org/officeDocument/2006/relationships/slide" Target="slides/slide91.xml"/><Relationship Id="rId148" Type="http://schemas.openxmlformats.org/officeDocument/2006/relationships/slide" Target="slides/slide145.xml"/><Relationship Id="rId169" Type="http://schemas.openxmlformats.org/officeDocument/2006/relationships/slide" Target="slides/slide166.xml"/><Relationship Id="rId4" Type="http://schemas.openxmlformats.org/officeDocument/2006/relationships/slide" Target="slides/slide1.xml"/><Relationship Id="rId180" Type="http://schemas.openxmlformats.org/officeDocument/2006/relationships/slide" Target="slides/slide177.xml"/><Relationship Id="rId215" Type="http://schemas.openxmlformats.org/officeDocument/2006/relationships/slide" Target="slides/slide212.xml"/><Relationship Id="rId236" Type="http://schemas.openxmlformats.org/officeDocument/2006/relationships/slide" Target="slides/slide233.xml"/><Relationship Id="rId257" Type="http://schemas.openxmlformats.org/officeDocument/2006/relationships/slide" Target="slides/slide254.xml"/><Relationship Id="rId278" Type="http://schemas.openxmlformats.org/officeDocument/2006/relationships/slide" Target="slides/slide275.xml"/><Relationship Id="rId42" Type="http://schemas.openxmlformats.org/officeDocument/2006/relationships/slide" Target="slides/slide39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47" Type="http://schemas.openxmlformats.org/officeDocument/2006/relationships/slide" Target="slides/slide244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53" Type="http://schemas.openxmlformats.org/officeDocument/2006/relationships/slide" Target="slides/slide50.xml"/><Relationship Id="rId149" Type="http://schemas.openxmlformats.org/officeDocument/2006/relationships/slide" Target="slides/slide146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216" Type="http://schemas.openxmlformats.org/officeDocument/2006/relationships/slide" Target="slides/slide213.xml"/><Relationship Id="rId258" Type="http://schemas.openxmlformats.org/officeDocument/2006/relationships/slide" Target="slides/slide255.xml"/><Relationship Id="rId22" Type="http://schemas.openxmlformats.org/officeDocument/2006/relationships/slide" Target="slides/slide19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image" Target="../media/image217.png"/><Relationship Id="rId4" Type="http://schemas.openxmlformats.org/officeDocument/2006/relationships/image" Target="../media/image220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image" Target="../media/image217.png"/><Relationship Id="rId4" Type="http://schemas.openxmlformats.org/officeDocument/2006/relationships/image" Target="../media/image220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image" Target="../media/image217.png"/><Relationship Id="rId4" Type="http://schemas.openxmlformats.org/officeDocument/2006/relationships/image" Target="../media/image220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image" Target="../media/image217.png"/><Relationship Id="rId4" Type="http://schemas.openxmlformats.org/officeDocument/2006/relationships/image" Target="../media/image220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image" Target="../media/image217.png"/><Relationship Id="rId4" Type="http://schemas.openxmlformats.org/officeDocument/2006/relationships/image" Target="../media/image22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C675A-9703-42DB-9DBE-BBF5AC2DDD3B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A3D3B-C8D7-436A-8879-B10BCE51C7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74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5A3D3B-C8D7-436A-8879-B10BCE51C73A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127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3D3F0A-79C9-4801-B082-D49BFDFA4550}" type="slidenum">
              <a:rPr lang="en-GB"/>
              <a:pPr/>
              <a:t>239</a:t>
            </a:fld>
            <a:endParaRPr lang="en-GB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9075" y="566738"/>
            <a:ext cx="7239000" cy="4071937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473" y="4733886"/>
            <a:ext cx="4982732" cy="4484409"/>
          </a:xfrm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A3D3B-C8D7-436A-8879-B10BCE51C73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099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5A3D3B-C8D7-436A-8879-B10BCE51C73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038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5A3D3B-C8D7-436A-8879-B10BCE51C73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813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5A3D3B-C8D7-436A-8879-B10BCE51C73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210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3D3F0A-79C9-4801-B082-D49BFDFA4550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425" y="522288"/>
            <a:ext cx="6664325" cy="37496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526" y="4359959"/>
            <a:ext cx="5026951" cy="4130188"/>
          </a:xfrm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5A3D3B-C8D7-436A-8879-B10BCE51C73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381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https://www.theguardian.com/lifeandstyle/shortcuts/2013/dec/13/thirteen-superstitions-friday-the-13th-black-cat-ladder-magpie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A3D3B-C8D7-436A-8879-B10BCE51C73A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69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A3D3B-C8D7-436A-8879-B10BCE51C73A}" type="slidenum">
              <a:rPr lang="en-GB" smtClean="0"/>
              <a:t>208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38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267494"/>
            <a:ext cx="7772400" cy="810090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448" y="1563638"/>
            <a:ext cx="6400800" cy="48605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+mj-lt"/>
                <a:ea typeface="Fira Sans Thin" panose="020B03030500000200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7544" y="2427734"/>
            <a:ext cx="828092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467544" y="3313316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chemeClr val="tx1"/>
                </a:solidFill>
                <a:latin typeface="+mj-lt"/>
                <a:ea typeface="Fira Sans Thin" panose="020B0303050000020004" pitchFamily="34" charset="0"/>
              </a:rPr>
              <a:t>Thomas </a:t>
            </a:r>
            <a:r>
              <a:rPr lang="en-GB" sz="1600" b="0" dirty="0" err="1">
                <a:solidFill>
                  <a:schemeClr val="tx1"/>
                </a:solidFill>
                <a:latin typeface="+mj-lt"/>
                <a:ea typeface="Fira Sans Thin" panose="020B0303050000020004" pitchFamily="34" charset="0"/>
              </a:rPr>
              <a:t>Gärtner</a:t>
            </a:r>
            <a:endParaRPr lang="en-GB" sz="1600" b="0" dirty="0">
              <a:solidFill>
                <a:schemeClr val="tx1"/>
              </a:solidFill>
              <a:latin typeface="+mj-lt"/>
              <a:ea typeface="Fira Sans Thin" panose="020B0303050000020004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67544" y="3418423"/>
            <a:ext cx="323838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600" b="0" dirty="0">
              <a:solidFill>
                <a:schemeClr val="tx1"/>
              </a:solidFill>
              <a:latin typeface="+mj-lt"/>
              <a:ea typeface="Fira Sans Thin" panose="020B0303050000020004" pitchFamily="34" charset="0"/>
            </a:endParaRPr>
          </a:p>
          <a:p>
            <a:endParaRPr lang="en-GB" dirty="0">
              <a:solidFill>
                <a:schemeClr val="tx1"/>
              </a:solidFill>
              <a:latin typeface="+mj-lt"/>
            </a:endParaRPr>
          </a:p>
          <a:p>
            <a:r>
              <a:rPr lang="en-GB" sz="1200" dirty="0" err="1">
                <a:solidFill>
                  <a:schemeClr val="tx1"/>
                </a:solidFill>
                <a:latin typeface="+mj-lt"/>
                <a:ea typeface="Fira Sans Thin" panose="020B0303050000020004" pitchFamily="34" charset="0"/>
              </a:rPr>
              <a:t>Universitätsprofessor</a:t>
            </a:r>
            <a:r>
              <a:rPr lang="en-GB" sz="1200" dirty="0">
                <a:solidFill>
                  <a:schemeClr val="tx1"/>
                </a:solidFill>
                <a:latin typeface="+mj-lt"/>
                <a:ea typeface="Fira Sans Thin" panose="020B0303050000020004" pitchFamily="34" charset="0"/>
              </a:rPr>
              <a:t> for Machine Learning</a:t>
            </a:r>
          </a:p>
          <a:p>
            <a:r>
              <a:rPr lang="en-GB" sz="1200" dirty="0">
                <a:solidFill>
                  <a:schemeClr val="tx1"/>
                </a:solidFill>
                <a:latin typeface="+mj-lt"/>
                <a:ea typeface="Fira Sans Thin" panose="020B0303050000020004" pitchFamily="34" charset="0"/>
              </a:rPr>
              <a:t>Head of the research unit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Fira Sans Thin" panose="020B0303050000020004" pitchFamily="34" charset="0"/>
                <a:cs typeface="+mn-cs"/>
              </a:rPr>
              <a:t>Machine Learning</a:t>
            </a:r>
            <a:endParaRPr lang="en-GB" sz="1200" dirty="0">
              <a:solidFill>
                <a:schemeClr val="tx1"/>
              </a:solidFill>
              <a:latin typeface="+mj-lt"/>
              <a:ea typeface="Fira Sans Thin" panose="020B0303050000020004" pitchFamily="34" charset="0"/>
            </a:endParaRPr>
          </a:p>
          <a:p>
            <a:r>
              <a:rPr lang="en-GB" sz="1200" dirty="0">
                <a:solidFill>
                  <a:schemeClr val="tx1"/>
                </a:solidFill>
                <a:latin typeface="+mj-lt"/>
                <a:ea typeface="Fira Sans Thin" panose="020B0303050000020004" pitchFamily="34" charset="0"/>
              </a:rPr>
              <a:t>TU Wien Informatics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7B5A94-0423-4375-A362-3FBE252051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399842"/>
            <a:ext cx="2915816" cy="110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15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468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765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494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474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 Beacons of Excell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0" y="0"/>
            <a:ext cx="9144000" cy="514349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rgbClr val="009BBD"/>
              </a:gs>
              <a:gs pos="100000">
                <a:srgbClr val="1B2A6B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0"/>
          </a:p>
        </p:txBody>
      </p:sp>
    </p:spTree>
    <p:extLst>
      <p:ext uri="{BB962C8B-B14F-4D97-AF65-F5344CB8AC3E}">
        <p14:creationId xmlns:p14="http://schemas.microsoft.com/office/powerpoint/2010/main" val="146820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897564"/>
            <a:ext cx="7772400" cy="810090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448" y="1869672"/>
            <a:ext cx="6400800" cy="48605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7544" y="2625756"/>
            <a:ext cx="8280920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467544" y="3130101"/>
            <a:ext cx="470737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0" dirty="0">
                <a:solidFill>
                  <a:schemeClr val="accent5">
                    <a:lumMod val="50000"/>
                  </a:schemeClr>
                </a:solidFill>
              </a:rPr>
              <a:t>Thomas </a:t>
            </a:r>
            <a:r>
              <a:rPr lang="en-GB" sz="2400" b="0" dirty="0" err="1">
                <a:solidFill>
                  <a:schemeClr val="accent5">
                    <a:lumMod val="50000"/>
                  </a:schemeClr>
                </a:solidFill>
              </a:rPr>
              <a:t>Gärtner</a:t>
            </a:r>
            <a:endParaRPr lang="en-GB" sz="2400" b="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GB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GB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GB" sz="1600" dirty="0">
                <a:solidFill>
                  <a:schemeClr val="accent5">
                    <a:lumMod val="50000"/>
                  </a:schemeClr>
                </a:solidFill>
              </a:rPr>
              <a:t>School of Computer Science, University of Nottingham</a:t>
            </a:r>
          </a:p>
        </p:txBody>
      </p:sp>
    </p:spTree>
    <p:extLst>
      <p:ext uri="{BB962C8B-B14F-4D97-AF65-F5344CB8AC3E}">
        <p14:creationId xmlns:p14="http://schemas.microsoft.com/office/powerpoint/2010/main" val="394375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164554"/>
            <a:ext cx="8496944" cy="857250"/>
          </a:xfrm>
        </p:spPr>
        <p:txBody>
          <a:bodyPr>
            <a:normAutofit/>
          </a:bodyPr>
          <a:lstStyle>
            <a:lvl1pPr>
              <a:defRPr sz="2000"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200151"/>
            <a:ext cx="8496944" cy="3394472"/>
          </a:xfrm>
        </p:spPr>
        <p:txBody>
          <a:bodyPr>
            <a:normAutofit/>
          </a:bodyPr>
          <a:lstStyle>
            <a:lvl1pPr>
              <a:defRPr sz="1600">
                <a:latin typeface="Fira Sans" panose="020B0503050000020004" pitchFamily="34" charset="0"/>
                <a:ea typeface="Fira Sans" panose="020B0503050000020004" pitchFamily="34" charset="0"/>
              </a:defRPr>
            </a:lvl1pPr>
            <a:lvl2pPr>
              <a:defRPr sz="1600">
                <a:latin typeface="Fira Sans" panose="020B0503050000020004" pitchFamily="34" charset="0"/>
                <a:ea typeface="Fira Sans" panose="020B0503050000020004" pitchFamily="34" charset="0"/>
              </a:defRPr>
            </a:lvl2pPr>
            <a:lvl3pPr>
              <a:defRPr sz="1600">
                <a:latin typeface="Fira Sans" panose="020B0503050000020004" pitchFamily="34" charset="0"/>
                <a:ea typeface="Fira Sans" panose="020B0503050000020004" pitchFamily="34" charset="0"/>
              </a:defRPr>
            </a:lvl3pPr>
            <a:lvl4pPr>
              <a:defRPr sz="1600">
                <a:latin typeface="Fira Sans" panose="020B0503050000020004" pitchFamily="34" charset="0"/>
                <a:ea typeface="Fira Sans" panose="020B0503050000020004" pitchFamily="34" charset="0"/>
              </a:defRPr>
            </a:lvl4pPr>
            <a:lvl5pPr>
              <a:defRPr sz="1600">
                <a:latin typeface="Fira Sans" panose="020B0503050000020004" pitchFamily="34" charset="0"/>
                <a:ea typeface="Fira Sans" panose="020B05030500000200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6256" y="4731990"/>
            <a:ext cx="1944216" cy="273844"/>
          </a:xfrm>
        </p:spPr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11854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254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164554"/>
            <a:ext cx="8496944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200151"/>
            <a:ext cx="4172272" cy="3394472"/>
          </a:xfrm>
        </p:spPr>
        <p:txBody>
          <a:bodyPr>
            <a:normAutofit/>
          </a:bodyPr>
          <a:lstStyle>
            <a:lvl1pPr>
              <a:defRPr sz="1600"/>
            </a:lvl1pPr>
            <a:lvl2pPr marL="358775" indent="-176213">
              <a:defRPr sz="1600"/>
            </a:lvl2pPr>
            <a:lvl3pPr marL="715963" indent="-174625">
              <a:defRPr sz="1600"/>
            </a:lvl3pPr>
            <a:lvl4pPr marL="1074738" indent="-176213">
              <a:defRPr sz="1600"/>
            </a:lvl4pPr>
            <a:lvl5pPr marL="1431925" indent="-174625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30888" y="4767263"/>
            <a:ext cx="1989584" cy="273844"/>
          </a:xfrm>
        </p:spPr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 Placeholder 2"/>
          <p:cNvSpPr>
            <a:spLocks noGrp="1"/>
          </p:cNvSpPr>
          <p:nvPr>
            <p:ph sz="half" idx="13"/>
          </p:nvPr>
        </p:nvSpPr>
        <p:spPr>
          <a:xfrm>
            <a:off x="323528" y="1200151"/>
            <a:ext cx="4172272" cy="3394472"/>
          </a:xfrm>
        </p:spPr>
        <p:txBody>
          <a:bodyPr>
            <a:normAutofit/>
          </a:bodyPr>
          <a:lstStyle>
            <a:lvl1pPr>
              <a:defRPr sz="1600"/>
            </a:lvl1pPr>
            <a:lvl2pPr marL="358775" indent="-176213">
              <a:defRPr sz="1600"/>
            </a:lvl2pPr>
            <a:lvl3pPr marL="715963" indent="-174625">
              <a:defRPr sz="1600"/>
            </a:lvl3pPr>
            <a:lvl4pPr marL="1074738" indent="-176213">
              <a:defRPr sz="1600"/>
            </a:lvl4pPr>
            <a:lvl5pPr marL="1431925" indent="-174625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1087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5"/>
          </p:nvPr>
        </p:nvSpPr>
        <p:spPr>
          <a:xfrm>
            <a:off x="6156176" y="1200151"/>
            <a:ext cx="2664296" cy="3394472"/>
          </a:xfrm>
        </p:spPr>
        <p:txBody>
          <a:bodyPr>
            <a:normAutofit/>
          </a:bodyPr>
          <a:lstStyle>
            <a:lvl1pPr>
              <a:defRPr sz="1600"/>
            </a:lvl1pPr>
            <a:lvl2pPr marL="182563" indent="-182563">
              <a:defRPr sz="1600"/>
            </a:lvl2pPr>
            <a:lvl3pPr marL="358775" indent="-176213">
              <a:defRPr sz="1600"/>
            </a:lvl3pPr>
            <a:lvl4pPr marL="541338" indent="-182563">
              <a:defRPr sz="1600"/>
            </a:lvl4pPr>
            <a:lvl5pPr marL="715963" indent="-174625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4"/>
          </p:nvPr>
        </p:nvSpPr>
        <p:spPr>
          <a:xfrm>
            <a:off x="3275856" y="1200151"/>
            <a:ext cx="2664296" cy="3394472"/>
          </a:xfrm>
        </p:spPr>
        <p:txBody>
          <a:bodyPr>
            <a:normAutofit/>
          </a:bodyPr>
          <a:lstStyle>
            <a:lvl1pPr>
              <a:defRPr sz="1600"/>
            </a:lvl1pPr>
            <a:lvl2pPr marL="182563" indent="-182563">
              <a:defRPr sz="1600"/>
            </a:lvl2pPr>
            <a:lvl3pPr marL="358775" indent="-176213">
              <a:defRPr sz="1600"/>
            </a:lvl3pPr>
            <a:lvl4pPr marL="541338" indent="-182563">
              <a:defRPr sz="1600"/>
            </a:lvl4pPr>
            <a:lvl5pPr marL="715963" indent="-174625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164554"/>
            <a:ext cx="8496944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30888" y="4767263"/>
            <a:ext cx="1989584" cy="273844"/>
          </a:xfrm>
        </p:spPr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sz="half" idx="16"/>
          </p:nvPr>
        </p:nvSpPr>
        <p:spPr>
          <a:xfrm>
            <a:off x="323528" y="1200151"/>
            <a:ext cx="2664296" cy="3394472"/>
          </a:xfrm>
        </p:spPr>
        <p:txBody>
          <a:bodyPr>
            <a:normAutofit/>
          </a:bodyPr>
          <a:lstStyle>
            <a:lvl1pPr>
              <a:defRPr sz="1600"/>
            </a:lvl1pPr>
            <a:lvl2pPr marL="182563" indent="-182563">
              <a:defRPr sz="1600"/>
            </a:lvl2pPr>
            <a:lvl3pPr marL="358775" indent="-176213">
              <a:defRPr sz="1600"/>
            </a:lvl3pPr>
            <a:lvl4pPr marL="541338" indent="-182563">
              <a:defRPr sz="1600"/>
            </a:lvl4pPr>
            <a:lvl5pPr marL="715963" indent="-174625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061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3C7E8CF-6BF8-4E36-B958-649E52A24E6E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5934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164554"/>
            <a:ext cx="864096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151335"/>
            <a:ext cx="417386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8" y="1631156"/>
            <a:ext cx="417386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175446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175446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30888" y="4767263"/>
            <a:ext cx="1989584" cy="273844"/>
          </a:xfrm>
        </p:spPr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2155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30888" y="4767263"/>
            <a:ext cx="1989584" cy="273844"/>
          </a:xfrm>
        </p:spPr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8159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4767263"/>
            <a:ext cx="1989584" cy="273844"/>
          </a:xfrm>
        </p:spPr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6347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-2053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4956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7195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450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9790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024247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267494"/>
            <a:ext cx="7772400" cy="810090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448" y="1563638"/>
            <a:ext cx="6400800" cy="48605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+mj-lt"/>
                <a:ea typeface="Fira Sans Thin" panose="020B03030500000200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7544" y="2427734"/>
            <a:ext cx="828092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395536" y="3093809"/>
            <a:ext cx="23086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+mj-lt"/>
                <a:ea typeface="Fira Sans Thin" panose="020B0303050000020004" pitchFamily="34" charset="0"/>
              </a:rPr>
              <a:t>Thomas </a:t>
            </a:r>
            <a:r>
              <a:rPr lang="en-GB" sz="1600" b="1" dirty="0" err="1">
                <a:solidFill>
                  <a:schemeClr val="tx1"/>
                </a:solidFill>
                <a:latin typeface="+mj-lt"/>
                <a:ea typeface="Fira Sans Thin" panose="020B0303050000020004" pitchFamily="34" charset="0"/>
              </a:rPr>
              <a:t>Gärtner</a:t>
            </a:r>
            <a:endParaRPr lang="en-GB" sz="1600" b="1" dirty="0">
              <a:solidFill>
                <a:schemeClr val="tx1"/>
              </a:solidFill>
              <a:latin typeface="+mj-lt"/>
              <a:ea typeface="Fira Sans Thin" panose="020B0303050000020004" pitchFamily="34" charset="0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Fira Sans Thin" panose="020B0303050000020004" pitchFamily="34" charset="0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Fira Sans Thin" panose="020B0303050000020004" pitchFamily="34" charset="0"/>
                <a:cs typeface="+mn-cs"/>
              </a:rPr>
              <a:t>Professor of Machine Learning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Fira Sans Thin" panose="020B0303050000020004" pitchFamily="34" charset="0"/>
                <a:cs typeface="+mn-cs"/>
              </a:rPr>
              <a:t>Faculty of Informatics</a:t>
            </a:r>
          </a:p>
          <a:p>
            <a:endParaRPr lang="en-GB" sz="1600" b="0" dirty="0">
              <a:solidFill>
                <a:schemeClr val="tx1"/>
              </a:solidFill>
              <a:latin typeface="+mj-lt"/>
              <a:ea typeface="Fira Sans Thin" panose="020B03030500000200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93D7B-5944-4D74-B4E7-C797697538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134223"/>
            <a:ext cx="741783" cy="74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273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3C7E8CF-6BF8-4E36-B958-649E52A24E6E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438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0402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79930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0563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1797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6577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3566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4389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10935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2812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9144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336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6282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22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933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098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257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6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76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528" y="40314"/>
            <a:ext cx="849694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200151"/>
            <a:ext cx="8496944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26727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41BEB9FD-6D87-471F-832A-A4CCA074571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037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84" r:id="rId8"/>
    <p:sldLayoutId id="2147483685" r:id="rId9"/>
    <p:sldLayoutId id="2147483668" r:id="rId10"/>
    <p:sldLayoutId id="2147483669" r:id="rId11"/>
    <p:sldLayoutId id="2147483670" r:id="rId12"/>
    <p:sldLayoutId id="2147483671" r:id="rId13"/>
    <p:sldLayoutId id="2147483688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555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528" y="-164554"/>
            <a:ext cx="849694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200151"/>
            <a:ext cx="8496944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30888" y="4767263"/>
            <a:ext cx="198958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41BEB9FD-6D87-471F-832A-A4CCA074571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783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7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6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2000" kern="1200">
          <a:solidFill>
            <a:srgbClr val="FEFDFC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528" y="40314"/>
            <a:ext cx="849694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200151"/>
            <a:ext cx="8496944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26727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41BEB9FD-6D87-471F-832A-A4CCA074571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1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emf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jpeg"/><Relationship Id="rId13" Type="http://schemas.openxmlformats.org/officeDocument/2006/relationships/image" Target="../media/image207.jpg"/><Relationship Id="rId3" Type="http://schemas.openxmlformats.org/officeDocument/2006/relationships/image" Target="../media/image197.jpeg"/><Relationship Id="rId7" Type="http://schemas.openxmlformats.org/officeDocument/2006/relationships/image" Target="../media/image201.jpg"/><Relationship Id="rId12" Type="http://schemas.openxmlformats.org/officeDocument/2006/relationships/image" Target="../media/image206.png"/><Relationship Id="rId2" Type="http://schemas.openxmlformats.org/officeDocument/2006/relationships/image" Target="../media/image196.jpeg"/><Relationship Id="rId16" Type="http://schemas.openxmlformats.org/officeDocument/2006/relationships/image" Target="../media/image210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0.jpg"/><Relationship Id="rId11" Type="http://schemas.openxmlformats.org/officeDocument/2006/relationships/image" Target="../media/image205.jpg"/><Relationship Id="rId5" Type="http://schemas.openxmlformats.org/officeDocument/2006/relationships/image" Target="../media/image199.jpeg"/><Relationship Id="rId15" Type="http://schemas.openxmlformats.org/officeDocument/2006/relationships/image" Target="../media/image209.jpeg"/><Relationship Id="rId10" Type="http://schemas.openxmlformats.org/officeDocument/2006/relationships/image" Target="../media/image204.jpeg"/><Relationship Id="rId4" Type="http://schemas.openxmlformats.org/officeDocument/2006/relationships/image" Target="../media/image198.jpeg"/><Relationship Id="rId9" Type="http://schemas.openxmlformats.org/officeDocument/2006/relationships/image" Target="../media/image203.jpeg"/><Relationship Id="rId14" Type="http://schemas.openxmlformats.org/officeDocument/2006/relationships/image" Target="../media/image20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5.xml"/><Relationship Id="rId6" Type="http://schemas.openxmlformats.org/officeDocument/2006/relationships/image" Target="../media/image216.png"/><Relationship Id="rId5" Type="http://schemas.openxmlformats.org/officeDocument/2006/relationships/image" Target="../media/image215.emf"/><Relationship Id="rId4" Type="http://schemas.openxmlformats.org/officeDocument/2006/relationships/image" Target="../media/image214.e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8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20.png"/><Relationship Id="rId4" Type="http://schemas.openxmlformats.org/officeDocument/2006/relationships/image" Target="../media/image217.png"/><Relationship Id="rId9" Type="http://schemas.openxmlformats.org/officeDocument/2006/relationships/oleObject" Target="../embeddings/oleObject4.bin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slideLayout" Target="../slideLayouts/slideLayout21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220.png"/><Relationship Id="rId2" Type="http://schemas.openxmlformats.org/officeDocument/2006/relationships/tags" Target="../tags/tag1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7.png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19.png"/><Relationship Id="rId4" Type="http://schemas.openxmlformats.org/officeDocument/2006/relationships/image" Target="../media/image221.png"/><Relationship Id="rId9" Type="http://schemas.openxmlformats.org/officeDocument/2006/relationships/oleObject" Target="../embeddings/oleObject7.bin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3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9.gif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227.png"/><Relationship Id="rId4" Type="http://schemas.openxmlformats.org/officeDocument/2006/relationships/image" Target="../media/image30.jpeg"/><Relationship Id="rId9" Type="http://schemas.openxmlformats.org/officeDocument/2006/relationships/image" Target="../media/image22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gif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g"/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2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jpe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jpg"/><Relationship Id="rId1" Type="http://schemas.openxmlformats.org/officeDocument/2006/relationships/slideLayout" Target="../slideLayouts/slideLayout2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eg"/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0.jpe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4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rank_Rosenblatt" TargetMode="External"/><Relationship Id="rId3" Type="http://schemas.openxmlformats.org/officeDocument/2006/relationships/hyperlink" Target="https://en.wikipedia.org/wiki/Pierre-Simon_Laplace" TargetMode="External"/><Relationship Id="rId7" Type="http://schemas.openxmlformats.org/officeDocument/2006/relationships/hyperlink" Target="https://en.wikipedia.org/wiki/Marvin_Minsky" TargetMode="External"/><Relationship Id="rId2" Type="http://schemas.openxmlformats.org/officeDocument/2006/relationships/hyperlink" Target="https://en.wikipedia.org/wiki/Thomas_Bayes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en.wikipedia.org/wiki/Alan_Turing" TargetMode="External"/><Relationship Id="rId11" Type="http://schemas.openxmlformats.org/officeDocument/2006/relationships/hyperlink" Target="http://www.cs.rhul.ac.uk/~chrisw/" TargetMode="External"/><Relationship Id="rId5" Type="http://schemas.openxmlformats.org/officeDocument/2006/relationships/hyperlink" Target="https://en.wikipedia.org/wiki/Andrey_Markov" TargetMode="External"/><Relationship Id="rId10" Type="http://schemas.openxmlformats.org/officeDocument/2006/relationships/hyperlink" Target="https://en.wikipedia.org/wiki/Vladimir_Vapnik" TargetMode="External"/><Relationship Id="rId4" Type="http://schemas.openxmlformats.org/officeDocument/2006/relationships/hyperlink" Target="https://en.wikipedia.org/wiki/Adrien-Marie_Legendre" TargetMode="External"/><Relationship Id="rId9" Type="http://schemas.openxmlformats.org/officeDocument/2006/relationships/hyperlink" Target="https://en.wikipedia.org/wiki/Corinna_Cortes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jpg"/><Relationship Id="rId7" Type="http://schemas.openxmlformats.org/officeDocument/2006/relationships/image" Target="../media/image253.jp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2.jpg"/><Relationship Id="rId5" Type="http://schemas.openxmlformats.org/officeDocument/2006/relationships/image" Target="../media/image251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2" Type="http://schemas.openxmlformats.org/officeDocument/2006/relationships/image" Target="../media/image256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jpg"/><Relationship Id="rId1" Type="http://schemas.openxmlformats.org/officeDocument/2006/relationships/slideLayout" Target="../slideLayouts/slideLayout2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8.em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e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6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nuclear.org/information-library/safety-and-security/safety-of-plants/fukushima-accident.aspx" TargetMode="External"/><Relationship Id="rId3" Type="http://schemas.openxmlformats.org/officeDocument/2006/relationships/image" Target="../media/image266.png"/><Relationship Id="rId7" Type="http://schemas.openxmlformats.org/officeDocument/2006/relationships/image" Target="../media/image273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7.jpe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emf"/><Relationship Id="rId1" Type="http://schemas.openxmlformats.org/officeDocument/2006/relationships/slideLayout" Target="../slideLayouts/slideLayout1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emf"/><Relationship Id="rId1" Type="http://schemas.openxmlformats.org/officeDocument/2006/relationships/slideLayout" Target="../slideLayouts/slideLayout1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emf"/><Relationship Id="rId2" Type="http://schemas.openxmlformats.org/officeDocument/2006/relationships/image" Target="../media/image275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7.emf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hackernoon.com/memorizing-is-not-learning-6-tricks-to-prevent-overfitting-in-machine-learning-820b091dc42" TargetMode="External"/><Relationship Id="rId4" Type="http://schemas.openxmlformats.org/officeDocument/2006/relationships/hyperlink" Target="https://medium.com/@srjoglekar246/overfitting-and-human-behavior-5186df1e7d19" TargetMode="Externa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41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0.png"/><Relationship Id="rId5" Type="http://schemas.openxmlformats.org/officeDocument/2006/relationships/image" Target="../media/image230.png"/><Relationship Id="rId4" Type="http://schemas.openxmlformats.org/officeDocument/2006/relationships/image" Target="../media/image2210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0.png"/><Relationship Id="rId3" Type="http://schemas.openxmlformats.org/officeDocument/2006/relationships/image" Target="../media/image210.png"/><Relationship Id="rId7" Type="http://schemas.openxmlformats.org/officeDocument/2006/relationships/image" Target="../media/image20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3.png"/><Relationship Id="rId5" Type="http://schemas.openxmlformats.org/officeDocument/2006/relationships/image" Target="../media/image252.png"/><Relationship Id="rId4" Type="http://schemas.openxmlformats.org/officeDocument/2006/relationships/image" Target="../media/image2210.png"/><Relationship Id="rId9" Type="http://schemas.openxmlformats.org/officeDocument/2006/relationships/image" Target="../media/image2410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0.png"/><Relationship Id="rId3" Type="http://schemas.openxmlformats.org/officeDocument/2006/relationships/image" Target="../media/image197.png"/><Relationship Id="rId7" Type="http://schemas.openxmlformats.org/officeDocument/2006/relationships/image" Target="../media/image2410.png"/><Relationship Id="rId12" Type="http://schemas.openxmlformats.org/officeDocument/2006/relationships/image" Target="../media/image3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10.png"/><Relationship Id="rId11" Type="http://schemas.openxmlformats.org/officeDocument/2006/relationships/image" Target="../media/image307.png"/><Relationship Id="rId5" Type="http://schemas.openxmlformats.org/officeDocument/2006/relationships/image" Target="../media/image2210.png"/><Relationship Id="rId10" Type="http://schemas.openxmlformats.org/officeDocument/2006/relationships/image" Target="../media/image291.png"/><Relationship Id="rId4" Type="http://schemas.openxmlformats.org/officeDocument/2006/relationships/image" Target="../media/image210.png"/><Relationship Id="rId9" Type="http://schemas.openxmlformats.org/officeDocument/2006/relationships/image" Target="../media/image26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0.png"/><Relationship Id="rId3" Type="http://schemas.openxmlformats.org/officeDocument/2006/relationships/image" Target="../media/image197.png"/><Relationship Id="rId7" Type="http://schemas.openxmlformats.org/officeDocument/2006/relationships/image" Target="../media/image2410.png"/><Relationship Id="rId12" Type="http://schemas.openxmlformats.org/officeDocument/2006/relationships/image" Target="../media/image3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10.png"/><Relationship Id="rId11" Type="http://schemas.openxmlformats.org/officeDocument/2006/relationships/image" Target="../media/image307.png"/><Relationship Id="rId5" Type="http://schemas.openxmlformats.org/officeDocument/2006/relationships/image" Target="../media/image2210.png"/><Relationship Id="rId10" Type="http://schemas.openxmlformats.org/officeDocument/2006/relationships/image" Target="../media/image291.png"/><Relationship Id="rId4" Type="http://schemas.openxmlformats.org/officeDocument/2006/relationships/image" Target="../media/image210.png"/><Relationship Id="rId9" Type="http://schemas.openxmlformats.org/officeDocument/2006/relationships/image" Target="../media/image26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10.png"/><Relationship Id="rId12" Type="http://schemas.openxmlformats.org/officeDocument/2006/relationships/image" Target="../media/image33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1.png"/><Relationship Id="rId11" Type="http://schemas.openxmlformats.org/officeDocument/2006/relationships/image" Target="../media/image200.png"/><Relationship Id="rId5" Type="http://schemas.openxmlformats.org/officeDocument/2006/relationships/image" Target="../media/image2810.png"/><Relationship Id="rId10" Type="http://schemas.openxmlformats.org/officeDocument/2006/relationships/image" Target="../media/image310.png"/><Relationship Id="rId9" Type="http://schemas.openxmlformats.org/officeDocument/2006/relationships/image" Target="../media/image307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2790.png"/><Relationship Id="rId3" Type="http://schemas.openxmlformats.org/officeDocument/2006/relationships/image" Target="../media/image210.png"/><Relationship Id="rId7" Type="http://schemas.openxmlformats.org/officeDocument/2006/relationships/image" Target="../media/image320.png"/><Relationship Id="rId12" Type="http://schemas.openxmlformats.org/officeDocument/2006/relationships/image" Target="../media/image241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3.png"/><Relationship Id="rId11" Type="http://schemas.openxmlformats.org/officeDocument/2006/relationships/image" Target="../media/image200.png"/><Relationship Id="rId5" Type="http://schemas.openxmlformats.org/officeDocument/2006/relationships/image" Target="../media/image2810.png"/><Relationship Id="rId10" Type="http://schemas.openxmlformats.org/officeDocument/2006/relationships/image" Target="../media/image310.png"/><Relationship Id="rId4" Type="http://schemas.openxmlformats.org/officeDocument/2006/relationships/image" Target="../media/image2210.png"/><Relationship Id="rId9" Type="http://schemas.openxmlformats.org/officeDocument/2006/relationships/image" Target="../media/image30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2790.png"/><Relationship Id="rId3" Type="http://schemas.openxmlformats.org/officeDocument/2006/relationships/image" Target="../media/image210.png"/><Relationship Id="rId7" Type="http://schemas.openxmlformats.org/officeDocument/2006/relationships/image" Target="../media/image320.png"/><Relationship Id="rId12" Type="http://schemas.openxmlformats.org/officeDocument/2006/relationships/image" Target="../media/image241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3.png"/><Relationship Id="rId11" Type="http://schemas.openxmlformats.org/officeDocument/2006/relationships/image" Target="../media/image200.png"/><Relationship Id="rId5" Type="http://schemas.openxmlformats.org/officeDocument/2006/relationships/image" Target="../media/image2810.png"/><Relationship Id="rId10" Type="http://schemas.openxmlformats.org/officeDocument/2006/relationships/image" Target="../media/image310.png"/><Relationship Id="rId4" Type="http://schemas.openxmlformats.org/officeDocument/2006/relationships/image" Target="../media/image2210.png"/><Relationship Id="rId9" Type="http://schemas.openxmlformats.org/officeDocument/2006/relationships/image" Target="../media/image307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2790.png"/><Relationship Id="rId3" Type="http://schemas.openxmlformats.org/officeDocument/2006/relationships/image" Target="../media/image210.png"/><Relationship Id="rId7" Type="http://schemas.openxmlformats.org/officeDocument/2006/relationships/image" Target="../media/image320.png"/><Relationship Id="rId12" Type="http://schemas.openxmlformats.org/officeDocument/2006/relationships/image" Target="../media/image241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3.png"/><Relationship Id="rId11" Type="http://schemas.openxmlformats.org/officeDocument/2006/relationships/image" Target="../media/image200.png"/><Relationship Id="rId5" Type="http://schemas.openxmlformats.org/officeDocument/2006/relationships/image" Target="../media/image2810.png"/><Relationship Id="rId10" Type="http://schemas.openxmlformats.org/officeDocument/2006/relationships/image" Target="../media/image310.png"/><Relationship Id="rId4" Type="http://schemas.openxmlformats.org/officeDocument/2006/relationships/image" Target="../media/image2210.png"/><Relationship Id="rId9" Type="http://schemas.openxmlformats.org/officeDocument/2006/relationships/image" Target="../media/image307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2790.png"/><Relationship Id="rId3" Type="http://schemas.openxmlformats.org/officeDocument/2006/relationships/image" Target="../media/image210.png"/><Relationship Id="rId7" Type="http://schemas.openxmlformats.org/officeDocument/2006/relationships/image" Target="../media/image320.png"/><Relationship Id="rId12" Type="http://schemas.openxmlformats.org/officeDocument/2006/relationships/image" Target="../media/image241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3.png"/><Relationship Id="rId11" Type="http://schemas.openxmlformats.org/officeDocument/2006/relationships/image" Target="../media/image200.png"/><Relationship Id="rId5" Type="http://schemas.openxmlformats.org/officeDocument/2006/relationships/image" Target="../media/image2810.png"/><Relationship Id="rId10" Type="http://schemas.openxmlformats.org/officeDocument/2006/relationships/image" Target="../media/image310.png"/><Relationship Id="rId4" Type="http://schemas.openxmlformats.org/officeDocument/2006/relationships/image" Target="../media/image2210.png"/><Relationship Id="rId9" Type="http://schemas.openxmlformats.org/officeDocument/2006/relationships/image" Target="../media/image307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8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3.png"/><Relationship Id="rId5" Type="http://schemas.openxmlformats.org/officeDocument/2006/relationships/image" Target="../media/image310.png"/><Relationship Id="rId4" Type="http://schemas.openxmlformats.org/officeDocument/2006/relationships/image" Target="../media/image307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://scott.fortmann-roe.com/" TargetMode="External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scott.fortmann-roe.com/docs/BiasVariance.html" TargetMode="Externa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eg"/><Relationship Id="rId13" Type="http://schemas.openxmlformats.org/officeDocument/2006/relationships/image" Target="../media/image151.png"/><Relationship Id="rId3" Type="http://schemas.openxmlformats.org/officeDocument/2006/relationships/image" Target="../media/image141.jpeg"/><Relationship Id="rId7" Type="http://schemas.openxmlformats.org/officeDocument/2006/relationships/image" Target="../media/image145.gif"/><Relationship Id="rId12" Type="http://schemas.openxmlformats.org/officeDocument/2006/relationships/image" Target="../media/image150.pn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jpg"/><Relationship Id="rId15" Type="http://schemas.openxmlformats.org/officeDocument/2006/relationships/image" Target="../media/image153.jpg"/><Relationship Id="rId10" Type="http://schemas.openxmlformats.org/officeDocument/2006/relationships/image" Target="../media/image148.jpeg"/><Relationship Id="rId4" Type="http://schemas.openxmlformats.org/officeDocument/2006/relationships/image" Target="../media/image142.jpg"/><Relationship Id="rId9" Type="http://schemas.openxmlformats.org/officeDocument/2006/relationships/image" Target="../media/image147.gif"/><Relationship Id="rId14" Type="http://schemas.openxmlformats.org/officeDocument/2006/relationships/image" Target="../media/image152.jpe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eg"/><Relationship Id="rId13" Type="http://schemas.openxmlformats.org/officeDocument/2006/relationships/image" Target="../media/image151.png"/><Relationship Id="rId18" Type="http://schemas.openxmlformats.org/officeDocument/2006/relationships/image" Target="../media/image156.jpeg"/><Relationship Id="rId26" Type="http://schemas.openxmlformats.org/officeDocument/2006/relationships/image" Target="../media/image164.png"/><Relationship Id="rId3" Type="http://schemas.openxmlformats.org/officeDocument/2006/relationships/image" Target="../media/image141.jpeg"/><Relationship Id="rId21" Type="http://schemas.openxmlformats.org/officeDocument/2006/relationships/image" Target="../media/image159.jpeg"/><Relationship Id="rId7" Type="http://schemas.openxmlformats.org/officeDocument/2006/relationships/image" Target="../media/image145.gif"/><Relationship Id="rId12" Type="http://schemas.openxmlformats.org/officeDocument/2006/relationships/image" Target="../media/image150.png"/><Relationship Id="rId17" Type="http://schemas.openxmlformats.org/officeDocument/2006/relationships/image" Target="../media/image155.jpeg"/><Relationship Id="rId25" Type="http://schemas.openxmlformats.org/officeDocument/2006/relationships/image" Target="../media/image163.jpeg"/><Relationship Id="rId2" Type="http://schemas.openxmlformats.org/officeDocument/2006/relationships/image" Target="../media/image140.jpeg"/><Relationship Id="rId16" Type="http://schemas.openxmlformats.org/officeDocument/2006/relationships/image" Target="../media/image154.jpe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24" Type="http://schemas.openxmlformats.org/officeDocument/2006/relationships/image" Target="../media/image162.jpeg"/><Relationship Id="rId5" Type="http://schemas.openxmlformats.org/officeDocument/2006/relationships/image" Target="../media/image143.jpg"/><Relationship Id="rId15" Type="http://schemas.openxmlformats.org/officeDocument/2006/relationships/image" Target="../media/image153.jpg"/><Relationship Id="rId23" Type="http://schemas.openxmlformats.org/officeDocument/2006/relationships/image" Target="../media/image161.jpeg"/><Relationship Id="rId28" Type="http://schemas.openxmlformats.org/officeDocument/2006/relationships/image" Target="../media/image166.jpeg"/><Relationship Id="rId10" Type="http://schemas.openxmlformats.org/officeDocument/2006/relationships/image" Target="../media/image148.jpeg"/><Relationship Id="rId19" Type="http://schemas.openxmlformats.org/officeDocument/2006/relationships/image" Target="../media/image157.jpeg"/><Relationship Id="rId4" Type="http://schemas.openxmlformats.org/officeDocument/2006/relationships/image" Target="../media/image142.jpg"/><Relationship Id="rId9" Type="http://schemas.openxmlformats.org/officeDocument/2006/relationships/image" Target="../media/image147.gif"/><Relationship Id="rId14" Type="http://schemas.openxmlformats.org/officeDocument/2006/relationships/image" Target="../media/image152.jpeg"/><Relationship Id="rId22" Type="http://schemas.openxmlformats.org/officeDocument/2006/relationships/image" Target="../media/image160.jpeg"/><Relationship Id="rId27" Type="http://schemas.openxmlformats.org/officeDocument/2006/relationships/image" Target="../media/image16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7" Type="http://schemas.openxmlformats.org/officeDocument/2006/relationships/image" Target="../media/image164.pn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2.jpeg"/><Relationship Id="rId5" Type="http://schemas.openxmlformats.org/officeDocument/2006/relationships/image" Target="../media/image154.jpeg"/><Relationship Id="rId4" Type="http://schemas.openxmlformats.org/officeDocument/2006/relationships/image" Target="../media/image166.jpe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jpeg"/><Relationship Id="rId13" Type="http://schemas.openxmlformats.org/officeDocument/2006/relationships/image" Target="../media/image169.png"/><Relationship Id="rId3" Type="http://schemas.openxmlformats.org/officeDocument/2006/relationships/image" Target="../media/image168.jpeg"/><Relationship Id="rId7" Type="http://schemas.openxmlformats.org/officeDocument/2006/relationships/image" Target="../media/image164.png"/><Relationship Id="rId12" Type="http://schemas.openxmlformats.org/officeDocument/2006/relationships/image" Target="../media/image158.png"/><Relationship Id="rId2" Type="http://schemas.openxmlformats.org/officeDocument/2006/relationships/image" Target="../media/image167.jpeg"/><Relationship Id="rId16" Type="http://schemas.openxmlformats.org/officeDocument/2006/relationships/image" Target="../media/image172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2.jpeg"/><Relationship Id="rId11" Type="http://schemas.openxmlformats.org/officeDocument/2006/relationships/image" Target="../media/image157.jpeg"/><Relationship Id="rId5" Type="http://schemas.openxmlformats.org/officeDocument/2006/relationships/image" Target="../media/image154.jpeg"/><Relationship Id="rId15" Type="http://schemas.openxmlformats.org/officeDocument/2006/relationships/image" Target="../media/image171.png"/><Relationship Id="rId10" Type="http://schemas.openxmlformats.org/officeDocument/2006/relationships/image" Target="../media/image145.gif"/><Relationship Id="rId4" Type="http://schemas.openxmlformats.org/officeDocument/2006/relationships/image" Target="../media/image166.jpeg"/><Relationship Id="rId9" Type="http://schemas.openxmlformats.org/officeDocument/2006/relationships/image" Target="../media/image156.jpeg"/><Relationship Id="rId14" Type="http://schemas.openxmlformats.org/officeDocument/2006/relationships/image" Target="../media/image170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jpeg"/><Relationship Id="rId13" Type="http://schemas.openxmlformats.org/officeDocument/2006/relationships/image" Target="../media/image171.png"/><Relationship Id="rId3" Type="http://schemas.openxmlformats.org/officeDocument/2006/relationships/image" Target="../media/image168.jpeg"/><Relationship Id="rId7" Type="http://schemas.openxmlformats.org/officeDocument/2006/relationships/image" Target="../media/image164.png"/><Relationship Id="rId12" Type="http://schemas.openxmlformats.org/officeDocument/2006/relationships/image" Target="../media/image158.png"/><Relationship Id="rId2" Type="http://schemas.openxmlformats.org/officeDocument/2006/relationships/image" Target="../media/image167.jpeg"/><Relationship Id="rId16" Type="http://schemas.openxmlformats.org/officeDocument/2006/relationships/image" Target="../media/image170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2.jpeg"/><Relationship Id="rId11" Type="http://schemas.openxmlformats.org/officeDocument/2006/relationships/image" Target="../media/image157.jpeg"/><Relationship Id="rId5" Type="http://schemas.openxmlformats.org/officeDocument/2006/relationships/image" Target="../media/image154.jpeg"/><Relationship Id="rId15" Type="http://schemas.openxmlformats.org/officeDocument/2006/relationships/image" Target="../media/image169.png"/><Relationship Id="rId10" Type="http://schemas.openxmlformats.org/officeDocument/2006/relationships/image" Target="../media/image145.gif"/><Relationship Id="rId4" Type="http://schemas.openxmlformats.org/officeDocument/2006/relationships/image" Target="../media/image166.jpeg"/><Relationship Id="rId9" Type="http://schemas.openxmlformats.org/officeDocument/2006/relationships/image" Target="../media/image156.jpeg"/><Relationship Id="rId14" Type="http://schemas.openxmlformats.org/officeDocument/2006/relationships/image" Target="../media/image172.sv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73.jpeg"/><Relationship Id="rId7" Type="http://schemas.openxmlformats.org/officeDocument/2006/relationships/image" Target="../media/image175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4.jpeg"/><Relationship Id="rId11" Type="http://schemas.openxmlformats.org/officeDocument/2006/relationships/image" Target="../media/image177.jpeg"/><Relationship Id="rId5" Type="http://schemas.openxmlformats.org/officeDocument/2006/relationships/image" Target="../media/image166.jpeg"/><Relationship Id="rId10" Type="http://schemas.openxmlformats.org/officeDocument/2006/relationships/image" Target="../media/image176.jpeg"/><Relationship Id="rId4" Type="http://schemas.openxmlformats.org/officeDocument/2006/relationships/image" Target="../media/image167.jpeg"/><Relationship Id="rId9" Type="http://schemas.openxmlformats.org/officeDocument/2006/relationships/image" Target="../media/image159.jpe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1.xml"/><Relationship Id="rId4" Type="http://schemas.openxmlformats.org/officeDocument/2006/relationships/image" Target="NUL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8.jp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jp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0.pn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jpeg"/><Relationship Id="rId3" Type="http://schemas.openxmlformats.org/officeDocument/2006/relationships/image" Target="../media/image121.png"/><Relationship Id="rId7" Type="http://schemas.openxmlformats.org/officeDocument/2006/relationships/image" Target="../media/image122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1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6.xml"/><Relationship Id="rId4" Type="http://schemas.openxmlformats.org/officeDocument/2006/relationships/slide" Target="slide186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8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98.png"/><Relationship Id="rId12" Type="http://schemas.openxmlformats.org/officeDocument/2006/relationships/image" Target="../media/image106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97.png"/><Relationship Id="rId11" Type="http://schemas.openxmlformats.org/officeDocument/2006/relationships/image" Target="../media/image295.png"/><Relationship Id="rId5" Type="http://schemas.openxmlformats.org/officeDocument/2006/relationships/image" Target="../media/image121.png"/><Relationship Id="rId10" Type="http://schemas.openxmlformats.org/officeDocument/2006/relationships/image" Target="../media/image294.png"/><Relationship Id="rId4" Type="http://schemas.openxmlformats.org/officeDocument/2006/relationships/image" Target="../media/image103.jpeg"/><Relationship Id="rId9" Type="http://schemas.openxmlformats.org/officeDocument/2006/relationships/image" Target="../media/image122.png"/><Relationship Id="rId14" Type="http://schemas.openxmlformats.org/officeDocument/2006/relationships/image" Target="../media/image108.sv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11.png"/><Relationship Id="rId18" Type="http://schemas.openxmlformats.org/officeDocument/2006/relationships/image" Target="../media/image129.png"/><Relationship Id="rId3" Type="http://schemas.openxmlformats.org/officeDocument/2006/relationships/tags" Target="../tags/tag22.xml"/><Relationship Id="rId21" Type="http://schemas.openxmlformats.org/officeDocument/2006/relationships/image" Target="../media/image295.png"/><Relationship Id="rId7" Type="http://schemas.openxmlformats.org/officeDocument/2006/relationships/tags" Target="../tags/tag26.xml"/><Relationship Id="rId12" Type="http://schemas.openxmlformats.org/officeDocument/2006/relationships/image" Target="../media/image98.png"/><Relationship Id="rId17" Type="http://schemas.openxmlformats.org/officeDocument/2006/relationships/image" Target="../media/image128.png"/><Relationship Id="rId2" Type="http://schemas.openxmlformats.org/officeDocument/2006/relationships/tags" Target="../tags/tag21.xml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97.png"/><Relationship Id="rId24" Type="http://schemas.openxmlformats.org/officeDocument/2006/relationships/image" Target="../media/image108.svg"/><Relationship Id="rId5" Type="http://schemas.openxmlformats.org/officeDocument/2006/relationships/tags" Target="../tags/tag24.xml"/><Relationship Id="rId15" Type="http://schemas.openxmlformats.org/officeDocument/2006/relationships/image" Target="../media/image294.png"/><Relationship Id="rId23" Type="http://schemas.openxmlformats.org/officeDocument/2006/relationships/image" Target="../media/image118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4" Type="http://schemas.openxmlformats.org/officeDocument/2006/relationships/tags" Target="../tags/tag23.xml"/><Relationship Id="rId9" Type="http://schemas.openxmlformats.org/officeDocument/2006/relationships/image" Target="../media/image103.jpeg"/><Relationship Id="rId14" Type="http://schemas.openxmlformats.org/officeDocument/2006/relationships/image" Target="../media/image122.png"/><Relationship Id="rId22" Type="http://schemas.openxmlformats.org/officeDocument/2006/relationships/image" Target="../media/image10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3.jpeg"/><Relationship Id="rId7" Type="http://schemas.openxmlformats.org/officeDocument/2006/relationships/image" Target="../media/image308.png"/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6.svg"/><Relationship Id="rId5" Type="http://schemas.openxmlformats.org/officeDocument/2006/relationships/image" Target="../media/image305.png"/><Relationship Id="rId4" Type="http://schemas.openxmlformats.org/officeDocument/2006/relationships/image" Target="../media/image304.jpeg"/><Relationship Id="rId9" Type="http://schemas.openxmlformats.org/officeDocument/2006/relationships/image" Target="../media/image108.sv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23.jpeg"/><Relationship Id="rId3" Type="http://schemas.openxmlformats.org/officeDocument/2006/relationships/image" Target="../media/image311.emf"/><Relationship Id="rId7" Type="http://schemas.openxmlformats.org/officeDocument/2006/relationships/image" Target="../media/image315.png"/><Relationship Id="rId12" Type="http://schemas.openxmlformats.org/officeDocument/2006/relationships/image" Target="../media/image322.png"/><Relationship Id="rId2" Type="http://schemas.openxmlformats.org/officeDocument/2006/relationships/image" Target="../media/image310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4.jpeg"/><Relationship Id="rId11" Type="http://schemas.openxmlformats.org/officeDocument/2006/relationships/image" Target="../media/image319.png"/><Relationship Id="rId5" Type="http://schemas.openxmlformats.org/officeDocument/2006/relationships/image" Target="../media/image313.png"/><Relationship Id="rId15" Type="http://schemas.openxmlformats.org/officeDocument/2006/relationships/image" Target="../media/image225.png"/><Relationship Id="rId10" Type="http://schemas.openxmlformats.org/officeDocument/2006/relationships/image" Target="../media/image318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Relationship Id="rId14" Type="http://schemas.openxmlformats.org/officeDocument/2006/relationships/image" Target="../media/image324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jpeg"/><Relationship Id="rId13" Type="http://schemas.openxmlformats.org/officeDocument/2006/relationships/image" Target="../media/image337.jpeg"/><Relationship Id="rId3" Type="http://schemas.openxmlformats.org/officeDocument/2006/relationships/image" Target="../media/image326.png"/><Relationship Id="rId7" Type="http://schemas.openxmlformats.org/officeDocument/2006/relationships/image" Target="../media/image331.png"/><Relationship Id="rId12" Type="http://schemas.openxmlformats.org/officeDocument/2006/relationships/image" Target="../media/image336.jpeg"/><Relationship Id="rId2" Type="http://schemas.openxmlformats.org/officeDocument/2006/relationships/image" Target="../media/image325.jpeg"/><Relationship Id="rId16" Type="http://schemas.openxmlformats.org/officeDocument/2006/relationships/image" Target="../media/image340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9.png"/><Relationship Id="rId11" Type="http://schemas.openxmlformats.org/officeDocument/2006/relationships/image" Target="../media/image335.gif"/><Relationship Id="rId5" Type="http://schemas.openxmlformats.org/officeDocument/2006/relationships/image" Target="../media/image328.png"/><Relationship Id="rId15" Type="http://schemas.openxmlformats.org/officeDocument/2006/relationships/image" Target="../media/image339.jpeg"/><Relationship Id="rId10" Type="http://schemas.openxmlformats.org/officeDocument/2006/relationships/image" Target="../media/image334.jpg"/><Relationship Id="rId4" Type="http://schemas.openxmlformats.org/officeDocument/2006/relationships/image" Target="../media/image327.png"/><Relationship Id="rId9" Type="http://schemas.openxmlformats.org/officeDocument/2006/relationships/image" Target="../media/image333.png"/><Relationship Id="rId14" Type="http://schemas.openxmlformats.org/officeDocument/2006/relationships/image" Target="../media/image33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jpeg"/><Relationship Id="rId2" Type="http://schemas.openxmlformats.org/officeDocument/2006/relationships/image" Target="../media/image341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1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9.jpeg"/><Relationship Id="rId5" Type="http://schemas.openxmlformats.org/officeDocument/2006/relationships/image" Target="../media/image58.jpg"/><Relationship Id="rId10" Type="http://schemas.openxmlformats.org/officeDocument/2006/relationships/image" Target="../media/image63.png"/><Relationship Id="rId4" Type="http://schemas.openxmlformats.org/officeDocument/2006/relationships/image" Target="../media/image57.jpg"/><Relationship Id="rId9" Type="http://schemas.openxmlformats.org/officeDocument/2006/relationships/image" Target="../media/image62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1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16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16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20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5.jpg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tags" Target="../tags/tag31.xml"/><Relationship Id="rId7" Type="http://schemas.openxmlformats.org/officeDocument/2006/relationships/image" Target="../media/image346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49.png"/><Relationship Id="rId5" Type="http://schemas.openxmlformats.org/officeDocument/2006/relationships/tags" Target="../tags/tag33.xml"/><Relationship Id="rId10" Type="http://schemas.openxmlformats.org/officeDocument/2006/relationships/image" Target="../media/image348.png"/><Relationship Id="rId4" Type="http://schemas.openxmlformats.org/officeDocument/2006/relationships/tags" Target="../tags/tag32.xml"/><Relationship Id="rId9" Type="http://schemas.openxmlformats.org/officeDocument/2006/relationships/image" Target="../media/image7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2.emf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6.xml"/><Relationship Id="rId4" Type="http://schemas.openxmlformats.org/officeDocument/2006/relationships/slide" Target="slide186.xml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9.gif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0.jpeg"/><Relationship Id="rId9" Type="http://schemas.openxmlformats.org/officeDocument/2006/relationships/image" Target="../media/image226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67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google.com/imgres?imgurl=https%3A%2F%2Fwww.chessprogramming.org%2Fimages%2Fthumb%2F0%2F03%2FThoreGraepel.jpg%2F300px-ThoreGraepel.jpg&amp;imgrefurl=https%3A%2F%2Fwww.chessprogramming.org%2FThore_Graepel&amp;tbnid=KIDYFwU5Dhb6uM&amp;vet=12ahUKEwjO-tu3i4rxAhXB0qQKHRM8CsQQMygAegQIARBI..i&amp;docid=8oCuk_6RtQ0WjM&amp;w=300&amp;h=300&amp;q=thore%20graepel&amp;client=firefox-b-d&amp;ved=2ahUKEwjO-tu3i4rxAhXB0qQKHRM8CsQQMygAegQIARBI" TargetMode="External"/><Relationship Id="rId5" Type="http://schemas.openxmlformats.org/officeDocument/2006/relationships/image" Target="../media/image66.jpeg"/><Relationship Id="rId4" Type="http://schemas.openxmlformats.org/officeDocument/2006/relationships/hyperlink" Target="https://www.google.com/imgres?imgurl=https%3A%2F%2Fupload.wikimedia.org%2Fwikipedia%2Fcommons%2F6%2F66%2FSebastian_Thrun_at_IAA_2019_IMG_0893.jpg&amp;imgrefurl=https%3A%2F%2Fde.wikipedia.org%2Fwiki%2FSebastian_Thrun&amp;tbnid=d4Ifm25_h2yACM&amp;vet=12ahUKEwjAx6Woi4rxAhVQ2aQKHZp_Df0QMygAegUIARCuAQ..i&amp;docid=ezBgI9rISGOIuM&amp;w=2236&amp;h=2671&amp;q=sebastian%20thrun&amp;client=firefox-b-d&amp;ved=2ahUKEwjAx6Woi4rxAhVQ2aQKHZp_Df0QMygAegUIARCuAQ" TargetMode="External"/></Relationships>
</file>

<file path=ppt/slides/_rels/slide2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4.svg"/><Relationship Id="rId18" Type="http://schemas.openxmlformats.org/officeDocument/2006/relationships/image" Target="../media/image369.png"/><Relationship Id="rId26" Type="http://schemas.openxmlformats.org/officeDocument/2006/relationships/image" Target="../media/image377.png"/><Relationship Id="rId3" Type="http://schemas.openxmlformats.org/officeDocument/2006/relationships/image" Target="../media/image354.svg"/><Relationship Id="rId21" Type="http://schemas.openxmlformats.org/officeDocument/2006/relationships/image" Target="../media/image372.svg"/><Relationship Id="rId7" Type="http://schemas.openxmlformats.org/officeDocument/2006/relationships/image" Target="../media/image358.svg"/><Relationship Id="rId12" Type="http://schemas.openxmlformats.org/officeDocument/2006/relationships/image" Target="../media/image363.png"/><Relationship Id="rId17" Type="http://schemas.openxmlformats.org/officeDocument/2006/relationships/image" Target="../media/image368.svg"/><Relationship Id="rId25" Type="http://schemas.openxmlformats.org/officeDocument/2006/relationships/image" Target="../media/image376.svg"/><Relationship Id="rId33" Type="http://schemas.openxmlformats.org/officeDocument/2006/relationships/image" Target="../media/image384.svg"/><Relationship Id="rId2" Type="http://schemas.openxmlformats.org/officeDocument/2006/relationships/image" Target="../media/image353.png"/><Relationship Id="rId16" Type="http://schemas.openxmlformats.org/officeDocument/2006/relationships/image" Target="../media/image367.png"/><Relationship Id="rId20" Type="http://schemas.openxmlformats.org/officeDocument/2006/relationships/image" Target="../media/image371.png"/><Relationship Id="rId29" Type="http://schemas.openxmlformats.org/officeDocument/2006/relationships/image" Target="../media/image380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57.png"/><Relationship Id="rId11" Type="http://schemas.openxmlformats.org/officeDocument/2006/relationships/image" Target="../media/image362.svg"/><Relationship Id="rId24" Type="http://schemas.openxmlformats.org/officeDocument/2006/relationships/image" Target="../media/image375.png"/><Relationship Id="rId32" Type="http://schemas.openxmlformats.org/officeDocument/2006/relationships/image" Target="../media/image383.png"/><Relationship Id="rId5" Type="http://schemas.openxmlformats.org/officeDocument/2006/relationships/image" Target="../media/image356.svg"/><Relationship Id="rId15" Type="http://schemas.openxmlformats.org/officeDocument/2006/relationships/image" Target="../media/image366.svg"/><Relationship Id="rId23" Type="http://schemas.openxmlformats.org/officeDocument/2006/relationships/image" Target="../media/image374.svg"/><Relationship Id="rId28" Type="http://schemas.openxmlformats.org/officeDocument/2006/relationships/image" Target="../media/image379.png"/><Relationship Id="rId10" Type="http://schemas.openxmlformats.org/officeDocument/2006/relationships/image" Target="../media/image361.png"/><Relationship Id="rId19" Type="http://schemas.openxmlformats.org/officeDocument/2006/relationships/image" Target="../media/image370.svg"/><Relationship Id="rId31" Type="http://schemas.openxmlformats.org/officeDocument/2006/relationships/image" Target="../media/image382.svg"/><Relationship Id="rId4" Type="http://schemas.openxmlformats.org/officeDocument/2006/relationships/image" Target="../media/image355.png"/><Relationship Id="rId9" Type="http://schemas.openxmlformats.org/officeDocument/2006/relationships/image" Target="../media/image360.svg"/><Relationship Id="rId14" Type="http://schemas.openxmlformats.org/officeDocument/2006/relationships/image" Target="../media/image365.png"/><Relationship Id="rId22" Type="http://schemas.openxmlformats.org/officeDocument/2006/relationships/image" Target="../media/image373.png"/><Relationship Id="rId27" Type="http://schemas.openxmlformats.org/officeDocument/2006/relationships/image" Target="../media/image378.svg"/><Relationship Id="rId30" Type="http://schemas.openxmlformats.org/officeDocument/2006/relationships/image" Target="../media/image381.png"/><Relationship Id="rId8" Type="http://schemas.openxmlformats.org/officeDocument/2006/relationships/image" Target="../media/image359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88.png"/><Relationship Id="rId18" Type="http://schemas.openxmlformats.org/officeDocument/2006/relationships/image" Target="../media/image19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386.png"/><Relationship Id="rId12" Type="http://schemas.openxmlformats.org/officeDocument/2006/relationships/image" Target="../media/image387.png"/><Relationship Id="rId17" Type="http://schemas.openxmlformats.org/officeDocument/2006/relationships/image" Target="../media/image18.png"/><Relationship Id="rId2" Type="http://schemas.openxmlformats.org/officeDocument/2006/relationships/image" Target="../media/image9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5.jpeg"/><Relationship Id="rId11" Type="http://schemas.openxmlformats.org/officeDocument/2006/relationships/image" Target="../media/image25.jpg"/><Relationship Id="rId5" Type="http://schemas.openxmlformats.org/officeDocument/2006/relationships/image" Target="../media/image11.png"/><Relationship Id="rId15" Type="http://schemas.openxmlformats.org/officeDocument/2006/relationships/image" Target="../media/image390.jpeg"/><Relationship Id="rId10" Type="http://schemas.openxmlformats.org/officeDocument/2006/relationships/image" Target="../media/image24.jpeg"/><Relationship Id="rId19" Type="http://schemas.openxmlformats.org/officeDocument/2006/relationships/image" Target="../media/image20.png"/><Relationship Id="rId4" Type="http://schemas.openxmlformats.org/officeDocument/2006/relationships/image" Target="../media/image224.png"/><Relationship Id="rId9" Type="http://schemas.openxmlformats.org/officeDocument/2006/relationships/image" Target="../media/image23.png"/><Relationship Id="rId14" Type="http://schemas.openxmlformats.org/officeDocument/2006/relationships/image" Target="../media/image389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1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50.png"/><Relationship Id="rId5" Type="http://schemas.openxmlformats.org/officeDocument/2006/relationships/image" Target="../media/image215.emf"/><Relationship Id="rId4" Type="http://schemas.openxmlformats.org/officeDocument/2006/relationships/image" Target="../media/image213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7" Type="http://schemas.openxmlformats.org/officeDocument/2006/relationships/image" Target="../media/image222.em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50.png"/><Relationship Id="rId5" Type="http://schemas.openxmlformats.org/officeDocument/2006/relationships/image" Target="../media/image215.emf"/><Relationship Id="rId4" Type="http://schemas.openxmlformats.org/officeDocument/2006/relationships/image" Target="../media/image213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0.png"/><Relationship Id="rId5" Type="http://schemas.openxmlformats.org/officeDocument/2006/relationships/image" Target="../media/image215.emf"/><Relationship Id="rId4" Type="http://schemas.openxmlformats.org/officeDocument/2006/relationships/image" Target="../media/image213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8.png"/><Relationship Id="rId11" Type="http://schemas.openxmlformats.org/officeDocument/2006/relationships/image" Target="../media/image222.e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220.png"/><Relationship Id="rId4" Type="http://schemas.openxmlformats.org/officeDocument/2006/relationships/image" Target="../media/image217.png"/><Relationship Id="rId9" Type="http://schemas.openxmlformats.org/officeDocument/2006/relationships/oleObject" Target="../embeddings/oleObject1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2.emf"/><Relationship Id="rId3" Type="http://schemas.openxmlformats.org/officeDocument/2006/relationships/slideLayout" Target="../slideLayouts/slideLayout21.xml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220.png"/><Relationship Id="rId2" Type="http://schemas.openxmlformats.org/officeDocument/2006/relationships/tags" Target="../tags/tag3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7.png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19.png"/><Relationship Id="rId4" Type="http://schemas.openxmlformats.org/officeDocument/2006/relationships/image" Target="../media/image221.png"/><Relationship Id="rId9" Type="http://schemas.openxmlformats.org/officeDocument/2006/relationships/oleObject" Target="../embeddings/oleObject11.bin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220.png"/><Relationship Id="rId18" Type="http://schemas.openxmlformats.org/officeDocument/2006/relationships/image" Target="../media/image6.png"/><Relationship Id="rId3" Type="http://schemas.openxmlformats.org/officeDocument/2006/relationships/tags" Target="../tags/tag36.xml"/><Relationship Id="rId7" Type="http://schemas.openxmlformats.org/officeDocument/2006/relationships/image" Target="../media/image217.png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620.png"/><Relationship Id="rId2" Type="http://schemas.openxmlformats.org/officeDocument/2006/relationships/tags" Target="../tags/tag35.xml"/><Relationship Id="rId16" Type="http://schemas.openxmlformats.org/officeDocument/2006/relationships/image" Target="../media/image395.png"/><Relationship Id="rId20" Type="http://schemas.openxmlformats.org/officeDocument/2006/relationships/image" Target="../media/image223.png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19.png"/><Relationship Id="rId5" Type="http://schemas.openxmlformats.org/officeDocument/2006/relationships/image" Target="../media/image221.png"/><Relationship Id="rId15" Type="http://schemas.openxmlformats.org/officeDocument/2006/relationships/image" Target="../media/image394.png"/><Relationship Id="rId10" Type="http://schemas.openxmlformats.org/officeDocument/2006/relationships/oleObject" Target="../embeddings/oleObject11.bin"/><Relationship Id="rId19" Type="http://schemas.openxmlformats.org/officeDocument/2006/relationships/image" Target="../media/image222.emf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218.png"/><Relationship Id="rId14" Type="http://schemas.openxmlformats.org/officeDocument/2006/relationships/image" Target="../media/image393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0.png"/><Relationship Id="rId1" Type="http://schemas.openxmlformats.org/officeDocument/2006/relationships/slideLayout" Target="../slideLayouts/slideLayout18.xml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tags" Target="../tags/tag39.xml"/><Relationship Id="rId7" Type="http://schemas.openxmlformats.org/officeDocument/2006/relationships/image" Target="../media/image346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49.png"/><Relationship Id="rId5" Type="http://schemas.openxmlformats.org/officeDocument/2006/relationships/tags" Target="../tags/tag41.xml"/><Relationship Id="rId10" Type="http://schemas.openxmlformats.org/officeDocument/2006/relationships/image" Target="../media/image348.png"/><Relationship Id="rId4" Type="http://schemas.openxmlformats.org/officeDocument/2006/relationships/tags" Target="../tags/tag40.xml"/><Relationship Id="rId9" Type="http://schemas.openxmlformats.org/officeDocument/2006/relationships/image" Target="../media/image7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399.png"/><Relationship Id="rId5" Type="http://schemas.openxmlformats.org/officeDocument/2006/relationships/image" Target="../media/image398.png"/><Relationship Id="rId4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290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1280.png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16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20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5.jpg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7.gif"/><Relationship Id="rId4" Type="http://schemas.openxmlformats.org/officeDocument/2006/relationships/image" Target="../media/image116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53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7.gif"/><Relationship Id="rId4" Type="http://schemas.openxmlformats.org/officeDocument/2006/relationships/image" Target="../media/image116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7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49.xml"/><Relationship Id="rId6" Type="http://schemas.openxmlformats.org/officeDocument/2006/relationships/image" Target="../media/image216.png"/><Relationship Id="rId5" Type="http://schemas.openxmlformats.org/officeDocument/2006/relationships/image" Target="../media/image215.emf"/><Relationship Id="rId4" Type="http://schemas.openxmlformats.org/officeDocument/2006/relationships/image" Target="../media/image214.emf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0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jpeg"/><Relationship Id="rId3" Type="http://schemas.openxmlformats.org/officeDocument/2006/relationships/image" Target="../media/image401.jpeg"/><Relationship Id="rId7" Type="http://schemas.openxmlformats.org/officeDocument/2006/relationships/image" Target="../media/image405.jpeg"/><Relationship Id="rId12" Type="http://schemas.openxmlformats.org/officeDocument/2006/relationships/image" Target="../media/image410.jpe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4.png"/><Relationship Id="rId11" Type="http://schemas.openxmlformats.org/officeDocument/2006/relationships/image" Target="../media/image409.jpeg"/><Relationship Id="rId5" Type="http://schemas.openxmlformats.org/officeDocument/2006/relationships/image" Target="../media/image403.png"/><Relationship Id="rId10" Type="http://schemas.openxmlformats.org/officeDocument/2006/relationships/image" Target="../media/image408.png"/><Relationship Id="rId4" Type="http://schemas.openxmlformats.org/officeDocument/2006/relationships/image" Target="../media/image402.jpeg"/><Relationship Id="rId9" Type="http://schemas.openxmlformats.org/officeDocument/2006/relationships/image" Target="../media/image407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5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image" Target="../media/image414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413.png"/><Relationship Id="rId5" Type="http://schemas.openxmlformats.org/officeDocument/2006/relationships/image" Target="../media/image412.png"/><Relationship Id="rId4" Type="http://schemas.openxmlformats.org/officeDocument/2006/relationships/slideLayout" Target="../slideLayouts/slideLayout2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416.png"/><Relationship Id="rId5" Type="http://schemas.openxmlformats.org/officeDocument/2006/relationships/image" Target="../media/image415.png"/><Relationship Id="rId4" Type="http://schemas.openxmlformats.org/officeDocument/2006/relationships/image" Target="../media/image413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7" Type="http://schemas.openxmlformats.org/officeDocument/2006/relationships/image" Target="../media/image419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418.png"/><Relationship Id="rId5" Type="http://schemas.openxmlformats.org/officeDocument/2006/relationships/image" Target="../media/image417.png"/><Relationship Id="rId4" Type="http://schemas.openxmlformats.org/officeDocument/2006/relationships/slideLayout" Target="../slideLayouts/slideLayout16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8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98.png"/><Relationship Id="rId12" Type="http://schemas.openxmlformats.org/officeDocument/2006/relationships/image" Target="../media/image106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97.png"/><Relationship Id="rId11" Type="http://schemas.openxmlformats.org/officeDocument/2006/relationships/image" Target="../media/image295.png"/><Relationship Id="rId5" Type="http://schemas.openxmlformats.org/officeDocument/2006/relationships/image" Target="../media/image121.png"/><Relationship Id="rId10" Type="http://schemas.openxmlformats.org/officeDocument/2006/relationships/image" Target="../media/image294.png"/><Relationship Id="rId4" Type="http://schemas.openxmlformats.org/officeDocument/2006/relationships/image" Target="../media/image103.jpeg"/><Relationship Id="rId9" Type="http://schemas.openxmlformats.org/officeDocument/2006/relationships/image" Target="../media/image122.png"/><Relationship Id="rId14" Type="http://schemas.openxmlformats.org/officeDocument/2006/relationships/image" Target="../media/image108.sv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jpeg"/><Relationship Id="rId3" Type="http://schemas.openxmlformats.org/officeDocument/2006/relationships/image" Target="../media/image420.png"/><Relationship Id="rId7" Type="http://schemas.openxmlformats.org/officeDocument/2006/relationships/image" Target="../media/image305.png"/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8.svg"/><Relationship Id="rId5" Type="http://schemas.openxmlformats.org/officeDocument/2006/relationships/image" Target="../media/image421.png"/><Relationship Id="rId4" Type="http://schemas.openxmlformats.org/officeDocument/2006/relationships/image" Target="../media/image306.svg"/><Relationship Id="rId9" Type="http://schemas.openxmlformats.org/officeDocument/2006/relationships/image" Target="../media/image422.jpe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3" Type="http://schemas.openxmlformats.org/officeDocument/2006/relationships/tags" Target="../tags/tag64.xml"/><Relationship Id="rId7" Type="http://schemas.openxmlformats.org/officeDocument/2006/relationships/image" Target="../media/image424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423.png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65.xml"/><Relationship Id="rId9" Type="http://schemas.openxmlformats.org/officeDocument/2006/relationships/image" Target="../media/image399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image" Target="../media/image399.png"/><Relationship Id="rId4" Type="http://schemas.openxmlformats.org/officeDocument/2006/relationships/image" Target="../media/image426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image" Target="../media/image399.png"/><Relationship Id="rId4" Type="http://schemas.openxmlformats.org/officeDocument/2006/relationships/image" Target="../media/image427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5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16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16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16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16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70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emf"/><Relationship Id="rId2" Type="http://schemas.openxmlformats.org/officeDocument/2006/relationships/image" Target="../media/image42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0.png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3" Type="http://schemas.openxmlformats.org/officeDocument/2006/relationships/tags" Target="../tags/tag73.xml"/><Relationship Id="rId7" Type="http://schemas.openxmlformats.org/officeDocument/2006/relationships/image" Target="../media/image432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431.png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74.xml"/><Relationship Id="rId9" Type="http://schemas.openxmlformats.org/officeDocument/2006/relationships/image" Target="../media/image434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emf"/><Relationship Id="rId2" Type="http://schemas.openxmlformats.org/officeDocument/2006/relationships/image" Target="../media/image268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36.emf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emf"/><Relationship Id="rId1" Type="http://schemas.openxmlformats.org/officeDocument/2006/relationships/slideLayout" Target="../slideLayouts/slideLayout2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2" Type="http://schemas.openxmlformats.org/officeDocument/2006/relationships/image" Target="../media/image192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40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2" Type="http://schemas.openxmlformats.org/officeDocument/2006/relationships/image" Target="../media/image195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2" Type="http://schemas.openxmlformats.org/officeDocument/2006/relationships/image" Target="../media/image195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jpg"/><Relationship Id="rId26" Type="http://schemas.openxmlformats.org/officeDocument/2006/relationships/image" Target="../media/image32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jpeg"/><Relationship Id="rId25" Type="http://schemas.openxmlformats.org/officeDocument/2006/relationships/image" Target="../media/image31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0.jpeg"/><Relationship Id="rId5" Type="http://schemas.openxmlformats.org/officeDocument/2006/relationships/image" Target="../media/image12.jpeg"/><Relationship Id="rId15" Type="http://schemas.openxmlformats.org/officeDocument/2006/relationships/image" Target="../media/image22.png"/><Relationship Id="rId23" Type="http://schemas.openxmlformats.org/officeDocument/2006/relationships/image" Target="../media/image29.gif"/><Relationship Id="rId28" Type="http://schemas.openxmlformats.org/officeDocument/2006/relationships/image" Target="../media/image34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Relationship Id="rId14" Type="http://schemas.openxmlformats.org/officeDocument/2006/relationships/image" Target="../media/image21.png"/><Relationship Id="rId22" Type="http://schemas.openxmlformats.org/officeDocument/2006/relationships/image" Target="../media/image222.png"/><Relationship Id="rId27" Type="http://schemas.openxmlformats.org/officeDocument/2006/relationships/image" Target="../media/image33.jpg"/><Relationship Id="rId30" Type="http://schemas.openxmlformats.org/officeDocument/2006/relationships/image" Target="../media/image3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9.jpeg"/><Relationship Id="rId11" Type="http://schemas.openxmlformats.org/officeDocument/2006/relationships/image" Target="../media/image104.jpeg"/><Relationship Id="rId5" Type="http://schemas.openxmlformats.org/officeDocument/2006/relationships/image" Target="../media/image98.png"/><Relationship Id="rId15" Type="http://schemas.openxmlformats.org/officeDocument/2006/relationships/image" Target="../media/image108.svg"/><Relationship Id="rId10" Type="http://schemas.openxmlformats.org/officeDocument/2006/relationships/image" Target="../media/image103.jpe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01.png"/><Relationship Id="rId18" Type="http://schemas.openxmlformats.org/officeDocument/2006/relationships/image" Target="../media/image116.png"/><Relationship Id="rId26" Type="http://schemas.openxmlformats.org/officeDocument/2006/relationships/image" Target="../media/image120.png"/><Relationship Id="rId3" Type="http://schemas.openxmlformats.org/officeDocument/2006/relationships/image" Target="../media/image96.png"/><Relationship Id="rId21" Type="http://schemas.openxmlformats.org/officeDocument/2006/relationships/image" Target="../media/image118.png"/><Relationship Id="rId7" Type="http://schemas.openxmlformats.org/officeDocument/2006/relationships/image" Target="../media/image100.png"/><Relationship Id="rId12" Type="http://schemas.openxmlformats.org/officeDocument/2006/relationships/image" Target="../media/image113.png"/><Relationship Id="rId17" Type="http://schemas.openxmlformats.org/officeDocument/2006/relationships/image" Target="../media/image103.jpeg"/><Relationship Id="rId25" Type="http://schemas.openxmlformats.org/officeDocument/2006/relationships/image" Target="../media/image119.png"/><Relationship Id="rId2" Type="http://schemas.openxmlformats.org/officeDocument/2006/relationships/image" Target="../media/image95.png"/><Relationship Id="rId16" Type="http://schemas.openxmlformats.org/officeDocument/2006/relationships/image" Target="../media/image115.jpe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9.jpeg"/><Relationship Id="rId11" Type="http://schemas.openxmlformats.org/officeDocument/2006/relationships/image" Target="../media/image112.png"/><Relationship Id="rId24" Type="http://schemas.openxmlformats.org/officeDocument/2006/relationships/image" Target="../media/image105.jpg"/><Relationship Id="rId5" Type="http://schemas.openxmlformats.org/officeDocument/2006/relationships/image" Target="../media/image98.png"/><Relationship Id="rId15" Type="http://schemas.openxmlformats.org/officeDocument/2006/relationships/image" Target="../media/image114.jpeg"/><Relationship Id="rId23" Type="http://schemas.openxmlformats.org/officeDocument/2006/relationships/image" Target="../media/image104.jpeg"/><Relationship Id="rId10" Type="http://schemas.openxmlformats.org/officeDocument/2006/relationships/image" Target="../media/image111.png"/><Relationship Id="rId19" Type="http://schemas.openxmlformats.org/officeDocument/2006/relationships/image" Target="../media/image117.gif"/><Relationship Id="rId4" Type="http://schemas.openxmlformats.org/officeDocument/2006/relationships/image" Target="../media/image97.png"/><Relationship Id="rId9" Type="http://schemas.openxmlformats.org/officeDocument/2006/relationships/image" Target="../media/image110.png"/><Relationship Id="rId14" Type="http://schemas.openxmlformats.org/officeDocument/2006/relationships/image" Target="../media/image102.png"/><Relationship Id="rId22" Type="http://schemas.openxmlformats.org/officeDocument/2006/relationships/image" Target="../media/image10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cs.huji.ac.il/~shais/UnderstandingMachineLearning/index.html" TargetMode="Externa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159.xml"/><Relationship Id="rId3" Type="http://schemas.openxmlformats.org/officeDocument/2006/relationships/slide" Target="slide130.xml"/><Relationship Id="rId7" Type="http://schemas.openxmlformats.org/officeDocument/2006/relationships/slide" Target="slide149.xml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6.xml"/><Relationship Id="rId6" Type="http://schemas.openxmlformats.org/officeDocument/2006/relationships/slide" Target="slide240.xml"/><Relationship Id="rId5" Type="http://schemas.openxmlformats.org/officeDocument/2006/relationships/slide" Target="slide129.xml"/><Relationship Id="rId4" Type="http://schemas.openxmlformats.org/officeDocument/2006/relationships/slide" Target="slide20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1.png"/><Relationship Id="rId7" Type="http://schemas.openxmlformats.org/officeDocument/2006/relationships/image" Target="../media/image122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1.png"/><Relationship Id="rId5" Type="http://schemas.openxmlformats.org/officeDocument/2006/relationships/image" Target="../media/image98.png"/><Relationship Id="rId10" Type="http://schemas.openxmlformats.org/officeDocument/2006/relationships/image" Target="../media/image106.png"/><Relationship Id="rId4" Type="http://schemas.openxmlformats.org/officeDocument/2006/relationships/image" Target="../media/image97.png"/><Relationship Id="rId9" Type="http://schemas.openxmlformats.org/officeDocument/2006/relationships/image" Target="../media/image124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1.png"/><Relationship Id="rId7" Type="http://schemas.openxmlformats.org/officeDocument/2006/relationships/image" Target="../media/image122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1.png"/><Relationship Id="rId5" Type="http://schemas.openxmlformats.org/officeDocument/2006/relationships/image" Target="../media/image98.png"/><Relationship Id="rId10" Type="http://schemas.openxmlformats.org/officeDocument/2006/relationships/image" Target="../media/image106.png"/><Relationship Id="rId4" Type="http://schemas.openxmlformats.org/officeDocument/2006/relationships/image" Target="../media/image97.png"/><Relationship Id="rId9" Type="http://schemas.openxmlformats.org/officeDocument/2006/relationships/image" Target="../media/image124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1.png"/><Relationship Id="rId7" Type="http://schemas.openxmlformats.org/officeDocument/2006/relationships/image" Target="../media/image122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1.png"/><Relationship Id="rId5" Type="http://schemas.openxmlformats.org/officeDocument/2006/relationships/image" Target="../media/image98.png"/><Relationship Id="rId10" Type="http://schemas.openxmlformats.org/officeDocument/2006/relationships/image" Target="../media/image106.png"/><Relationship Id="rId4" Type="http://schemas.openxmlformats.org/officeDocument/2006/relationships/image" Target="../media/image97.png"/><Relationship Id="rId9" Type="http://schemas.openxmlformats.org/officeDocument/2006/relationships/image" Target="../media/image124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03.jpeg"/><Relationship Id="rId7" Type="http://schemas.openxmlformats.org/officeDocument/2006/relationships/image" Target="../media/image111.png"/><Relationship Id="rId12" Type="http://schemas.openxmlformats.org/officeDocument/2006/relationships/image" Target="../media/image106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3.xml"/><Relationship Id="rId6" Type="http://schemas.openxmlformats.org/officeDocument/2006/relationships/image" Target="../media/image98.png"/><Relationship Id="rId11" Type="http://schemas.openxmlformats.org/officeDocument/2006/relationships/image" Target="../media/image124.svg"/><Relationship Id="rId5" Type="http://schemas.openxmlformats.org/officeDocument/2006/relationships/image" Target="../media/image97.png"/><Relationship Id="rId10" Type="http://schemas.openxmlformats.org/officeDocument/2006/relationships/image" Target="../media/image123.png"/><Relationship Id="rId4" Type="http://schemas.openxmlformats.org/officeDocument/2006/relationships/image" Target="../media/image121.png"/><Relationship Id="rId9" Type="http://schemas.openxmlformats.org/officeDocument/2006/relationships/image" Target="../media/image12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24.sv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98.png"/><Relationship Id="rId12" Type="http://schemas.openxmlformats.org/officeDocument/2006/relationships/image" Target="../media/image12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97.png"/><Relationship Id="rId11" Type="http://schemas.openxmlformats.org/officeDocument/2006/relationships/image" Target="../media/image126.png"/><Relationship Id="rId5" Type="http://schemas.openxmlformats.org/officeDocument/2006/relationships/image" Target="../media/image121.png"/><Relationship Id="rId10" Type="http://schemas.openxmlformats.org/officeDocument/2006/relationships/image" Target="../media/image125.png"/><Relationship Id="rId4" Type="http://schemas.openxmlformats.org/officeDocument/2006/relationships/image" Target="../media/image103.jpeg"/><Relationship Id="rId9" Type="http://schemas.openxmlformats.org/officeDocument/2006/relationships/image" Target="../media/image122.png"/><Relationship Id="rId14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11.png"/><Relationship Id="rId18" Type="http://schemas.openxmlformats.org/officeDocument/2006/relationships/image" Target="../media/image129.png"/><Relationship Id="rId3" Type="http://schemas.openxmlformats.org/officeDocument/2006/relationships/tags" Target="../tags/tag8.xml"/><Relationship Id="rId21" Type="http://schemas.openxmlformats.org/officeDocument/2006/relationships/image" Target="../media/image126.png"/><Relationship Id="rId7" Type="http://schemas.openxmlformats.org/officeDocument/2006/relationships/tags" Target="../tags/tag12.xml"/><Relationship Id="rId12" Type="http://schemas.openxmlformats.org/officeDocument/2006/relationships/image" Target="../media/image98.png"/><Relationship Id="rId17" Type="http://schemas.openxmlformats.org/officeDocument/2006/relationships/image" Target="../media/image128.png"/><Relationship Id="rId2" Type="http://schemas.openxmlformats.org/officeDocument/2006/relationships/tags" Target="../tags/tag7.xml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97.png"/><Relationship Id="rId24" Type="http://schemas.openxmlformats.org/officeDocument/2006/relationships/image" Target="../media/image106.png"/><Relationship Id="rId5" Type="http://schemas.openxmlformats.org/officeDocument/2006/relationships/tags" Target="../tags/tag10.xml"/><Relationship Id="rId15" Type="http://schemas.openxmlformats.org/officeDocument/2006/relationships/image" Target="../media/image125.png"/><Relationship Id="rId23" Type="http://schemas.openxmlformats.org/officeDocument/2006/relationships/image" Target="../media/image124.sv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4" Type="http://schemas.openxmlformats.org/officeDocument/2006/relationships/tags" Target="../tags/tag9.xml"/><Relationship Id="rId9" Type="http://schemas.openxmlformats.org/officeDocument/2006/relationships/image" Target="../media/image103.jpeg"/><Relationship Id="rId14" Type="http://schemas.openxmlformats.org/officeDocument/2006/relationships/image" Target="../media/image122.png"/><Relationship Id="rId22" Type="http://schemas.openxmlformats.org/officeDocument/2006/relationships/image" Target="../media/image12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eg"/><Relationship Id="rId13" Type="http://schemas.openxmlformats.org/officeDocument/2006/relationships/image" Target="../media/image151.png"/><Relationship Id="rId3" Type="http://schemas.openxmlformats.org/officeDocument/2006/relationships/image" Target="../media/image141.jpeg"/><Relationship Id="rId7" Type="http://schemas.openxmlformats.org/officeDocument/2006/relationships/image" Target="../media/image145.gif"/><Relationship Id="rId12" Type="http://schemas.openxmlformats.org/officeDocument/2006/relationships/image" Target="../media/image150.pn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jpg"/><Relationship Id="rId15" Type="http://schemas.openxmlformats.org/officeDocument/2006/relationships/image" Target="../media/image153.jpg"/><Relationship Id="rId10" Type="http://schemas.openxmlformats.org/officeDocument/2006/relationships/image" Target="../media/image148.jpeg"/><Relationship Id="rId4" Type="http://schemas.openxmlformats.org/officeDocument/2006/relationships/image" Target="../media/image142.jpg"/><Relationship Id="rId9" Type="http://schemas.openxmlformats.org/officeDocument/2006/relationships/image" Target="../media/image147.gif"/><Relationship Id="rId14" Type="http://schemas.openxmlformats.org/officeDocument/2006/relationships/image" Target="../media/image152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eg"/><Relationship Id="rId13" Type="http://schemas.openxmlformats.org/officeDocument/2006/relationships/image" Target="../media/image151.png"/><Relationship Id="rId18" Type="http://schemas.openxmlformats.org/officeDocument/2006/relationships/image" Target="../media/image156.jpeg"/><Relationship Id="rId26" Type="http://schemas.openxmlformats.org/officeDocument/2006/relationships/image" Target="../media/image164.png"/><Relationship Id="rId3" Type="http://schemas.openxmlformats.org/officeDocument/2006/relationships/image" Target="../media/image141.jpeg"/><Relationship Id="rId21" Type="http://schemas.openxmlformats.org/officeDocument/2006/relationships/image" Target="../media/image159.jpeg"/><Relationship Id="rId7" Type="http://schemas.openxmlformats.org/officeDocument/2006/relationships/image" Target="../media/image145.gif"/><Relationship Id="rId12" Type="http://schemas.openxmlformats.org/officeDocument/2006/relationships/image" Target="../media/image150.png"/><Relationship Id="rId17" Type="http://schemas.openxmlformats.org/officeDocument/2006/relationships/image" Target="../media/image155.jpeg"/><Relationship Id="rId25" Type="http://schemas.openxmlformats.org/officeDocument/2006/relationships/image" Target="../media/image163.jpeg"/><Relationship Id="rId2" Type="http://schemas.openxmlformats.org/officeDocument/2006/relationships/image" Target="../media/image140.jpeg"/><Relationship Id="rId16" Type="http://schemas.openxmlformats.org/officeDocument/2006/relationships/image" Target="../media/image154.jpe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24" Type="http://schemas.openxmlformats.org/officeDocument/2006/relationships/image" Target="../media/image162.jpeg"/><Relationship Id="rId5" Type="http://schemas.openxmlformats.org/officeDocument/2006/relationships/image" Target="../media/image143.jpg"/><Relationship Id="rId15" Type="http://schemas.openxmlformats.org/officeDocument/2006/relationships/image" Target="../media/image153.jpg"/><Relationship Id="rId23" Type="http://schemas.openxmlformats.org/officeDocument/2006/relationships/image" Target="../media/image161.jpeg"/><Relationship Id="rId28" Type="http://schemas.openxmlformats.org/officeDocument/2006/relationships/image" Target="../media/image166.jpeg"/><Relationship Id="rId10" Type="http://schemas.openxmlformats.org/officeDocument/2006/relationships/image" Target="../media/image148.jpeg"/><Relationship Id="rId19" Type="http://schemas.openxmlformats.org/officeDocument/2006/relationships/image" Target="../media/image157.jpeg"/><Relationship Id="rId4" Type="http://schemas.openxmlformats.org/officeDocument/2006/relationships/image" Target="../media/image142.jpg"/><Relationship Id="rId9" Type="http://schemas.openxmlformats.org/officeDocument/2006/relationships/image" Target="../media/image147.gif"/><Relationship Id="rId14" Type="http://schemas.openxmlformats.org/officeDocument/2006/relationships/image" Target="../media/image152.jpeg"/><Relationship Id="rId22" Type="http://schemas.openxmlformats.org/officeDocument/2006/relationships/image" Target="../media/image160.jpeg"/><Relationship Id="rId27" Type="http://schemas.openxmlformats.org/officeDocument/2006/relationships/image" Target="../media/image1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7" Type="http://schemas.openxmlformats.org/officeDocument/2006/relationships/image" Target="../media/image164.pn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2.jpeg"/><Relationship Id="rId5" Type="http://schemas.openxmlformats.org/officeDocument/2006/relationships/image" Target="../media/image154.jpeg"/><Relationship Id="rId4" Type="http://schemas.openxmlformats.org/officeDocument/2006/relationships/image" Target="../media/image166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jpeg"/><Relationship Id="rId13" Type="http://schemas.openxmlformats.org/officeDocument/2006/relationships/image" Target="../media/image169.png"/><Relationship Id="rId3" Type="http://schemas.openxmlformats.org/officeDocument/2006/relationships/image" Target="../media/image168.jpeg"/><Relationship Id="rId7" Type="http://schemas.openxmlformats.org/officeDocument/2006/relationships/image" Target="../media/image164.png"/><Relationship Id="rId12" Type="http://schemas.openxmlformats.org/officeDocument/2006/relationships/image" Target="../media/image158.png"/><Relationship Id="rId2" Type="http://schemas.openxmlformats.org/officeDocument/2006/relationships/image" Target="../media/image167.jpeg"/><Relationship Id="rId16" Type="http://schemas.openxmlformats.org/officeDocument/2006/relationships/image" Target="../media/image172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2.jpeg"/><Relationship Id="rId11" Type="http://schemas.openxmlformats.org/officeDocument/2006/relationships/image" Target="../media/image157.jpeg"/><Relationship Id="rId5" Type="http://schemas.openxmlformats.org/officeDocument/2006/relationships/image" Target="../media/image154.jpeg"/><Relationship Id="rId15" Type="http://schemas.openxmlformats.org/officeDocument/2006/relationships/image" Target="../media/image171.png"/><Relationship Id="rId10" Type="http://schemas.openxmlformats.org/officeDocument/2006/relationships/image" Target="../media/image145.gif"/><Relationship Id="rId4" Type="http://schemas.openxmlformats.org/officeDocument/2006/relationships/image" Target="../media/image166.jpeg"/><Relationship Id="rId9" Type="http://schemas.openxmlformats.org/officeDocument/2006/relationships/image" Target="../media/image156.jpeg"/><Relationship Id="rId14" Type="http://schemas.openxmlformats.org/officeDocument/2006/relationships/image" Target="../media/image170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jpeg"/><Relationship Id="rId13" Type="http://schemas.openxmlformats.org/officeDocument/2006/relationships/image" Target="../media/image171.png"/><Relationship Id="rId3" Type="http://schemas.openxmlformats.org/officeDocument/2006/relationships/image" Target="../media/image168.jpeg"/><Relationship Id="rId7" Type="http://schemas.openxmlformats.org/officeDocument/2006/relationships/image" Target="../media/image164.png"/><Relationship Id="rId12" Type="http://schemas.openxmlformats.org/officeDocument/2006/relationships/image" Target="../media/image158.png"/><Relationship Id="rId2" Type="http://schemas.openxmlformats.org/officeDocument/2006/relationships/image" Target="../media/image167.jpeg"/><Relationship Id="rId16" Type="http://schemas.openxmlformats.org/officeDocument/2006/relationships/image" Target="../media/image170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2.jpeg"/><Relationship Id="rId11" Type="http://schemas.openxmlformats.org/officeDocument/2006/relationships/image" Target="../media/image157.jpeg"/><Relationship Id="rId5" Type="http://schemas.openxmlformats.org/officeDocument/2006/relationships/image" Target="../media/image154.jpeg"/><Relationship Id="rId15" Type="http://schemas.openxmlformats.org/officeDocument/2006/relationships/image" Target="../media/image169.png"/><Relationship Id="rId10" Type="http://schemas.openxmlformats.org/officeDocument/2006/relationships/image" Target="../media/image145.gif"/><Relationship Id="rId4" Type="http://schemas.openxmlformats.org/officeDocument/2006/relationships/image" Target="../media/image166.jpeg"/><Relationship Id="rId9" Type="http://schemas.openxmlformats.org/officeDocument/2006/relationships/image" Target="../media/image156.jpeg"/><Relationship Id="rId14" Type="http://schemas.openxmlformats.org/officeDocument/2006/relationships/image" Target="../media/image172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73.jpeg"/><Relationship Id="rId7" Type="http://schemas.openxmlformats.org/officeDocument/2006/relationships/image" Target="../media/image175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4.jpeg"/><Relationship Id="rId11" Type="http://schemas.openxmlformats.org/officeDocument/2006/relationships/image" Target="../media/image177.jpeg"/><Relationship Id="rId5" Type="http://schemas.openxmlformats.org/officeDocument/2006/relationships/image" Target="../media/image166.jpeg"/><Relationship Id="rId10" Type="http://schemas.openxmlformats.org/officeDocument/2006/relationships/image" Target="../media/image176.jpeg"/><Relationship Id="rId4" Type="http://schemas.openxmlformats.org/officeDocument/2006/relationships/image" Target="../media/image167.jpeg"/><Relationship Id="rId9" Type="http://schemas.openxmlformats.org/officeDocument/2006/relationships/image" Target="../media/image15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12" Type="http://schemas.openxmlformats.org/officeDocument/2006/relationships/image" Target="NULL"/><Relationship Id="rId7" Type="http://schemas.openxmlformats.org/officeDocument/2006/relationships/image" Target="NULL"/><Relationship Id="rId17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18.xml"/><Relationship Id="rId11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0.png"/><Relationship Id="rId4" Type="http://schemas.openxmlformats.org/officeDocument/2006/relationships/image" Target="../media/image179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0.png"/><Relationship Id="rId5" Type="http://schemas.openxmlformats.org/officeDocument/2006/relationships/image" Target="../media/image179.jpg"/><Relationship Id="rId4" Type="http://schemas.openxmlformats.org/officeDocument/2006/relationships/image" Target="../media/image178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6.xml"/><Relationship Id="rId4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6.xml"/><Relationship Id="rId4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4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4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60.png"/><Relationship Id="rId4" Type="http://schemas.openxmlformats.org/officeDocument/2006/relationships/image" Target="../media/image64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4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18.xml"/><Relationship Id="rId4" Type="http://schemas.openxmlformats.org/officeDocument/2006/relationships/image" Target="NUL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t="16483" r="50835" b="29264"/>
          <a:stretch/>
        </p:blipFill>
        <p:spPr>
          <a:xfrm>
            <a:off x="5251313" y="3193455"/>
            <a:ext cx="2095836" cy="171855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555526"/>
            <a:ext cx="7772400" cy="810090"/>
          </a:xfrm>
        </p:spPr>
        <p:txBody>
          <a:bodyPr/>
          <a:lstStyle/>
          <a:p>
            <a:r>
              <a:rPr lang="en-GB" dirty="0">
                <a:latin typeface="Fira Sans SemiBold" panose="020B0603050000020004" pitchFamily="34" charset="0"/>
                <a:ea typeface="Fira Sans SemiBold" panose="020B0603050000020004" pitchFamily="34" charset="0"/>
              </a:rPr>
              <a:t>Dealing with Data: </a:t>
            </a:r>
            <a:r>
              <a:rPr lang="en-GB" b="0" dirty="0">
                <a:latin typeface="Fira Sans SemiBold" panose="020B0603050000020004" pitchFamily="34" charset="0"/>
                <a:ea typeface="Fira Sans SemiBold" panose="020B0603050000020004" pitchFamily="34" charset="0"/>
              </a:rPr>
              <a:t>Machine Learning and Data Mining</a:t>
            </a:r>
            <a:endParaRPr lang="en-GB" dirty="0">
              <a:latin typeface="Fira Sans SemiBold" panose="020B0603050000020004" pitchFamily="34" charset="0"/>
              <a:ea typeface="Fira Sans SemiBold" panose="020B06030500000200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3448" y="1491630"/>
            <a:ext cx="7912968" cy="486054"/>
          </a:xfrm>
        </p:spPr>
        <p:txBody>
          <a:bodyPr>
            <a:noAutofit/>
          </a:bodyPr>
          <a:lstStyle/>
          <a:p>
            <a:r>
              <a:rPr lang="en-GB" dirty="0"/>
              <a:t>Illustrations, Applications, and Research</a:t>
            </a:r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AB3267-FB3B-427C-8D11-ECE2CB50C6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54"/>
          <a:stretch/>
        </p:blipFill>
        <p:spPr>
          <a:xfrm>
            <a:off x="7427163" y="3198611"/>
            <a:ext cx="1355079" cy="1718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E93495-6B0F-4312-B666-1AA1500654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65"/>
          <a:stretch/>
        </p:blipFill>
        <p:spPr>
          <a:xfrm>
            <a:off x="3455876" y="3193455"/>
            <a:ext cx="1721686" cy="1718555"/>
          </a:xfrm>
          <a:prstGeom prst="rect">
            <a:avLst/>
          </a:prstGeom>
        </p:spPr>
      </p:pic>
      <p:pic>
        <p:nvPicPr>
          <p:cNvPr id="14" name="Grafik 55" descr="txp_fig">
            <a:extLst>
              <a:ext uri="{FF2B5EF4-FFF2-40B4-BE49-F238E27FC236}">
                <a16:creationId xmlns:a16="http://schemas.microsoft.com/office/drawing/2014/main" id="{3DB00D70-AEEE-4A1F-8D4E-7F496AC23E7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3473424" y="2535746"/>
            <a:ext cx="3165054" cy="591652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86596C-D3D4-4BFF-A0DE-C35336150DC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1"/>
          <a:stretch/>
        </p:blipFill>
        <p:spPr>
          <a:xfrm>
            <a:off x="7164042" y="2676291"/>
            <a:ext cx="1600077" cy="34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00" y="-108000"/>
            <a:ext cx="10221184" cy="5491897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683568" y="1563638"/>
            <a:ext cx="914400" cy="9144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35646"/>
            <a:ext cx="850394" cy="85039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483768" y="3363838"/>
            <a:ext cx="914400" cy="9144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435846"/>
            <a:ext cx="850394" cy="85039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020272" y="1131590"/>
            <a:ext cx="914400" cy="9144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210449"/>
            <a:ext cx="850394" cy="85039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092058" y="288047"/>
            <a:ext cx="914400" cy="9144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058" y="360055"/>
            <a:ext cx="850394" cy="850394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716016" y="2101230"/>
            <a:ext cx="914400" cy="9144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173238"/>
            <a:ext cx="850394" cy="850394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8293606" y="3749030"/>
            <a:ext cx="914400" cy="9144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606" y="3821038"/>
            <a:ext cx="850394" cy="85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563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  <a:r>
              <a:rPr lang="de-DE" dirty="0"/>
              <a:t>: </a:t>
            </a:r>
            <a:r>
              <a:rPr lang="de-DE" dirty="0">
                <a:solidFill>
                  <a:schemeClr val="tx2"/>
                </a:solidFill>
              </a:rPr>
              <a:t>Support Vector Machines</a:t>
            </a:r>
            <a:r>
              <a:rPr lang="en-GB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3938587" y="3852862"/>
            <a:ext cx="257087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+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5395912" y="3546872"/>
            <a:ext cx="257087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+</a:t>
            </a: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4395787" y="3395662"/>
            <a:ext cx="257087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+</a:t>
            </a: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2493169" y="3808810"/>
            <a:ext cx="257087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+</a:t>
            </a: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6225778" y="2896791"/>
            <a:ext cx="257087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+</a:t>
            </a:r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5130403" y="2989660"/>
            <a:ext cx="257087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+</a:t>
            </a:r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2286000" y="2582466"/>
            <a:ext cx="231439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-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2907506" y="2582466"/>
            <a:ext cx="231439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-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2286000" y="2309812"/>
            <a:ext cx="231439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-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2286000" y="1281112"/>
            <a:ext cx="231439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-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3323035" y="2193131"/>
            <a:ext cx="231439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-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0254" name="Rectangle 14"/>
          <p:cNvSpPr>
            <a:spLocks noChangeArrowheads="1"/>
          </p:cNvSpPr>
          <p:nvPr/>
        </p:nvSpPr>
        <p:spPr bwMode="auto">
          <a:xfrm>
            <a:off x="4357687" y="2176462"/>
            <a:ext cx="231439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-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3738562" y="1671637"/>
            <a:ext cx="231439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-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0256" name="Oval 16"/>
          <p:cNvSpPr>
            <a:spLocks noChangeArrowheads="1"/>
          </p:cNvSpPr>
          <p:nvPr/>
        </p:nvSpPr>
        <p:spPr bwMode="auto">
          <a:xfrm>
            <a:off x="2171700" y="1229916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0257" name="Oval 17"/>
          <p:cNvSpPr>
            <a:spLocks noChangeArrowheads="1"/>
          </p:cNvSpPr>
          <p:nvPr/>
        </p:nvSpPr>
        <p:spPr bwMode="auto">
          <a:xfrm>
            <a:off x="2171700" y="2258616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0258" name="Oval 18"/>
          <p:cNvSpPr>
            <a:spLocks noChangeArrowheads="1"/>
          </p:cNvSpPr>
          <p:nvPr/>
        </p:nvSpPr>
        <p:spPr bwMode="auto">
          <a:xfrm>
            <a:off x="2171700" y="2544366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0259" name="Oval 19"/>
          <p:cNvSpPr>
            <a:spLocks noChangeArrowheads="1"/>
          </p:cNvSpPr>
          <p:nvPr/>
        </p:nvSpPr>
        <p:spPr bwMode="auto">
          <a:xfrm>
            <a:off x="2800350" y="2544366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0260" name="Oval 20"/>
          <p:cNvSpPr>
            <a:spLocks noChangeArrowheads="1"/>
          </p:cNvSpPr>
          <p:nvPr/>
        </p:nvSpPr>
        <p:spPr bwMode="auto">
          <a:xfrm>
            <a:off x="3199210" y="2144316"/>
            <a:ext cx="45839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0261" name="Oval 21"/>
          <p:cNvSpPr>
            <a:spLocks noChangeArrowheads="1"/>
          </p:cNvSpPr>
          <p:nvPr/>
        </p:nvSpPr>
        <p:spPr bwMode="auto">
          <a:xfrm>
            <a:off x="3600450" y="1629966"/>
            <a:ext cx="45601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0262" name="Oval 22"/>
          <p:cNvSpPr>
            <a:spLocks noChangeArrowheads="1"/>
          </p:cNvSpPr>
          <p:nvPr/>
        </p:nvSpPr>
        <p:spPr bwMode="auto">
          <a:xfrm>
            <a:off x="4230291" y="2144316"/>
            <a:ext cx="456009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0263" name="Oval 23"/>
          <p:cNvSpPr>
            <a:spLocks noChangeArrowheads="1"/>
          </p:cNvSpPr>
          <p:nvPr/>
        </p:nvSpPr>
        <p:spPr bwMode="auto">
          <a:xfrm>
            <a:off x="2400300" y="3744516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0264" name="Oval 24"/>
          <p:cNvSpPr>
            <a:spLocks noChangeArrowheads="1"/>
          </p:cNvSpPr>
          <p:nvPr/>
        </p:nvSpPr>
        <p:spPr bwMode="auto">
          <a:xfrm>
            <a:off x="3829050" y="3801666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0265" name="Oval 25"/>
          <p:cNvSpPr>
            <a:spLocks noChangeArrowheads="1"/>
          </p:cNvSpPr>
          <p:nvPr/>
        </p:nvSpPr>
        <p:spPr bwMode="auto">
          <a:xfrm>
            <a:off x="4286250" y="3344466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0266" name="Oval 26"/>
          <p:cNvSpPr>
            <a:spLocks noChangeArrowheads="1"/>
          </p:cNvSpPr>
          <p:nvPr/>
        </p:nvSpPr>
        <p:spPr bwMode="auto">
          <a:xfrm>
            <a:off x="5029200" y="2943225"/>
            <a:ext cx="457200" cy="45839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0267" name="Oval 27"/>
          <p:cNvSpPr>
            <a:spLocks noChangeArrowheads="1"/>
          </p:cNvSpPr>
          <p:nvPr/>
        </p:nvSpPr>
        <p:spPr bwMode="auto">
          <a:xfrm>
            <a:off x="5314950" y="3515916"/>
            <a:ext cx="45601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0268" name="Oval 28"/>
          <p:cNvSpPr>
            <a:spLocks noChangeArrowheads="1"/>
          </p:cNvSpPr>
          <p:nvPr/>
        </p:nvSpPr>
        <p:spPr bwMode="auto">
          <a:xfrm>
            <a:off x="6115050" y="2830116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0269" name="Line 29"/>
          <p:cNvSpPr>
            <a:spLocks noChangeShapeType="1"/>
          </p:cNvSpPr>
          <p:nvPr/>
        </p:nvSpPr>
        <p:spPr bwMode="auto">
          <a:xfrm flipV="1">
            <a:off x="1428750" y="2200275"/>
            <a:ext cx="5314950" cy="1544241"/>
          </a:xfrm>
          <a:prstGeom prst="line">
            <a:avLst/>
          </a:prstGeom>
          <a:noFill/>
          <a:ln w="38100">
            <a:solidFill>
              <a:srgbClr val="0669FA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0270" name="Line 30"/>
          <p:cNvSpPr>
            <a:spLocks noChangeShapeType="1"/>
          </p:cNvSpPr>
          <p:nvPr/>
        </p:nvSpPr>
        <p:spPr bwMode="auto">
          <a:xfrm flipV="1">
            <a:off x="1543050" y="1858566"/>
            <a:ext cx="4972050" cy="2171700"/>
          </a:xfrm>
          <a:prstGeom prst="line">
            <a:avLst/>
          </a:prstGeom>
          <a:noFill/>
          <a:ln w="38100">
            <a:solidFill>
              <a:srgbClr val="0669FA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0271" name="Line 31"/>
          <p:cNvSpPr>
            <a:spLocks noChangeShapeType="1"/>
          </p:cNvSpPr>
          <p:nvPr/>
        </p:nvSpPr>
        <p:spPr bwMode="auto">
          <a:xfrm flipV="1">
            <a:off x="1371600" y="2315766"/>
            <a:ext cx="5486400" cy="1085850"/>
          </a:xfrm>
          <a:prstGeom prst="line">
            <a:avLst/>
          </a:prstGeom>
          <a:noFill/>
          <a:ln w="38100">
            <a:solidFill>
              <a:srgbClr val="0669FA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pic>
        <p:nvPicPr>
          <p:cNvPr id="32" name="Picture 24" descr="beakers">
            <a:extLst>
              <a:ext uri="{FF2B5EF4-FFF2-40B4-BE49-F238E27FC236}">
                <a16:creationId xmlns:a16="http://schemas.microsoft.com/office/drawing/2014/main" id="{B746A32D-C073-439C-B13D-F8536F73B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724996"/>
            <a:ext cx="1067781" cy="948869"/>
          </a:xfrm>
          <a:prstGeom prst="rect">
            <a:avLst/>
          </a:prstGeom>
          <a:noFill/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71CB37E-AB7D-4868-A9FD-CAEF86EF92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9" y="3600400"/>
            <a:ext cx="1545923" cy="141962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5BF1BD1-3758-41A9-B3E5-82E98238E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97" y="2069474"/>
            <a:ext cx="1294364" cy="129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833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  <a:r>
              <a:rPr lang="de-DE" dirty="0"/>
              <a:t>: </a:t>
            </a:r>
            <a:r>
              <a:rPr lang="de-DE" dirty="0">
                <a:solidFill>
                  <a:schemeClr val="tx2"/>
                </a:solidFill>
              </a:rPr>
              <a:t>Support Vector Machines</a:t>
            </a:r>
            <a:r>
              <a:rPr lang="en-GB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3938587" y="3860006"/>
            <a:ext cx="257087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+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5395912" y="3554016"/>
            <a:ext cx="257087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+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4395787" y="3402806"/>
            <a:ext cx="257087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+</a:t>
            </a: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2493169" y="3815953"/>
            <a:ext cx="257087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+</a:t>
            </a: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6225778" y="2903935"/>
            <a:ext cx="257087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+</a:t>
            </a: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5138737" y="3001566"/>
            <a:ext cx="257087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+</a:t>
            </a: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2286000" y="2589610"/>
            <a:ext cx="231439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-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2907506" y="2589610"/>
            <a:ext cx="231439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-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2286000" y="2315766"/>
            <a:ext cx="231439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-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1276" name="Rectangle 12"/>
          <p:cNvSpPr>
            <a:spLocks noChangeArrowheads="1"/>
          </p:cNvSpPr>
          <p:nvPr/>
        </p:nvSpPr>
        <p:spPr bwMode="auto">
          <a:xfrm>
            <a:off x="2286000" y="1288256"/>
            <a:ext cx="231439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-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3323035" y="2200275"/>
            <a:ext cx="231439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-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1278" name="Rectangle 14"/>
          <p:cNvSpPr>
            <a:spLocks noChangeArrowheads="1"/>
          </p:cNvSpPr>
          <p:nvPr/>
        </p:nvSpPr>
        <p:spPr bwMode="auto">
          <a:xfrm>
            <a:off x="4357687" y="2201466"/>
            <a:ext cx="231439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-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3738562" y="1678781"/>
            <a:ext cx="231439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-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1280" name="Oval 16"/>
          <p:cNvSpPr>
            <a:spLocks noChangeArrowheads="1"/>
          </p:cNvSpPr>
          <p:nvPr/>
        </p:nvSpPr>
        <p:spPr bwMode="auto">
          <a:xfrm>
            <a:off x="1885950" y="951310"/>
            <a:ext cx="1028700" cy="970359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1281" name="Oval 17"/>
          <p:cNvSpPr>
            <a:spLocks noChangeArrowheads="1"/>
          </p:cNvSpPr>
          <p:nvPr/>
        </p:nvSpPr>
        <p:spPr bwMode="auto">
          <a:xfrm>
            <a:off x="2515791" y="2265760"/>
            <a:ext cx="1027509" cy="97155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1282" name="Oval 18"/>
          <p:cNvSpPr>
            <a:spLocks noChangeArrowheads="1"/>
          </p:cNvSpPr>
          <p:nvPr/>
        </p:nvSpPr>
        <p:spPr bwMode="auto">
          <a:xfrm>
            <a:off x="2114550" y="3465910"/>
            <a:ext cx="1028700" cy="97155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1283" name="Oval 19"/>
          <p:cNvSpPr>
            <a:spLocks noChangeArrowheads="1"/>
          </p:cNvSpPr>
          <p:nvPr/>
        </p:nvSpPr>
        <p:spPr bwMode="auto">
          <a:xfrm>
            <a:off x="3943350" y="1865710"/>
            <a:ext cx="1028700" cy="97155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1284" name="Oval 20"/>
          <p:cNvSpPr>
            <a:spLocks noChangeArrowheads="1"/>
          </p:cNvSpPr>
          <p:nvPr/>
        </p:nvSpPr>
        <p:spPr bwMode="auto">
          <a:xfrm>
            <a:off x="4743450" y="2664619"/>
            <a:ext cx="1027510" cy="97274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1285" name="Line 21"/>
          <p:cNvSpPr>
            <a:spLocks noChangeShapeType="1"/>
          </p:cNvSpPr>
          <p:nvPr/>
        </p:nvSpPr>
        <p:spPr bwMode="auto">
          <a:xfrm flipV="1">
            <a:off x="1428750" y="2232422"/>
            <a:ext cx="5314950" cy="1543050"/>
          </a:xfrm>
          <a:prstGeom prst="line">
            <a:avLst/>
          </a:prstGeom>
          <a:noFill/>
          <a:ln w="57150">
            <a:solidFill>
              <a:srgbClr val="0669FA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1286" name="Oval 22"/>
          <p:cNvSpPr>
            <a:spLocks noChangeArrowheads="1"/>
          </p:cNvSpPr>
          <p:nvPr/>
        </p:nvSpPr>
        <p:spPr bwMode="auto">
          <a:xfrm>
            <a:off x="3314700" y="1351360"/>
            <a:ext cx="1028700" cy="97155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1287" name="Oval 23"/>
          <p:cNvSpPr>
            <a:spLocks noChangeArrowheads="1"/>
          </p:cNvSpPr>
          <p:nvPr/>
        </p:nvSpPr>
        <p:spPr bwMode="auto">
          <a:xfrm>
            <a:off x="1885950" y="1980010"/>
            <a:ext cx="1028700" cy="97155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1288" name="Oval 24"/>
          <p:cNvSpPr>
            <a:spLocks noChangeArrowheads="1"/>
          </p:cNvSpPr>
          <p:nvPr/>
        </p:nvSpPr>
        <p:spPr bwMode="auto">
          <a:xfrm>
            <a:off x="1885950" y="2322910"/>
            <a:ext cx="1028700" cy="97155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1289" name="Oval 25"/>
          <p:cNvSpPr>
            <a:spLocks noChangeArrowheads="1"/>
          </p:cNvSpPr>
          <p:nvPr/>
        </p:nvSpPr>
        <p:spPr bwMode="auto">
          <a:xfrm>
            <a:off x="3543300" y="3523060"/>
            <a:ext cx="1028700" cy="97155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1290" name="Oval 26"/>
          <p:cNvSpPr>
            <a:spLocks noChangeArrowheads="1"/>
          </p:cNvSpPr>
          <p:nvPr/>
        </p:nvSpPr>
        <p:spPr bwMode="auto">
          <a:xfrm>
            <a:off x="4000500" y="3065860"/>
            <a:ext cx="1028700" cy="97155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1291" name="Oval 27"/>
          <p:cNvSpPr>
            <a:spLocks noChangeArrowheads="1"/>
          </p:cNvSpPr>
          <p:nvPr/>
        </p:nvSpPr>
        <p:spPr bwMode="auto">
          <a:xfrm>
            <a:off x="5029200" y="3237310"/>
            <a:ext cx="1028700" cy="97155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1292" name="Oval 28"/>
          <p:cNvSpPr>
            <a:spLocks noChangeArrowheads="1"/>
          </p:cNvSpPr>
          <p:nvPr/>
        </p:nvSpPr>
        <p:spPr bwMode="auto">
          <a:xfrm>
            <a:off x="5829300" y="2551510"/>
            <a:ext cx="1028700" cy="97155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1293" name="Oval 29"/>
          <p:cNvSpPr>
            <a:spLocks noChangeArrowheads="1"/>
          </p:cNvSpPr>
          <p:nvPr/>
        </p:nvSpPr>
        <p:spPr bwMode="auto">
          <a:xfrm>
            <a:off x="2914650" y="1865710"/>
            <a:ext cx="1028700" cy="97155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pic>
        <p:nvPicPr>
          <p:cNvPr id="30" name="Picture 24" descr="beakers">
            <a:extLst>
              <a:ext uri="{FF2B5EF4-FFF2-40B4-BE49-F238E27FC236}">
                <a16:creationId xmlns:a16="http://schemas.microsoft.com/office/drawing/2014/main" id="{A9798496-599C-477E-AAA2-76EB69B4C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724996"/>
            <a:ext cx="1067781" cy="948869"/>
          </a:xfrm>
          <a:prstGeom prst="rect">
            <a:avLst/>
          </a:prstGeom>
          <a:noFill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A4357D1-0114-4525-913B-4BEA55386B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9" y="3600400"/>
            <a:ext cx="1545923" cy="141962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F8A4605-FA8E-42CC-8554-9C3EAEB5B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97" y="2069474"/>
            <a:ext cx="1294364" cy="129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586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Maximum </a:t>
            </a:r>
            <a:r>
              <a:rPr lang="en-GB" dirty="0">
                <a:solidFill>
                  <a:schemeClr val="tx2"/>
                </a:solidFill>
              </a:rPr>
              <a:t>Margin</a:t>
            </a:r>
            <a:r>
              <a:rPr lang="en-GB" dirty="0"/>
              <a:t> </a:t>
            </a:r>
            <a:r>
              <a:rPr lang="en-GB" dirty="0">
                <a:solidFill>
                  <a:schemeClr val="accent5"/>
                </a:solidFill>
              </a:rPr>
              <a:t>Hyperplane</a:t>
            </a:r>
            <a:r>
              <a:rPr lang="en-GB" dirty="0"/>
              <a:t>              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2493169" y="3826669"/>
            <a:ext cx="257087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+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5138737" y="3013472"/>
            <a:ext cx="257087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+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2907506" y="2601516"/>
            <a:ext cx="231439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-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357687" y="2213372"/>
            <a:ext cx="231439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-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2295" name="Oval 7"/>
          <p:cNvSpPr>
            <a:spLocks noChangeArrowheads="1"/>
          </p:cNvSpPr>
          <p:nvPr/>
        </p:nvSpPr>
        <p:spPr bwMode="auto">
          <a:xfrm>
            <a:off x="2515791" y="2276475"/>
            <a:ext cx="1027509" cy="97155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2296" name="Oval 8"/>
          <p:cNvSpPr>
            <a:spLocks noChangeArrowheads="1"/>
          </p:cNvSpPr>
          <p:nvPr/>
        </p:nvSpPr>
        <p:spPr bwMode="auto">
          <a:xfrm>
            <a:off x="2114550" y="3477816"/>
            <a:ext cx="1028700" cy="970359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2297" name="Oval 9"/>
          <p:cNvSpPr>
            <a:spLocks noChangeArrowheads="1"/>
          </p:cNvSpPr>
          <p:nvPr/>
        </p:nvSpPr>
        <p:spPr bwMode="auto">
          <a:xfrm>
            <a:off x="3943350" y="1876425"/>
            <a:ext cx="1028700" cy="97274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2298" name="Oval 10"/>
          <p:cNvSpPr>
            <a:spLocks noChangeArrowheads="1"/>
          </p:cNvSpPr>
          <p:nvPr/>
        </p:nvSpPr>
        <p:spPr bwMode="auto">
          <a:xfrm>
            <a:off x="4743450" y="2676525"/>
            <a:ext cx="1027510" cy="97274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2299" name="Line 11"/>
          <p:cNvSpPr>
            <a:spLocks noChangeShapeType="1"/>
          </p:cNvSpPr>
          <p:nvPr/>
        </p:nvSpPr>
        <p:spPr bwMode="auto">
          <a:xfrm flipV="1">
            <a:off x="1428750" y="2232422"/>
            <a:ext cx="5314950" cy="1543050"/>
          </a:xfrm>
          <a:prstGeom prst="line">
            <a:avLst/>
          </a:prstGeom>
          <a:noFill/>
          <a:ln w="57150">
            <a:solidFill>
              <a:schemeClr val="accent5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 flipV="1">
            <a:off x="1429941" y="2695575"/>
            <a:ext cx="5314950" cy="1543050"/>
          </a:xfrm>
          <a:prstGeom prst="line">
            <a:avLst/>
          </a:prstGeom>
          <a:noFill/>
          <a:ln w="57150">
            <a:solidFill>
              <a:schemeClr val="accent5">
                <a:lumMod val="75000"/>
              </a:schemeClr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2301" name="Line 13"/>
          <p:cNvSpPr>
            <a:spLocks noChangeShapeType="1"/>
          </p:cNvSpPr>
          <p:nvPr/>
        </p:nvSpPr>
        <p:spPr bwMode="auto">
          <a:xfrm flipV="1">
            <a:off x="1439466" y="1815704"/>
            <a:ext cx="5313759" cy="1543050"/>
          </a:xfrm>
          <a:prstGeom prst="line">
            <a:avLst/>
          </a:prstGeom>
          <a:noFill/>
          <a:ln w="57150">
            <a:solidFill>
              <a:schemeClr val="accent5">
                <a:lumMod val="75000"/>
              </a:schemeClr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 rot="5400000" flipV="1">
            <a:off x="5950149" y="2268737"/>
            <a:ext cx="797719" cy="198834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arrow" w="sm" len="sm"/>
            <a:tailEnd type="arrow" w="sm" len="sm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681673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Maximum Margin Hyperplane              </a:t>
            </a:r>
            <a:endParaRPr lang="en-GB" dirty="0"/>
          </a:p>
        </p:txBody>
      </p:sp>
      <p:pic>
        <p:nvPicPr>
          <p:cNvPr id="15" name="Picture 79" descr="txp_fig">
            <a:extLst>
              <a:ext uri="{FF2B5EF4-FFF2-40B4-BE49-F238E27FC236}">
                <a16:creationId xmlns:a16="http://schemas.microsoft.com/office/drawing/2014/main" id="{9D8AD612-E85F-43B7-8F99-6E6D2B6FC95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5877" y="4172901"/>
            <a:ext cx="3334596" cy="74155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F8D2EC3F-5BCC-48CB-8E9B-CAAA02195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169" y="3826669"/>
            <a:ext cx="257087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+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4283FB8F-4551-46CA-821A-364386D57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8737" y="3013472"/>
            <a:ext cx="257087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+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82B1A278-5F35-4F26-8244-0D31E7E77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7506" y="2601516"/>
            <a:ext cx="231439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-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C47A98DF-A48B-45AA-8CC5-10A7113E3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7687" y="2213372"/>
            <a:ext cx="231439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-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6015DB24-6E81-4075-9BE7-01170575E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791" y="2276475"/>
            <a:ext cx="1027509" cy="97155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21" name="Oval 8">
            <a:extLst>
              <a:ext uri="{FF2B5EF4-FFF2-40B4-BE49-F238E27FC236}">
                <a16:creationId xmlns:a16="http://schemas.microsoft.com/office/drawing/2014/main" id="{18434A3A-E21A-4F30-B03E-DBE1F3A21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550" y="3477816"/>
            <a:ext cx="1028700" cy="970359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22" name="Oval 9">
            <a:extLst>
              <a:ext uri="{FF2B5EF4-FFF2-40B4-BE49-F238E27FC236}">
                <a16:creationId xmlns:a16="http://schemas.microsoft.com/office/drawing/2014/main" id="{D812A0FB-A602-47E2-909A-F755B31F4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350" y="1876425"/>
            <a:ext cx="1028700" cy="97274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23" name="Oval 10">
            <a:extLst>
              <a:ext uri="{FF2B5EF4-FFF2-40B4-BE49-F238E27FC236}">
                <a16:creationId xmlns:a16="http://schemas.microsoft.com/office/drawing/2014/main" id="{730F8569-283A-4AF6-83A8-3D772E375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2676525"/>
            <a:ext cx="1027510" cy="97274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24" name="Line 11">
            <a:extLst>
              <a:ext uri="{FF2B5EF4-FFF2-40B4-BE49-F238E27FC236}">
                <a16:creationId xmlns:a16="http://schemas.microsoft.com/office/drawing/2014/main" id="{13BCCC21-B152-4231-9707-3280D20E17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28750" y="2232422"/>
            <a:ext cx="5314950" cy="1543050"/>
          </a:xfrm>
          <a:prstGeom prst="line">
            <a:avLst/>
          </a:prstGeom>
          <a:noFill/>
          <a:ln w="57150">
            <a:solidFill>
              <a:schemeClr val="accent5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25" name="Line 12">
            <a:extLst>
              <a:ext uri="{FF2B5EF4-FFF2-40B4-BE49-F238E27FC236}">
                <a16:creationId xmlns:a16="http://schemas.microsoft.com/office/drawing/2014/main" id="{25B98F82-3D42-433F-9E34-00CF32BE77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29941" y="2695575"/>
            <a:ext cx="5314950" cy="1543050"/>
          </a:xfrm>
          <a:prstGeom prst="line">
            <a:avLst/>
          </a:prstGeom>
          <a:noFill/>
          <a:ln w="57150">
            <a:solidFill>
              <a:schemeClr val="accent5">
                <a:lumMod val="75000"/>
              </a:schemeClr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26" name="Line 13">
            <a:extLst>
              <a:ext uri="{FF2B5EF4-FFF2-40B4-BE49-F238E27FC236}">
                <a16:creationId xmlns:a16="http://schemas.microsoft.com/office/drawing/2014/main" id="{586A9F07-C826-4896-BC4F-EF9E06AADE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39466" y="1815704"/>
            <a:ext cx="5313759" cy="1543050"/>
          </a:xfrm>
          <a:prstGeom prst="line">
            <a:avLst/>
          </a:prstGeom>
          <a:noFill/>
          <a:ln w="57150">
            <a:solidFill>
              <a:schemeClr val="accent5">
                <a:lumMod val="75000"/>
              </a:schemeClr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27" name="Line 14">
            <a:extLst>
              <a:ext uri="{FF2B5EF4-FFF2-40B4-BE49-F238E27FC236}">
                <a16:creationId xmlns:a16="http://schemas.microsoft.com/office/drawing/2014/main" id="{160B0842-8C99-4046-B477-AC9EF07CCFC7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5950149" y="2268737"/>
            <a:ext cx="797719" cy="198834"/>
          </a:xfrm>
          <a:prstGeom prst="line">
            <a:avLst/>
          </a:prstGeom>
          <a:noFill/>
          <a:ln w="38100">
            <a:solidFill>
              <a:schemeClr val="accent6"/>
            </a:solidFill>
            <a:round/>
            <a:headEnd type="arrow" w="sm" len="sm"/>
            <a:tailEnd type="arrow" w="sm" len="sm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163026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>
                <a:latin typeface="Fira Sans Medium" panose="020B0603050000020004" pitchFamily="34" charset="0"/>
                <a:ea typeface="Fira Sans Medium" panose="020B0603050000020004" pitchFamily="34" charset="0"/>
              </a:rPr>
              <a:t>Version Space Geometry of SVMs</a:t>
            </a:r>
            <a:endParaRPr lang="en-GB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14339" name="Freeform 3"/>
          <p:cNvSpPr>
            <a:spLocks/>
          </p:cNvSpPr>
          <p:nvPr/>
        </p:nvSpPr>
        <p:spPr bwMode="auto">
          <a:xfrm>
            <a:off x="1638300" y="1256110"/>
            <a:ext cx="6048375" cy="2996803"/>
          </a:xfrm>
          <a:custGeom>
            <a:avLst/>
            <a:gdLst>
              <a:gd name="T0" fmla="*/ 849 w 6287"/>
              <a:gd name="T1" fmla="*/ 335 h 2936"/>
              <a:gd name="T2" fmla="*/ 4317 w 6287"/>
              <a:gd name="T3" fmla="*/ 316 h 2936"/>
              <a:gd name="T4" fmla="*/ 5395 w 6287"/>
              <a:gd name="T5" fmla="*/ 1741 h 2936"/>
              <a:gd name="T6" fmla="*/ 1641 w 6287"/>
              <a:gd name="T7" fmla="*/ 2726 h 2936"/>
              <a:gd name="T8" fmla="*/ 886 w 6287"/>
              <a:gd name="T9" fmla="*/ 2503 h 2936"/>
              <a:gd name="T10" fmla="*/ 186 w 6287"/>
              <a:gd name="T11" fmla="*/ 1332 h 2936"/>
              <a:gd name="T12" fmla="*/ 0 w 6287"/>
              <a:gd name="T13" fmla="*/ 1629 h 2936"/>
              <a:gd name="T14" fmla="*/ 50 w 6287"/>
              <a:gd name="T15" fmla="*/ 2261 h 2936"/>
              <a:gd name="T16" fmla="*/ 904 w 6287"/>
              <a:gd name="T17" fmla="*/ 2918 h 2936"/>
              <a:gd name="T18" fmla="*/ 1133 w 6287"/>
              <a:gd name="T19" fmla="*/ 2936 h 2936"/>
              <a:gd name="T20" fmla="*/ 2131 w 6287"/>
              <a:gd name="T21" fmla="*/ 2874 h 2936"/>
              <a:gd name="T22" fmla="*/ 5791 w 6287"/>
              <a:gd name="T23" fmla="*/ 2255 h 2936"/>
              <a:gd name="T24" fmla="*/ 6194 w 6287"/>
              <a:gd name="T25" fmla="*/ 1536 h 2936"/>
              <a:gd name="T26" fmla="*/ 6287 w 6287"/>
              <a:gd name="T27" fmla="*/ 304 h 2936"/>
              <a:gd name="T28" fmla="*/ 4094 w 6287"/>
              <a:gd name="T29" fmla="*/ 19 h 2936"/>
              <a:gd name="T30" fmla="*/ 1072 w 6287"/>
              <a:gd name="T31" fmla="*/ 0 h 2936"/>
              <a:gd name="T32" fmla="*/ 849 w 6287"/>
              <a:gd name="T33" fmla="*/ 335 h 29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6287"/>
              <a:gd name="T52" fmla="*/ 0 h 2936"/>
              <a:gd name="T53" fmla="*/ 6287 w 6287"/>
              <a:gd name="T54" fmla="*/ 2936 h 29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6287" h="2936">
                <a:moveTo>
                  <a:pt x="849" y="335"/>
                </a:moveTo>
                <a:lnTo>
                  <a:pt x="4317" y="316"/>
                </a:lnTo>
                <a:lnTo>
                  <a:pt x="5395" y="1741"/>
                </a:lnTo>
                <a:lnTo>
                  <a:pt x="1641" y="2726"/>
                </a:lnTo>
                <a:lnTo>
                  <a:pt x="886" y="2503"/>
                </a:lnTo>
                <a:lnTo>
                  <a:pt x="186" y="1332"/>
                </a:lnTo>
                <a:lnTo>
                  <a:pt x="0" y="1629"/>
                </a:lnTo>
                <a:lnTo>
                  <a:pt x="50" y="2261"/>
                </a:lnTo>
                <a:lnTo>
                  <a:pt x="904" y="2918"/>
                </a:lnTo>
                <a:lnTo>
                  <a:pt x="1133" y="2936"/>
                </a:lnTo>
                <a:lnTo>
                  <a:pt x="2131" y="2874"/>
                </a:lnTo>
                <a:lnTo>
                  <a:pt x="5791" y="2255"/>
                </a:lnTo>
                <a:lnTo>
                  <a:pt x="6194" y="1536"/>
                </a:lnTo>
                <a:lnTo>
                  <a:pt x="6287" y="304"/>
                </a:lnTo>
                <a:lnTo>
                  <a:pt x="4094" y="19"/>
                </a:lnTo>
                <a:lnTo>
                  <a:pt x="1072" y="0"/>
                </a:lnTo>
                <a:lnTo>
                  <a:pt x="849" y="335"/>
                </a:lnTo>
                <a:close/>
              </a:path>
            </a:pathLst>
          </a:custGeom>
          <a:gradFill rotWithShape="1">
            <a:gsLst>
              <a:gs pos="0">
                <a:srgbClr val="FC0128">
                  <a:alpha val="70000"/>
                </a:srgbClr>
              </a:gs>
              <a:gs pos="100000">
                <a:srgbClr val="FC0128">
                  <a:alpha val="70000"/>
                </a:srgbClr>
              </a:gs>
            </a:gsLst>
            <a:lin ang="5400000" scaled="1"/>
          </a:gra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 sz="135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14340" name="Freeform 4"/>
          <p:cNvSpPr>
            <a:spLocks/>
          </p:cNvSpPr>
          <p:nvPr/>
        </p:nvSpPr>
        <p:spPr bwMode="auto">
          <a:xfrm>
            <a:off x="1519238" y="1248966"/>
            <a:ext cx="1160860" cy="1670447"/>
          </a:xfrm>
          <a:custGeom>
            <a:avLst/>
            <a:gdLst>
              <a:gd name="T0" fmla="*/ 124 w 1208"/>
              <a:gd name="T1" fmla="*/ 1635 h 1635"/>
              <a:gd name="T2" fmla="*/ 1208 w 1208"/>
              <a:gd name="T3" fmla="*/ 0 h 1635"/>
              <a:gd name="T4" fmla="*/ 211 w 1208"/>
              <a:gd name="T5" fmla="*/ 347 h 1635"/>
              <a:gd name="T6" fmla="*/ 0 w 1208"/>
              <a:gd name="T7" fmla="*/ 805 h 1635"/>
              <a:gd name="T8" fmla="*/ 124 w 1208"/>
              <a:gd name="T9" fmla="*/ 1635 h 163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8"/>
              <a:gd name="T16" fmla="*/ 0 h 1635"/>
              <a:gd name="T17" fmla="*/ 1208 w 1208"/>
              <a:gd name="T18" fmla="*/ 1635 h 163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8" h="1635">
                <a:moveTo>
                  <a:pt x="124" y="1635"/>
                </a:moveTo>
                <a:lnTo>
                  <a:pt x="1208" y="0"/>
                </a:lnTo>
                <a:lnTo>
                  <a:pt x="211" y="347"/>
                </a:lnTo>
                <a:lnTo>
                  <a:pt x="0" y="805"/>
                </a:lnTo>
                <a:lnTo>
                  <a:pt x="124" y="1635"/>
                </a:lnTo>
                <a:close/>
              </a:path>
            </a:pathLst>
          </a:custGeom>
          <a:gradFill rotWithShape="1">
            <a:gsLst>
              <a:gs pos="0">
                <a:srgbClr val="FC0128">
                  <a:alpha val="70000"/>
                </a:srgbClr>
              </a:gs>
              <a:gs pos="100000">
                <a:srgbClr val="FC0128">
                  <a:alpha val="70000"/>
                </a:srgbClr>
              </a:gs>
            </a:gsLst>
            <a:lin ang="5400000" scaled="1"/>
          </a:gra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 sz="135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 flipV="1">
            <a:off x="1715691" y="1572817"/>
            <a:ext cx="5970984" cy="30956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 sz="135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 flipH="1">
            <a:off x="1631156" y="1263253"/>
            <a:ext cx="1038225" cy="166211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 sz="135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14343" name="Line 7"/>
          <p:cNvSpPr>
            <a:spLocks noChangeShapeType="1"/>
          </p:cNvSpPr>
          <p:nvPr/>
        </p:nvSpPr>
        <p:spPr bwMode="auto">
          <a:xfrm>
            <a:off x="1512094" y="2071688"/>
            <a:ext cx="1233488" cy="219432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 sz="135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>
            <a:off x="1685925" y="3557588"/>
            <a:ext cx="2007394" cy="63103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 sz="135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14345" name="Line 9"/>
          <p:cNvSpPr>
            <a:spLocks noChangeShapeType="1"/>
          </p:cNvSpPr>
          <p:nvPr/>
        </p:nvSpPr>
        <p:spPr bwMode="auto">
          <a:xfrm flipV="1">
            <a:off x="2519363" y="2830116"/>
            <a:ext cx="5058966" cy="140374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 sz="135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>
            <a:off x="5576888" y="1275160"/>
            <a:ext cx="1626394" cy="228242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 sz="135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691890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>
                <a:latin typeface="Fira Sans Medium" panose="020B0603050000020004" pitchFamily="34" charset="0"/>
                <a:ea typeface="Fira Sans Medium" panose="020B0603050000020004" pitchFamily="34" charset="0"/>
              </a:rPr>
              <a:t>Version Space Geometry of SVMs</a:t>
            </a:r>
            <a:endParaRPr lang="en-GB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14339" name="Freeform 3"/>
          <p:cNvSpPr>
            <a:spLocks/>
          </p:cNvSpPr>
          <p:nvPr/>
        </p:nvSpPr>
        <p:spPr bwMode="auto">
          <a:xfrm>
            <a:off x="1638300" y="1256110"/>
            <a:ext cx="6048375" cy="2996803"/>
          </a:xfrm>
          <a:custGeom>
            <a:avLst/>
            <a:gdLst>
              <a:gd name="T0" fmla="*/ 849 w 6287"/>
              <a:gd name="T1" fmla="*/ 335 h 2936"/>
              <a:gd name="T2" fmla="*/ 4317 w 6287"/>
              <a:gd name="T3" fmla="*/ 316 h 2936"/>
              <a:gd name="T4" fmla="*/ 5395 w 6287"/>
              <a:gd name="T5" fmla="*/ 1741 h 2936"/>
              <a:gd name="T6" fmla="*/ 1641 w 6287"/>
              <a:gd name="T7" fmla="*/ 2726 h 2936"/>
              <a:gd name="T8" fmla="*/ 886 w 6287"/>
              <a:gd name="T9" fmla="*/ 2503 h 2936"/>
              <a:gd name="T10" fmla="*/ 186 w 6287"/>
              <a:gd name="T11" fmla="*/ 1332 h 2936"/>
              <a:gd name="T12" fmla="*/ 0 w 6287"/>
              <a:gd name="T13" fmla="*/ 1629 h 2936"/>
              <a:gd name="T14" fmla="*/ 50 w 6287"/>
              <a:gd name="T15" fmla="*/ 2261 h 2936"/>
              <a:gd name="T16" fmla="*/ 904 w 6287"/>
              <a:gd name="T17" fmla="*/ 2918 h 2936"/>
              <a:gd name="T18" fmla="*/ 1133 w 6287"/>
              <a:gd name="T19" fmla="*/ 2936 h 2936"/>
              <a:gd name="T20" fmla="*/ 2131 w 6287"/>
              <a:gd name="T21" fmla="*/ 2874 h 2936"/>
              <a:gd name="T22" fmla="*/ 5791 w 6287"/>
              <a:gd name="T23" fmla="*/ 2255 h 2936"/>
              <a:gd name="T24" fmla="*/ 6194 w 6287"/>
              <a:gd name="T25" fmla="*/ 1536 h 2936"/>
              <a:gd name="T26" fmla="*/ 6287 w 6287"/>
              <a:gd name="T27" fmla="*/ 304 h 2936"/>
              <a:gd name="T28" fmla="*/ 4094 w 6287"/>
              <a:gd name="T29" fmla="*/ 19 h 2936"/>
              <a:gd name="T30" fmla="*/ 1072 w 6287"/>
              <a:gd name="T31" fmla="*/ 0 h 2936"/>
              <a:gd name="T32" fmla="*/ 849 w 6287"/>
              <a:gd name="T33" fmla="*/ 335 h 29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6287"/>
              <a:gd name="T52" fmla="*/ 0 h 2936"/>
              <a:gd name="T53" fmla="*/ 6287 w 6287"/>
              <a:gd name="T54" fmla="*/ 2936 h 29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6287" h="2936">
                <a:moveTo>
                  <a:pt x="849" y="335"/>
                </a:moveTo>
                <a:lnTo>
                  <a:pt x="4317" y="316"/>
                </a:lnTo>
                <a:lnTo>
                  <a:pt x="5395" y="1741"/>
                </a:lnTo>
                <a:lnTo>
                  <a:pt x="1641" y="2726"/>
                </a:lnTo>
                <a:lnTo>
                  <a:pt x="886" y="2503"/>
                </a:lnTo>
                <a:lnTo>
                  <a:pt x="186" y="1332"/>
                </a:lnTo>
                <a:lnTo>
                  <a:pt x="0" y="1629"/>
                </a:lnTo>
                <a:lnTo>
                  <a:pt x="50" y="2261"/>
                </a:lnTo>
                <a:lnTo>
                  <a:pt x="904" y="2918"/>
                </a:lnTo>
                <a:lnTo>
                  <a:pt x="1133" y="2936"/>
                </a:lnTo>
                <a:lnTo>
                  <a:pt x="2131" y="2874"/>
                </a:lnTo>
                <a:lnTo>
                  <a:pt x="5791" y="2255"/>
                </a:lnTo>
                <a:lnTo>
                  <a:pt x="6194" y="1536"/>
                </a:lnTo>
                <a:lnTo>
                  <a:pt x="6287" y="304"/>
                </a:lnTo>
                <a:lnTo>
                  <a:pt x="4094" y="19"/>
                </a:lnTo>
                <a:lnTo>
                  <a:pt x="1072" y="0"/>
                </a:lnTo>
                <a:lnTo>
                  <a:pt x="849" y="335"/>
                </a:lnTo>
                <a:close/>
              </a:path>
            </a:pathLst>
          </a:custGeom>
          <a:gradFill rotWithShape="1">
            <a:gsLst>
              <a:gs pos="0">
                <a:srgbClr val="FC0128">
                  <a:alpha val="70000"/>
                </a:srgbClr>
              </a:gs>
              <a:gs pos="100000">
                <a:srgbClr val="FC0128">
                  <a:alpha val="70000"/>
                </a:srgbClr>
              </a:gs>
            </a:gsLst>
            <a:lin ang="5400000" scaled="1"/>
          </a:gra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 sz="135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14340" name="Freeform 4"/>
          <p:cNvSpPr>
            <a:spLocks/>
          </p:cNvSpPr>
          <p:nvPr/>
        </p:nvSpPr>
        <p:spPr bwMode="auto">
          <a:xfrm>
            <a:off x="1519238" y="1248966"/>
            <a:ext cx="1160860" cy="1670447"/>
          </a:xfrm>
          <a:custGeom>
            <a:avLst/>
            <a:gdLst>
              <a:gd name="T0" fmla="*/ 124 w 1208"/>
              <a:gd name="T1" fmla="*/ 1635 h 1635"/>
              <a:gd name="T2" fmla="*/ 1208 w 1208"/>
              <a:gd name="T3" fmla="*/ 0 h 1635"/>
              <a:gd name="T4" fmla="*/ 211 w 1208"/>
              <a:gd name="T5" fmla="*/ 347 h 1635"/>
              <a:gd name="T6" fmla="*/ 0 w 1208"/>
              <a:gd name="T7" fmla="*/ 805 h 1635"/>
              <a:gd name="T8" fmla="*/ 124 w 1208"/>
              <a:gd name="T9" fmla="*/ 1635 h 163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8"/>
              <a:gd name="T16" fmla="*/ 0 h 1635"/>
              <a:gd name="T17" fmla="*/ 1208 w 1208"/>
              <a:gd name="T18" fmla="*/ 1635 h 163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8" h="1635">
                <a:moveTo>
                  <a:pt x="124" y="1635"/>
                </a:moveTo>
                <a:lnTo>
                  <a:pt x="1208" y="0"/>
                </a:lnTo>
                <a:lnTo>
                  <a:pt x="211" y="347"/>
                </a:lnTo>
                <a:lnTo>
                  <a:pt x="0" y="805"/>
                </a:lnTo>
                <a:lnTo>
                  <a:pt x="124" y="1635"/>
                </a:lnTo>
                <a:close/>
              </a:path>
            </a:pathLst>
          </a:custGeom>
          <a:gradFill rotWithShape="1">
            <a:gsLst>
              <a:gs pos="0">
                <a:srgbClr val="FC0128">
                  <a:alpha val="70000"/>
                </a:srgbClr>
              </a:gs>
              <a:gs pos="100000">
                <a:srgbClr val="FC0128">
                  <a:alpha val="70000"/>
                </a:srgbClr>
              </a:gs>
            </a:gsLst>
            <a:lin ang="5400000" scaled="1"/>
          </a:gra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 sz="135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 flipV="1">
            <a:off x="1715691" y="1572817"/>
            <a:ext cx="5970984" cy="30956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 sz="135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 flipH="1">
            <a:off x="1631156" y="1263253"/>
            <a:ext cx="1038225" cy="166211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 sz="135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14343" name="Line 7"/>
          <p:cNvSpPr>
            <a:spLocks noChangeShapeType="1"/>
          </p:cNvSpPr>
          <p:nvPr/>
        </p:nvSpPr>
        <p:spPr bwMode="auto">
          <a:xfrm>
            <a:off x="1512094" y="2071688"/>
            <a:ext cx="1233488" cy="219432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 sz="135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>
            <a:off x="1685925" y="3557588"/>
            <a:ext cx="2007394" cy="63103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 sz="135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14345" name="Line 9"/>
          <p:cNvSpPr>
            <a:spLocks noChangeShapeType="1"/>
          </p:cNvSpPr>
          <p:nvPr/>
        </p:nvSpPr>
        <p:spPr bwMode="auto">
          <a:xfrm flipV="1">
            <a:off x="2519363" y="2830116"/>
            <a:ext cx="5058966" cy="140374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 sz="135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>
            <a:off x="5576888" y="1275160"/>
            <a:ext cx="1626394" cy="228242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 sz="1350"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14347" name="Oval 11"/>
          <p:cNvSpPr>
            <a:spLocks noChangeAspect="1" noChangeArrowheads="1"/>
          </p:cNvSpPr>
          <p:nvPr/>
        </p:nvSpPr>
        <p:spPr bwMode="auto">
          <a:xfrm>
            <a:off x="2116931" y="1600200"/>
            <a:ext cx="2247900" cy="2390775"/>
          </a:xfrm>
          <a:prstGeom prst="ellipse">
            <a:avLst/>
          </a:prstGeom>
          <a:solidFill>
            <a:srgbClr val="618FFD"/>
          </a:solidFill>
          <a:ln w="12700">
            <a:noFill/>
            <a:round/>
            <a:headEnd type="none" w="sm" len="sm"/>
            <a:tailEnd type="none" w="sm" len="sm"/>
          </a:ln>
        </p:spPr>
        <p:txBody>
          <a:bodyPr wrap="none" lIns="56794" tIns="28397" rIns="56794" bIns="28397" anchor="ctr"/>
          <a:lstStyle/>
          <a:p>
            <a:pPr algn="ctr" defTabSz="567929"/>
            <a:r>
              <a:rPr lang="de-DE" sz="1500" b="1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x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3973116" y="2609850"/>
            <a:ext cx="210877" cy="28818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56794" tIns="28397" rIns="56794" bIns="28397">
            <a:spAutoFit/>
          </a:bodyPr>
          <a:lstStyle/>
          <a:p>
            <a:pPr defTabSz="567929"/>
            <a:r>
              <a:rPr lang="de-DE" sz="1500" b="1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x</a:t>
            </a:r>
          </a:p>
        </p:txBody>
      </p:sp>
      <p:sp>
        <p:nvSpPr>
          <p:cNvPr id="14349" name="AutoShape 13"/>
          <p:cNvSpPr>
            <a:spLocks noChangeArrowheads="1"/>
          </p:cNvSpPr>
          <p:nvPr/>
        </p:nvSpPr>
        <p:spPr bwMode="auto">
          <a:xfrm>
            <a:off x="4154091" y="1863329"/>
            <a:ext cx="1452563" cy="344090"/>
          </a:xfrm>
          <a:prstGeom prst="wedgeRoundRectCallout">
            <a:avLst>
              <a:gd name="adj1" fmla="val -48477"/>
              <a:gd name="adj2" fmla="val 185903"/>
              <a:gd name="adj3" fmla="val 16667"/>
            </a:avLst>
          </a:prstGeom>
          <a:solidFill>
            <a:srgbClr val="FFA817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lIns="56794" tIns="28397" rIns="56794" bIns="28397"/>
          <a:lstStyle/>
          <a:p>
            <a:pPr algn="ctr" defTabSz="567929"/>
            <a:r>
              <a:rPr lang="de-DE" sz="15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„Bayes point“</a:t>
            </a:r>
            <a:endParaRPr lang="en-US" sz="1500">
              <a:solidFill>
                <a:srgbClr val="000000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14350" name="AutoShape 14"/>
          <p:cNvSpPr>
            <a:spLocks noChangeArrowheads="1"/>
          </p:cNvSpPr>
          <p:nvPr/>
        </p:nvSpPr>
        <p:spPr bwMode="auto">
          <a:xfrm>
            <a:off x="1694260" y="1939529"/>
            <a:ext cx="1418034" cy="344090"/>
          </a:xfrm>
          <a:prstGeom prst="wedgeRoundRectCallout">
            <a:avLst>
              <a:gd name="adj1" fmla="val 52713"/>
              <a:gd name="adj2" fmla="val 183829"/>
              <a:gd name="adj3" fmla="val 16667"/>
            </a:avLst>
          </a:prstGeom>
          <a:solidFill>
            <a:srgbClr val="FFA817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lIns="56794" tIns="28397" rIns="56794" bIns="28397"/>
          <a:lstStyle/>
          <a:p>
            <a:pPr algn="ctr" defTabSz="567929"/>
            <a:r>
              <a:rPr lang="de-DE" sz="15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SVM solution</a:t>
            </a:r>
            <a:endParaRPr lang="en-US" sz="1500">
              <a:solidFill>
                <a:srgbClr val="000000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568873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Supervised Classification</a:t>
            </a:r>
          </a:p>
        </p:txBody>
      </p:sp>
      <p:sp>
        <p:nvSpPr>
          <p:cNvPr id="7171" name="Oval 18"/>
          <p:cNvSpPr>
            <a:spLocks noChangeAspect="1" noChangeArrowheads="1"/>
          </p:cNvSpPr>
          <p:nvPr/>
        </p:nvSpPr>
        <p:spPr bwMode="auto">
          <a:xfrm>
            <a:off x="8389888" y="3143251"/>
            <a:ext cx="208360" cy="221456"/>
          </a:xfrm>
          <a:prstGeom prst="ellipse">
            <a:avLst/>
          </a:prstGeom>
          <a:solidFill>
            <a:schemeClr val="hlink"/>
          </a:solidFill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172" name="Oval 19"/>
          <p:cNvSpPr>
            <a:spLocks noChangeAspect="1" noChangeArrowheads="1"/>
          </p:cNvSpPr>
          <p:nvPr/>
        </p:nvSpPr>
        <p:spPr bwMode="auto">
          <a:xfrm>
            <a:off x="7164735" y="3576638"/>
            <a:ext cx="208359" cy="222647"/>
          </a:xfrm>
          <a:prstGeom prst="ellipse">
            <a:avLst/>
          </a:prstGeom>
          <a:solidFill>
            <a:schemeClr val="hlink"/>
          </a:solidFill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173" name="Text Box 20"/>
          <p:cNvSpPr txBox="1">
            <a:spLocks noChangeAspect="1" noChangeArrowheads="1"/>
          </p:cNvSpPr>
          <p:nvPr/>
        </p:nvSpPr>
        <p:spPr bwMode="auto">
          <a:xfrm>
            <a:off x="8587532" y="3207544"/>
            <a:ext cx="300678" cy="2881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56810" tIns="28405" rIns="56810" bIns="28405">
            <a:spAutoFit/>
          </a:bodyPr>
          <a:lstStyle/>
          <a:p>
            <a:pPr marL="0" marR="0" lvl="0" indent="0" algn="l" defTabSz="5679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500" b="1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+1</a:t>
            </a:r>
            <a:endParaRPr kumimoji="0" lang="en-US" sz="1500" b="1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174" name="Text Box 21"/>
          <p:cNvSpPr txBox="1">
            <a:spLocks noChangeAspect="1" noChangeArrowheads="1"/>
          </p:cNvSpPr>
          <p:nvPr/>
        </p:nvSpPr>
        <p:spPr bwMode="auto">
          <a:xfrm>
            <a:off x="7357617" y="3621881"/>
            <a:ext cx="279839" cy="2881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56810" tIns="28405" rIns="56810" bIns="28405">
            <a:spAutoFit/>
          </a:bodyPr>
          <a:lstStyle/>
          <a:p>
            <a:pPr marL="0" marR="0" lvl="0" indent="0" algn="l" defTabSz="5679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500" b="1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-1</a:t>
            </a:r>
            <a:endParaRPr kumimoji="0" lang="en-US" sz="1500" b="1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175" name="Oval 22"/>
          <p:cNvSpPr>
            <a:spLocks noChangeAspect="1" noChangeArrowheads="1"/>
          </p:cNvSpPr>
          <p:nvPr/>
        </p:nvSpPr>
        <p:spPr bwMode="auto">
          <a:xfrm>
            <a:off x="7120682" y="3068242"/>
            <a:ext cx="208360" cy="221456"/>
          </a:xfrm>
          <a:prstGeom prst="ellipse">
            <a:avLst/>
          </a:prstGeom>
          <a:solidFill>
            <a:schemeClr val="hlink"/>
          </a:solidFill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176" name="Text Box 23"/>
          <p:cNvSpPr txBox="1">
            <a:spLocks noChangeAspect="1" noChangeArrowheads="1"/>
          </p:cNvSpPr>
          <p:nvPr/>
        </p:nvSpPr>
        <p:spPr bwMode="auto">
          <a:xfrm>
            <a:off x="7317135" y="3131344"/>
            <a:ext cx="300678" cy="2881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56810" tIns="28405" rIns="56810" bIns="28405">
            <a:spAutoFit/>
          </a:bodyPr>
          <a:lstStyle/>
          <a:p>
            <a:pPr marL="0" marR="0" lvl="0" indent="0" algn="l" defTabSz="5679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500" b="1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+1</a:t>
            </a:r>
            <a:endParaRPr kumimoji="0" lang="en-US" sz="1500" b="1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177" name="Rectangle 26"/>
          <p:cNvSpPr>
            <a:spLocks noChangeArrowheads="1"/>
          </p:cNvSpPr>
          <p:nvPr/>
        </p:nvSpPr>
        <p:spPr bwMode="auto">
          <a:xfrm>
            <a:off x="6948264" y="2571750"/>
            <a:ext cx="1938338" cy="1463279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grpSp>
        <p:nvGrpSpPr>
          <p:cNvPr id="7178" name="Group 56"/>
          <p:cNvGrpSpPr>
            <a:grpSpLocks/>
          </p:cNvGrpSpPr>
          <p:nvPr/>
        </p:nvGrpSpPr>
        <p:grpSpPr bwMode="auto">
          <a:xfrm>
            <a:off x="1914773" y="858441"/>
            <a:ext cx="1937147" cy="1463278"/>
            <a:chOff x="170" y="721"/>
            <a:chExt cx="1627" cy="1229"/>
          </a:xfrm>
        </p:grpSpPr>
        <p:sp>
          <p:nvSpPr>
            <p:cNvPr id="7209" name="Oval 2" descr="30%"/>
            <p:cNvSpPr>
              <a:spLocks noChangeAspect="1" noChangeArrowheads="1"/>
            </p:cNvSpPr>
            <p:nvPr/>
          </p:nvSpPr>
          <p:spPr bwMode="auto">
            <a:xfrm>
              <a:off x="1446" y="1291"/>
              <a:ext cx="176" cy="186"/>
            </a:xfrm>
            <a:prstGeom prst="ellipse">
              <a:avLst/>
            </a:prstGeom>
            <a:pattFill prst="pct30">
              <a:fgClr>
                <a:schemeClr val="accent1"/>
              </a:fgClr>
              <a:bgClr>
                <a:srgbClr val="FFFFFF"/>
              </a:bgClr>
            </a:pattFill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7210" name="Text Box 3"/>
            <p:cNvSpPr txBox="1">
              <a:spLocks noChangeAspect="1" noChangeArrowheads="1"/>
            </p:cNvSpPr>
            <p:nvPr/>
          </p:nvSpPr>
          <p:spPr bwMode="auto">
            <a:xfrm>
              <a:off x="1612" y="1345"/>
              <a:ext cx="173" cy="24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lIns="56810" tIns="28405" rIns="56810" bIns="28405">
              <a:spAutoFit/>
            </a:bodyPr>
            <a:lstStyle/>
            <a:p>
              <a:pPr marL="0" marR="0" lvl="0" indent="0" algn="l" defTabSz="5679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500" b="1" i="0" u="none" strike="noStrike" kern="1200" cap="none" spc="0" normalizeH="0" baseline="0" noProof="0">
                  <a:ln>
                    <a:noFill/>
                  </a:ln>
                  <a:solidFill>
                    <a:srgbClr val="EEECE1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?</a:t>
              </a:r>
              <a:endPara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7211" name="Oval 4" descr="30%"/>
            <p:cNvSpPr>
              <a:spLocks noChangeAspect="1" noChangeArrowheads="1"/>
            </p:cNvSpPr>
            <p:nvPr/>
          </p:nvSpPr>
          <p:spPr bwMode="auto">
            <a:xfrm>
              <a:off x="297" y="1565"/>
              <a:ext cx="176" cy="187"/>
            </a:xfrm>
            <a:prstGeom prst="ellipse">
              <a:avLst/>
            </a:prstGeom>
            <a:pattFill prst="pct30">
              <a:fgClr>
                <a:schemeClr val="accent1"/>
              </a:fgClr>
              <a:bgClr>
                <a:srgbClr val="FFFFFF"/>
              </a:bgClr>
            </a:pattFill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7212" name="Text Box 5"/>
            <p:cNvSpPr txBox="1">
              <a:spLocks noChangeAspect="1" noChangeArrowheads="1"/>
            </p:cNvSpPr>
            <p:nvPr/>
          </p:nvSpPr>
          <p:spPr bwMode="auto">
            <a:xfrm>
              <a:off x="460" y="1603"/>
              <a:ext cx="173" cy="24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lIns="56810" tIns="28405" rIns="56810" bIns="28405">
              <a:spAutoFit/>
            </a:bodyPr>
            <a:lstStyle/>
            <a:p>
              <a:pPr marL="0" marR="0" lvl="0" indent="0" algn="l" defTabSz="5679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500" b="1" i="0" u="none" strike="noStrike" kern="1200" cap="none" spc="0" normalizeH="0" baseline="0" noProof="0">
                  <a:ln>
                    <a:noFill/>
                  </a:ln>
                  <a:solidFill>
                    <a:srgbClr val="EEECE1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?</a:t>
              </a:r>
              <a:endPara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7213" name="Oval 6" descr="30%"/>
            <p:cNvSpPr>
              <a:spLocks noChangeAspect="1" noChangeArrowheads="1"/>
            </p:cNvSpPr>
            <p:nvPr/>
          </p:nvSpPr>
          <p:spPr bwMode="auto">
            <a:xfrm>
              <a:off x="260" y="1138"/>
              <a:ext cx="176" cy="186"/>
            </a:xfrm>
            <a:prstGeom prst="ellipse">
              <a:avLst/>
            </a:prstGeom>
            <a:pattFill prst="pct30">
              <a:fgClr>
                <a:schemeClr val="accent1"/>
              </a:fgClr>
              <a:bgClr>
                <a:srgbClr val="FFFFFF"/>
              </a:bgClr>
            </a:pattFill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7214" name="Text Box 7"/>
            <p:cNvSpPr txBox="1">
              <a:spLocks noChangeAspect="1" noChangeArrowheads="1"/>
            </p:cNvSpPr>
            <p:nvPr/>
          </p:nvSpPr>
          <p:spPr bwMode="auto">
            <a:xfrm>
              <a:off x="425" y="1191"/>
              <a:ext cx="173" cy="24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lIns="56810" tIns="28405" rIns="56810" bIns="28405">
              <a:spAutoFit/>
            </a:bodyPr>
            <a:lstStyle/>
            <a:p>
              <a:pPr marL="0" marR="0" lvl="0" indent="0" algn="l" defTabSz="5679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500" b="1" i="0" u="none" strike="noStrike" kern="1200" cap="none" spc="0" normalizeH="0" baseline="0" noProof="0">
                  <a:ln>
                    <a:noFill/>
                  </a:ln>
                  <a:solidFill>
                    <a:srgbClr val="EEECE1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?</a:t>
              </a:r>
              <a:endPara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7215" name="Rectangle 8"/>
            <p:cNvSpPr>
              <a:spLocks noChangeArrowheads="1"/>
            </p:cNvSpPr>
            <p:nvPr/>
          </p:nvSpPr>
          <p:spPr bwMode="auto">
            <a:xfrm>
              <a:off x="170" y="721"/>
              <a:ext cx="1627" cy="12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7216" name="Oval 27"/>
            <p:cNvSpPr>
              <a:spLocks noChangeAspect="1" noChangeArrowheads="1"/>
            </p:cNvSpPr>
            <p:nvPr/>
          </p:nvSpPr>
          <p:spPr bwMode="auto">
            <a:xfrm>
              <a:off x="680" y="1061"/>
              <a:ext cx="175" cy="186"/>
            </a:xfrm>
            <a:prstGeom prst="ellipse">
              <a:avLst/>
            </a:prstGeom>
            <a:solidFill>
              <a:schemeClr val="hlink"/>
            </a:solidFill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7217" name="Oval 28"/>
            <p:cNvSpPr>
              <a:spLocks noChangeAspect="1" noChangeArrowheads="1"/>
            </p:cNvSpPr>
            <p:nvPr/>
          </p:nvSpPr>
          <p:spPr bwMode="auto">
            <a:xfrm>
              <a:off x="1371" y="973"/>
              <a:ext cx="175" cy="186"/>
            </a:xfrm>
            <a:prstGeom prst="ellipse">
              <a:avLst/>
            </a:prstGeom>
            <a:solidFill>
              <a:schemeClr val="hlink"/>
            </a:solidFill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7218" name="Oval 29"/>
            <p:cNvSpPr>
              <a:spLocks noChangeAspect="1" noChangeArrowheads="1"/>
            </p:cNvSpPr>
            <p:nvPr/>
          </p:nvSpPr>
          <p:spPr bwMode="auto">
            <a:xfrm>
              <a:off x="958" y="1598"/>
              <a:ext cx="175" cy="186"/>
            </a:xfrm>
            <a:prstGeom prst="ellipse">
              <a:avLst/>
            </a:prstGeom>
            <a:solidFill>
              <a:schemeClr val="hlink"/>
            </a:solidFill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7219" name="Text Box 30"/>
            <p:cNvSpPr txBox="1">
              <a:spLocks noChangeAspect="1" noChangeArrowheads="1"/>
            </p:cNvSpPr>
            <p:nvPr/>
          </p:nvSpPr>
          <p:spPr bwMode="auto">
            <a:xfrm>
              <a:off x="1084" y="1653"/>
              <a:ext cx="235" cy="24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lIns="56810" tIns="28405" rIns="56810" bIns="28405">
              <a:spAutoFit/>
            </a:bodyPr>
            <a:lstStyle/>
            <a:p>
              <a:pPr marL="0" marR="0" lvl="0" indent="0" algn="l" defTabSz="5679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500" b="1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-1</a:t>
              </a:r>
              <a:endPara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7220" name="Text Box 31"/>
            <p:cNvSpPr txBox="1">
              <a:spLocks noChangeAspect="1" noChangeArrowheads="1"/>
            </p:cNvSpPr>
            <p:nvPr/>
          </p:nvSpPr>
          <p:spPr bwMode="auto">
            <a:xfrm>
              <a:off x="1526" y="1015"/>
              <a:ext cx="253" cy="24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lIns="56810" tIns="28405" rIns="56810" bIns="28405">
              <a:spAutoFit/>
            </a:bodyPr>
            <a:lstStyle/>
            <a:p>
              <a:pPr marL="0" marR="0" lvl="0" indent="0" algn="l" defTabSz="5679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500" b="1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+1</a:t>
              </a:r>
              <a:endPara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7221" name="Text Box 32"/>
            <p:cNvSpPr txBox="1">
              <a:spLocks noChangeAspect="1" noChangeArrowheads="1"/>
            </p:cNvSpPr>
            <p:nvPr/>
          </p:nvSpPr>
          <p:spPr bwMode="auto">
            <a:xfrm>
              <a:off x="814" y="1070"/>
              <a:ext cx="253" cy="24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lIns="56810" tIns="28405" rIns="56810" bIns="28405">
              <a:spAutoFit/>
            </a:bodyPr>
            <a:lstStyle/>
            <a:p>
              <a:pPr marL="0" marR="0" lvl="0" indent="0" algn="l" defTabSz="5679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500" b="1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+1</a:t>
              </a:r>
              <a:endPara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</p:grpSp>
      <p:sp>
        <p:nvSpPr>
          <p:cNvPr id="7179" name="Freeform 33" descr="Wide downward diagonal"/>
          <p:cNvSpPr>
            <a:spLocks noChangeAspect="1"/>
          </p:cNvSpPr>
          <p:nvPr/>
        </p:nvSpPr>
        <p:spPr bwMode="auto">
          <a:xfrm>
            <a:off x="3430191" y="3429000"/>
            <a:ext cx="1940719" cy="625079"/>
          </a:xfrm>
          <a:custGeom>
            <a:avLst/>
            <a:gdLst>
              <a:gd name="T0" fmla="*/ 0 w 7166"/>
              <a:gd name="T1" fmla="*/ 0 h 2177"/>
              <a:gd name="T2" fmla="*/ 7166 w 7166"/>
              <a:gd name="T3" fmla="*/ 590 h 2177"/>
              <a:gd name="T4" fmla="*/ 7166 w 7166"/>
              <a:gd name="T5" fmla="*/ 2177 h 2177"/>
              <a:gd name="T6" fmla="*/ 0 w 7166"/>
              <a:gd name="T7" fmla="*/ 2177 h 2177"/>
              <a:gd name="T8" fmla="*/ 0 w 7166"/>
              <a:gd name="T9" fmla="*/ 0 h 21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166"/>
              <a:gd name="T16" fmla="*/ 0 h 2177"/>
              <a:gd name="T17" fmla="*/ 7166 w 7166"/>
              <a:gd name="T18" fmla="*/ 2177 h 217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166" h="2177">
                <a:moveTo>
                  <a:pt x="0" y="0"/>
                </a:moveTo>
                <a:lnTo>
                  <a:pt x="7166" y="590"/>
                </a:lnTo>
                <a:lnTo>
                  <a:pt x="7166" y="2177"/>
                </a:lnTo>
                <a:lnTo>
                  <a:pt x="0" y="2177"/>
                </a:lnTo>
                <a:lnTo>
                  <a:pt x="0" y="0"/>
                </a:lnTo>
                <a:close/>
              </a:path>
            </a:pathLst>
          </a:custGeom>
          <a:pattFill prst="wdDnDiag">
            <a:fgClr>
              <a:srgbClr val="D20000"/>
            </a:fgClr>
            <a:bgClr>
              <a:srgbClr val="FFFFFF"/>
            </a:bgClr>
          </a:patt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180" name="Freeform 34" descr="Wide upward diagonal"/>
          <p:cNvSpPr>
            <a:spLocks noChangeAspect="1"/>
          </p:cNvSpPr>
          <p:nvPr/>
        </p:nvSpPr>
        <p:spPr bwMode="auto">
          <a:xfrm>
            <a:off x="3430191" y="2593181"/>
            <a:ext cx="1940719" cy="1004888"/>
          </a:xfrm>
          <a:custGeom>
            <a:avLst/>
            <a:gdLst>
              <a:gd name="T0" fmla="*/ 0 w 7166"/>
              <a:gd name="T1" fmla="*/ 0 h 3493"/>
              <a:gd name="T2" fmla="*/ 0 w 7166"/>
              <a:gd name="T3" fmla="*/ 2903 h 3493"/>
              <a:gd name="T4" fmla="*/ 7166 w 7166"/>
              <a:gd name="T5" fmla="*/ 3493 h 3493"/>
              <a:gd name="T6" fmla="*/ 7166 w 7166"/>
              <a:gd name="T7" fmla="*/ 0 h 3493"/>
              <a:gd name="T8" fmla="*/ 0 w 7166"/>
              <a:gd name="T9" fmla="*/ 0 h 3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166"/>
              <a:gd name="T16" fmla="*/ 0 h 3493"/>
              <a:gd name="T17" fmla="*/ 7166 w 7166"/>
              <a:gd name="T18" fmla="*/ 3493 h 3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166" h="3493">
                <a:moveTo>
                  <a:pt x="0" y="0"/>
                </a:moveTo>
                <a:lnTo>
                  <a:pt x="0" y="2903"/>
                </a:lnTo>
                <a:lnTo>
                  <a:pt x="7166" y="3493"/>
                </a:lnTo>
                <a:lnTo>
                  <a:pt x="7166" y="0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rgbClr val="00A400"/>
            </a:fgClr>
            <a:bgClr>
              <a:srgbClr val="FFFFFF"/>
            </a:bgClr>
          </a:pattFill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181" name="Line 41"/>
          <p:cNvSpPr>
            <a:spLocks noChangeAspect="1" noChangeShapeType="1"/>
          </p:cNvSpPr>
          <p:nvPr/>
        </p:nvSpPr>
        <p:spPr bwMode="auto">
          <a:xfrm>
            <a:off x="3434954" y="3429000"/>
            <a:ext cx="1930003" cy="16906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182" name="Line 42"/>
          <p:cNvSpPr>
            <a:spLocks noChangeAspect="1" noChangeShapeType="1"/>
          </p:cNvSpPr>
          <p:nvPr/>
        </p:nvSpPr>
        <p:spPr bwMode="auto">
          <a:xfrm flipV="1">
            <a:off x="4474369" y="3194448"/>
            <a:ext cx="28575" cy="32504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183" name="Rectangle 43"/>
          <p:cNvSpPr>
            <a:spLocks noChangeArrowheads="1"/>
          </p:cNvSpPr>
          <p:nvPr/>
        </p:nvSpPr>
        <p:spPr bwMode="auto">
          <a:xfrm>
            <a:off x="3432572" y="2593181"/>
            <a:ext cx="1938338" cy="1463279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184" name="Text Box 44"/>
          <p:cNvSpPr txBox="1">
            <a:spLocks noChangeArrowheads="1"/>
          </p:cNvSpPr>
          <p:nvPr/>
        </p:nvSpPr>
        <p:spPr bwMode="auto">
          <a:xfrm>
            <a:off x="207118" y="1315642"/>
            <a:ext cx="1701702" cy="51903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56810" tIns="28405" rIns="56810" bIns="28405">
            <a:spAutoFit/>
          </a:bodyPr>
          <a:lstStyle/>
          <a:p>
            <a:pPr marL="0" marR="0" lvl="0" indent="0" algn="r" defTabSz="5679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training instances</a:t>
            </a:r>
          </a:p>
          <a:p>
            <a:pPr marL="0" marR="0" lvl="0" indent="0" algn="r" defTabSz="5679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with </a:t>
            </a:r>
            <a: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known labels</a:t>
            </a:r>
          </a:p>
        </p:txBody>
      </p:sp>
      <p:sp>
        <p:nvSpPr>
          <p:cNvPr id="7185" name="Oval 49"/>
          <p:cNvSpPr>
            <a:spLocks noChangeAspect="1" noChangeArrowheads="1"/>
          </p:cNvSpPr>
          <p:nvPr/>
        </p:nvSpPr>
        <p:spPr bwMode="auto">
          <a:xfrm>
            <a:off x="7885063" y="2663429"/>
            <a:ext cx="209550" cy="221456"/>
          </a:xfrm>
          <a:prstGeom prst="ellipse">
            <a:avLst/>
          </a:prstGeom>
          <a:solidFill>
            <a:schemeClr val="hlink"/>
          </a:solidFill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186" name="Text Box 50"/>
          <p:cNvSpPr txBox="1">
            <a:spLocks noChangeAspect="1" noChangeArrowheads="1"/>
          </p:cNvSpPr>
          <p:nvPr/>
        </p:nvSpPr>
        <p:spPr bwMode="auto">
          <a:xfrm>
            <a:off x="8082707" y="2726531"/>
            <a:ext cx="300678" cy="2881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56810" tIns="28405" rIns="56810" bIns="28405">
            <a:spAutoFit/>
          </a:bodyPr>
          <a:lstStyle/>
          <a:p>
            <a:pPr marL="0" marR="0" lvl="0" indent="0" algn="l" defTabSz="5679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500" b="1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+1</a:t>
            </a:r>
            <a:endParaRPr kumimoji="0" lang="en-US" sz="1500" b="1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187" name="Oval 51"/>
          <p:cNvSpPr>
            <a:spLocks noChangeAspect="1" noChangeArrowheads="1"/>
          </p:cNvSpPr>
          <p:nvPr/>
        </p:nvSpPr>
        <p:spPr bwMode="auto">
          <a:xfrm>
            <a:off x="8511332" y="3740944"/>
            <a:ext cx="209550" cy="221456"/>
          </a:xfrm>
          <a:prstGeom prst="ellipse">
            <a:avLst/>
          </a:prstGeom>
          <a:solidFill>
            <a:schemeClr val="hlink"/>
          </a:solidFill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188" name="Text Box 52"/>
          <p:cNvSpPr txBox="1">
            <a:spLocks noChangeAspect="1" noChangeArrowheads="1"/>
          </p:cNvSpPr>
          <p:nvPr/>
        </p:nvSpPr>
        <p:spPr bwMode="auto">
          <a:xfrm>
            <a:off x="8708976" y="3804047"/>
            <a:ext cx="279839" cy="2881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56810" tIns="28405" rIns="56810" bIns="28405">
            <a:spAutoFit/>
          </a:bodyPr>
          <a:lstStyle/>
          <a:p>
            <a:pPr marL="0" marR="0" lvl="0" indent="0" algn="l" defTabSz="5679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500" b="1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-1</a:t>
            </a:r>
            <a:endParaRPr kumimoji="0" lang="en-US" sz="1500" b="1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189" name="Oval 65"/>
          <p:cNvSpPr>
            <a:spLocks noChangeAspect="1" noChangeArrowheads="1"/>
          </p:cNvSpPr>
          <p:nvPr/>
        </p:nvSpPr>
        <p:spPr bwMode="auto">
          <a:xfrm>
            <a:off x="6470849" y="1429942"/>
            <a:ext cx="208359" cy="221456"/>
          </a:xfrm>
          <a:prstGeom prst="ellipse">
            <a:avLst/>
          </a:prstGeom>
          <a:solidFill>
            <a:schemeClr val="hlink"/>
          </a:solidFill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190" name="Oval 66"/>
          <p:cNvSpPr>
            <a:spLocks noChangeAspect="1" noChangeArrowheads="1"/>
          </p:cNvSpPr>
          <p:nvPr/>
        </p:nvSpPr>
        <p:spPr bwMode="auto">
          <a:xfrm>
            <a:off x="5252839" y="1863328"/>
            <a:ext cx="208360" cy="222647"/>
          </a:xfrm>
          <a:prstGeom prst="ellipse">
            <a:avLst/>
          </a:prstGeom>
          <a:solidFill>
            <a:schemeClr val="hlink"/>
          </a:solidFill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191" name="Text Box 67"/>
          <p:cNvSpPr txBox="1">
            <a:spLocks noChangeAspect="1" noChangeArrowheads="1"/>
          </p:cNvSpPr>
          <p:nvPr/>
        </p:nvSpPr>
        <p:spPr bwMode="auto">
          <a:xfrm>
            <a:off x="6668493" y="1494235"/>
            <a:ext cx="206101" cy="2881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56810" tIns="28405" rIns="56810" bIns="28405">
            <a:spAutoFit/>
          </a:bodyPr>
          <a:lstStyle/>
          <a:p>
            <a:pPr marL="0" marR="0" lvl="0" indent="0" algn="l" defTabSz="5679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500" b="1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?</a:t>
            </a:r>
            <a:endParaRPr kumimoji="0" lang="en-US" sz="1500" b="1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192" name="Text Box 68"/>
          <p:cNvSpPr txBox="1">
            <a:spLocks noChangeAspect="1" noChangeArrowheads="1"/>
          </p:cNvSpPr>
          <p:nvPr/>
        </p:nvSpPr>
        <p:spPr bwMode="auto">
          <a:xfrm>
            <a:off x="5445721" y="1908572"/>
            <a:ext cx="206101" cy="2881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56810" tIns="28405" rIns="56810" bIns="28405">
            <a:spAutoFit/>
          </a:bodyPr>
          <a:lstStyle/>
          <a:p>
            <a:pPr marL="0" marR="0" lvl="0" indent="0" algn="l" defTabSz="5679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500" b="1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?</a:t>
            </a:r>
            <a:endParaRPr kumimoji="0" lang="en-US" sz="1500" b="1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193" name="Oval 69"/>
          <p:cNvSpPr>
            <a:spLocks noChangeAspect="1" noChangeArrowheads="1"/>
          </p:cNvSpPr>
          <p:nvPr/>
        </p:nvSpPr>
        <p:spPr bwMode="auto">
          <a:xfrm>
            <a:off x="5208786" y="1354932"/>
            <a:ext cx="208359" cy="221456"/>
          </a:xfrm>
          <a:prstGeom prst="ellipse">
            <a:avLst/>
          </a:prstGeom>
          <a:solidFill>
            <a:schemeClr val="hlink"/>
          </a:solidFill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194" name="Text Box 70"/>
          <p:cNvSpPr txBox="1">
            <a:spLocks noChangeAspect="1" noChangeArrowheads="1"/>
          </p:cNvSpPr>
          <p:nvPr/>
        </p:nvSpPr>
        <p:spPr bwMode="auto">
          <a:xfrm>
            <a:off x="5405240" y="1418035"/>
            <a:ext cx="206101" cy="2881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56810" tIns="28405" rIns="56810" bIns="28405">
            <a:spAutoFit/>
          </a:bodyPr>
          <a:lstStyle/>
          <a:p>
            <a:pPr marL="0" marR="0" lvl="0" indent="0" algn="l" defTabSz="5679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500" b="1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?</a:t>
            </a:r>
            <a:endParaRPr kumimoji="0" lang="en-US" sz="1500" b="1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195" name="Rectangle 73"/>
          <p:cNvSpPr>
            <a:spLocks noChangeArrowheads="1"/>
          </p:cNvSpPr>
          <p:nvPr/>
        </p:nvSpPr>
        <p:spPr bwMode="auto">
          <a:xfrm>
            <a:off x="5100439" y="858441"/>
            <a:ext cx="1938338" cy="146327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196" name="Oval 74"/>
          <p:cNvSpPr>
            <a:spLocks noChangeAspect="1" noChangeArrowheads="1"/>
          </p:cNvSpPr>
          <p:nvPr/>
        </p:nvSpPr>
        <p:spPr bwMode="auto">
          <a:xfrm>
            <a:off x="5973168" y="950119"/>
            <a:ext cx="209550" cy="221456"/>
          </a:xfrm>
          <a:prstGeom prst="ellipse">
            <a:avLst/>
          </a:prstGeom>
          <a:solidFill>
            <a:schemeClr val="hlink"/>
          </a:solidFill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197" name="Text Box 75"/>
          <p:cNvSpPr txBox="1">
            <a:spLocks noChangeAspect="1" noChangeArrowheads="1"/>
          </p:cNvSpPr>
          <p:nvPr/>
        </p:nvSpPr>
        <p:spPr bwMode="auto">
          <a:xfrm>
            <a:off x="6170812" y="1013222"/>
            <a:ext cx="206101" cy="2881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56810" tIns="28405" rIns="56810" bIns="28405">
            <a:spAutoFit/>
          </a:bodyPr>
          <a:lstStyle/>
          <a:p>
            <a:pPr marL="0" marR="0" lvl="0" indent="0" algn="l" defTabSz="5679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500" b="1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?</a:t>
            </a:r>
            <a:endParaRPr kumimoji="0" lang="en-US" sz="1500" b="1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198" name="Oval 76"/>
          <p:cNvSpPr>
            <a:spLocks noChangeAspect="1" noChangeArrowheads="1"/>
          </p:cNvSpPr>
          <p:nvPr/>
        </p:nvSpPr>
        <p:spPr bwMode="auto">
          <a:xfrm>
            <a:off x="6599436" y="2027635"/>
            <a:ext cx="209550" cy="221456"/>
          </a:xfrm>
          <a:prstGeom prst="ellipse">
            <a:avLst/>
          </a:prstGeom>
          <a:solidFill>
            <a:schemeClr val="hlink"/>
          </a:solidFill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199" name="Text Box 77"/>
          <p:cNvSpPr txBox="1">
            <a:spLocks noChangeAspect="1" noChangeArrowheads="1"/>
          </p:cNvSpPr>
          <p:nvPr/>
        </p:nvSpPr>
        <p:spPr bwMode="auto">
          <a:xfrm>
            <a:off x="6797081" y="2090737"/>
            <a:ext cx="206101" cy="2881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56810" tIns="28405" rIns="56810" bIns="28405">
            <a:spAutoFit/>
          </a:bodyPr>
          <a:lstStyle/>
          <a:p>
            <a:pPr marL="0" marR="0" lvl="0" indent="0" algn="l" defTabSz="5679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500" b="1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?</a:t>
            </a:r>
            <a:endParaRPr kumimoji="0" lang="en-US" sz="1500" b="1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pic>
        <p:nvPicPr>
          <p:cNvPr id="7200" name="Picture 7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3459" y="3143250"/>
            <a:ext cx="1659731" cy="369094"/>
          </a:xfrm>
          <a:prstGeom prst="rect">
            <a:avLst/>
          </a:prstGeom>
          <a:noFill/>
          <a:ln w="38100" algn="ctr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7201" name="Text Box 80"/>
          <p:cNvSpPr txBox="1">
            <a:spLocks noChangeArrowheads="1"/>
          </p:cNvSpPr>
          <p:nvPr/>
        </p:nvSpPr>
        <p:spPr bwMode="auto">
          <a:xfrm>
            <a:off x="7039968" y="1315642"/>
            <a:ext cx="1924520" cy="51903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56810" tIns="28405" rIns="56810" bIns="28405">
            <a:spAutoFit/>
          </a:bodyPr>
          <a:lstStyle/>
          <a:p>
            <a:pPr marL="0" marR="0" lvl="0" indent="0" algn="l" defTabSz="5679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test instances </a:t>
            </a:r>
            <a:b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</a:br>
            <a: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with </a:t>
            </a:r>
            <a: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unknown labels</a:t>
            </a:r>
          </a:p>
        </p:txBody>
      </p:sp>
      <p:sp>
        <p:nvSpPr>
          <p:cNvPr id="7202" name="Line 81"/>
          <p:cNvSpPr>
            <a:spLocks noChangeShapeType="1"/>
          </p:cNvSpPr>
          <p:nvPr/>
        </p:nvSpPr>
        <p:spPr bwMode="auto">
          <a:xfrm>
            <a:off x="2163783" y="3246834"/>
            <a:ext cx="1266408" cy="10716"/>
          </a:xfrm>
          <a:prstGeom prst="line">
            <a:avLst/>
          </a:prstGeom>
          <a:noFill/>
          <a:ln w="76200">
            <a:solidFill>
              <a:schemeClr val="accent5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203" name="Line 82"/>
          <p:cNvSpPr>
            <a:spLocks noChangeShapeType="1"/>
          </p:cNvSpPr>
          <p:nvPr/>
        </p:nvSpPr>
        <p:spPr bwMode="auto">
          <a:xfrm>
            <a:off x="5373290" y="3246900"/>
            <a:ext cx="1629891" cy="0"/>
          </a:xfrm>
          <a:prstGeom prst="line">
            <a:avLst/>
          </a:prstGeom>
          <a:noFill/>
          <a:ln w="76200">
            <a:solidFill>
              <a:schemeClr val="accent5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204" name="Line 83"/>
          <p:cNvSpPr>
            <a:spLocks noChangeShapeType="1"/>
          </p:cNvSpPr>
          <p:nvPr/>
        </p:nvSpPr>
        <p:spPr bwMode="auto">
          <a:xfrm>
            <a:off x="6013649" y="2343150"/>
            <a:ext cx="1190" cy="914400"/>
          </a:xfrm>
          <a:prstGeom prst="line">
            <a:avLst/>
          </a:prstGeom>
          <a:noFill/>
          <a:ln w="76200">
            <a:solidFill>
              <a:schemeClr val="accent5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205" name="Line 84"/>
          <p:cNvSpPr>
            <a:spLocks noChangeShapeType="1"/>
          </p:cNvSpPr>
          <p:nvPr/>
        </p:nvSpPr>
        <p:spPr bwMode="auto">
          <a:xfrm>
            <a:off x="2743449" y="2343150"/>
            <a:ext cx="1190" cy="914400"/>
          </a:xfrm>
          <a:prstGeom prst="line">
            <a:avLst/>
          </a:prstGeom>
          <a:noFill/>
          <a:ln w="76200">
            <a:solidFill>
              <a:schemeClr val="accent5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7206" name="Text Box 85"/>
          <p:cNvSpPr txBox="1">
            <a:spLocks noChangeArrowheads="1"/>
          </p:cNvSpPr>
          <p:nvPr/>
        </p:nvSpPr>
        <p:spPr bwMode="auto">
          <a:xfrm>
            <a:off x="384022" y="3544729"/>
            <a:ext cx="181171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learning algorithm</a:t>
            </a:r>
          </a:p>
        </p:txBody>
      </p:sp>
      <p:sp>
        <p:nvSpPr>
          <p:cNvPr id="7207" name="Text Box 86"/>
          <p:cNvSpPr txBox="1">
            <a:spLocks noChangeArrowheads="1"/>
          </p:cNvSpPr>
          <p:nvPr/>
        </p:nvSpPr>
        <p:spPr bwMode="auto">
          <a:xfrm>
            <a:off x="4098970" y="4101704"/>
            <a:ext cx="73770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model</a:t>
            </a:r>
          </a:p>
        </p:txBody>
      </p:sp>
      <p:sp>
        <p:nvSpPr>
          <p:cNvPr id="7208" name="Text Box 87"/>
          <p:cNvSpPr txBox="1">
            <a:spLocks noChangeArrowheads="1"/>
          </p:cNvSpPr>
          <p:nvPr/>
        </p:nvSpPr>
        <p:spPr bwMode="auto">
          <a:xfrm>
            <a:off x="7434942" y="4101704"/>
            <a:ext cx="1093569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8635104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 descr="good_tanh_xo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960191"/>
            <a:ext cx="2771775" cy="2203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8" name="Picture 2" descr="good_lins_x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5044" y="2960191"/>
            <a:ext cx="2771775" cy="2203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 descr="good_poly_xo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36729" y="2960191"/>
            <a:ext cx="2771775" cy="2203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 descr="good_gauss_xo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48497" y="2960191"/>
            <a:ext cx="2771775" cy="2203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3" name="Rectangle 8"/>
          <p:cNvSpPr>
            <a:spLocks noChangeArrowheads="1"/>
          </p:cNvSpPr>
          <p:nvPr/>
        </p:nvSpPr>
        <p:spPr bwMode="auto">
          <a:xfrm>
            <a:off x="-88960" y="4876006"/>
            <a:ext cx="8837423" cy="23217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19464" name="Rectangle 9"/>
          <p:cNvSpPr>
            <a:spLocks noChangeArrowheads="1"/>
          </p:cNvSpPr>
          <p:nvPr/>
        </p:nvSpPr>
        <p:spPr bwMode="auto">
          <a:xfrm>
            <a:off x="-112538" y="1367135"/>
            <a:ext cx="652090" cy="3796903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75739" tIns="37869" rIns="75739" bIns="37869" anchor="ctr"/>
          <a:lstStyle/>
          <a:p>
            <a:pPr marL="0" marR="0" lvl="0" indent="0" algn="ctr" defTabSz="7572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rutiger 55 Roman" pitchFamily="34" charset="0"/>
              <a:ea typeface="+mn-ea"/>
              <a:cs typeface="+mn-cs"/>
            </a:endParaRPr>
          </a:p>
        </p:txBody>
      </p:sp>
      <p:sp>
        <p:nvSpPr>
          <p:cNvPr id="19465" name="Rectangle 10"/>
          <p:cNvSpPr>
            <a:spLocks noChangeArrowheads="1"/>
          </p:cNvSpPr>
          <p:nvPr/>
        </p:nvSpPr>
        <p:spPr bwMode="auto">
          <a:xfrm>
            <a:off x="4211959" y="1084386"/>
            <a:ext cx="611535" cy="3795713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19466" name="Rectangle 11"/>
          <p:cNvSpPr>
            <a:spLocks noChangeArrowheads="1"/>
          </p:cNvSpPr>
          <p:nvPr/>
        </p:nvSpPr>
        <p:spPr bwMode="auto">
          <a:xfrm>
            <a:off x="-176510" y="2931789"/>
            <a:ext cx="9645054" cy="353477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19467" name="Text Box 12"/>
          <p:cNvSpPr txBox="1">
            <a:spLocks noChangeArrowheads="1"/>
          </p:cNvSpPr>
          <p:nvPr/>
        </p:nvSpPr>
        <p:spPr bwMode="auto">
          <a:xfrm>
            <a:off x="1043608" y="2947692"/>
            <a:ext cx="694772" cy="3226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75739" tIns="37869" rIns="75739" bIns="37869">
            <a:spAutoFit/>
          </a:bodyPr>
          <a:lstStyle/>
          <a:p>
            <a:pPr marL="0" marR="0" lvl="0" indent="0" algn="r" defTabSz="7572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linear</a:t>
            </a:r>
          </a:p>
        </p:txBody>
      </p:sp>
      <p:sp>
        <p:nvSpPr>
          <p:cNvPr id="19469" name="Text Box 14"/>
          <p:cNvSpPr txBox="1">
            <a:spLocks noChangeArrowheads="1"/>
          </p:cNvSpPr>
          <p:nvPr/>
        </p:nvSpPr>
        <p:spPr bwMode="auto">
          <a:xfrm>
            <a:off x="5177545" y="2931790"/>
            <a:ext cx="1050639" cy="3226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75739" tIns="37869" rIns="75739" bIns="37869">
            <a:spAutoFit/>
          </a:bodyPr>
          <a:lstStyle/>
          <a:p>
            <a:pPr marL="0" marR="0" lvl="0" indent="0" algn="l" defTabSz="7572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Gaussian </a:t>
            </a:r>
          </a:p>
        </p:txBody>
      </p:sp>
      <p:sp>
        <p:nvSpPr>
          <p:cNvPr id="19470" name="Text Box 15"/>
          <p:cNvSpPr txBox="1">
            <a:spLocks noChangeArrowheads="1"/>
          </p:cNvSpPr>
          <p:nvPr/>
        </p:nvSpPr>
        <p:spPr bwMode="auto">
          <a:xfrm>
            <a:off x="7164288" y="2897123"/>
            <a:ext cx="1259029" cy="3226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75739" tIns="37869" rIns="75739" bIns="37869">
            <a:spAutoFit/>
          </a:bodyPr>
          <a:lstStyle/>
          <a:p>
            <a:pPr marL="0" marR="0" lvl="0" indent="0" algn="l" defTabSz="7572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polynomial </a:t>
            </a:r>
          </a:p>
        </p:txBody>
      </p:sp>
      <p:sp>
        <p:nvSpPr>
          <p:cNvPr id="19471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>
                <a:solidFill>
                  <a:schemeClr val="tx2"/>
                </a:solidFill>
              </a:rPr>
              <a:t>Kernel Methods</a:t>
            </a:r>
            <a:r>
              <a:rPr lang="de-DE" dirty="0"/>
              <a:t>, e.g., Support Vector Machines</a:t>
            </a:r>
            <a:endParaRPr lang="en-US" dirty="0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2123728" y="1236786"/>
            <a:ext cx="504056" cy="3795713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6510560" y="1491630"/>
            <a:ext cx="509712" cy="352839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19468" name="Text Box 13"/>
          <p:cNvSpPr txBox="1">
            <a:spLocks noChangeArrowheads="1"/>
          </p:cNvSpPr>
          <p:nvPr/>
        </p:nvSpPr>
        <p:spPr bwMode="auto">
          <a:xfrm>
            <a:off x="3059832" y="2944708"/>
            <a:ext cx="891941" cy="3226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75739" tIns="37869" rIns="75739" bIns="37869">
            <a:spAutoFit/>
          </a:bodyPr>
          <a:lstStyle/>
          <a:p>
            <a:pPr marL="0" marR="0" lvl="0" indent="0" algn="r" defTabSz="7572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sigmoid</a:t>
            </a: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8526784" y="1191963"/>
            <a:ext cx="509712" cy="3795713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9512" y="771550"/>
            <a:ext cx="868218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find linear separator in Hypothesis space (reproducing kernel Hilbert space)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maximally far from all labelled instances (robustness against measurement noise)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decision boundary in input space depends on kernel 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challenges for kernel design are validity (positive definite) and efficiency (polynomial time)</a:t>
            </a:r>
          </a:p>
        </p:txBody>
      </p:sp>
    </p:spTree>
    <p:extLst>
      <p:ext uri="{BB962C8B-B14F-4D97-AF65-F5344CB8AC3E}">
        <p14:creationId xmlns:p14="http://schemas.microsoft.com/office/powerpoint/2010/main" val="39600066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kernel methods – a way out?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87824" y="262260"/>
            <a:ext cx="242566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400" dirty="0">
                <a:solidFill>
                  <a:schemeClr val="tx2"/>
                </a:solidFill>
                <a:latin typeface="Fira Sans ExtraLight" panose="020B0403050000020004" pitchFamily="34" charset="0"/>
                <a:ea typeface="Fira Sans ExtraLight" panose="020B0403050000020004" pitchFamily="34" charset="0"/>
              </a:rPr>
              <a:t>k</a:t>
            </a:r>
          </a:p>
        </p:txBody>
      </p:sp>
      <p:sp>
        <p:nvSpPr>
          <p:cNvPr id="3" name="TextBox 2"/>
          <p:cNvSpPr txBox="1"/>
          <p:nvPr/>
        </p:nvSpPr>
        <p:spPr>
          <a:xfrm rot="19377077">
            <a:off x="215340" y="1449261"/>
            <a:ext cx="303159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600" dirty="0"/>
              <a:t>data </a:t>
            </a:r>
          </a:p>
          <a:p>
            <a:pPr algn="ctr"/>
            <a:r>
              <a:rPr lang="en-GB" sz="9600" dirty="0"/>
              <a:t>zoo</a:t>
            </a:r>
          </a:p>
        </p:txBody>
      </p:sp>
      <p:sp>
        <p:nvSpPr>
          <p:cNvPr id="6" name="TextBox 5"/>
          <p:cNvSpPr txBox="1"/>
          <p:nvPr/>
        </p:nvSpPr>
        <p:spPr>
          <a:xfrm rot="2790296">
            <a:off x="3865621" y="1778602"/>
            <a:ext cx="561724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600" dirty="0"/>
              <a:t>algorithm</a:t>
            </a:r>
          </a:p>
          <a:p>
            <a:pPr algn="ctr"/>
            <a:r>
              <a:rPr lang="en-GB" sz="9600" dirty="0"/>
              <a:t>zoo</a:t>
            </a:r>
          </a:p>
        </p:txBody>
      </p:sp>
    </p:spTree>
    <p:extLst>
      <p:ext uri="{BB962C8B-B14F-4D97-AF65-F5344CB8AC3E}">
        <p14:creationId xmlns:p14="http://schemas.microsoft.com/office/powerpoint/2010/main" val="28609691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604B5E2-114F-4F2E-B793-597064431F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208" y="1923798"/>
            <a:ext cx="1440000" cy="10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C25D4A-54B1-4CBE-AA1C-920655649F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421" y="2859782"/>
            <a:ext cx="2984147" cy="22381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DAFC7C-1999-4CAF-9DA4-EF55224FC6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067" y="2938362"/>
            <a:ext cx="2774600" cy="20809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D4A435-410A-4A80-B7DC-71DEE54638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2" y="3096344"/>
            <a:ext cx="2211710" cy="22117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75693">
            <a:off x="1474750" y="1889993"/>
            <a:ext cx="2157064" cy="2157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DDA2FE-EB1E-46A8-9183-E17A8415B3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6832">
            <a:off x="1665277" y="961171"/>
            <a:ext cx="1379984" cy="1379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4D5D70-F994-481E-87C3-9F14BFBE2F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9512" y="1208742"/>
            <a:ext cx="1347614" cy="1347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CB8B04-0845-46EB-A347-B7ED24FAED7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427" y="1906247"/>
            <a:ext cx="1080000" cy="10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997C2C-8786-4D48-AFA5-1D458249A2E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824" y="763281"/>
            <a:ext cx="1106024" cy="10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A5B09F-8DBA-4DEB-9FCF-4036BC13A7B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296" y="714689"/>
            <a:ext cx="1080000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502B9F-9F88-4DA8-A4D3-584377C57BF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189" y="3662199"/>
            <a:ext cx="992399" cy="10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FDEB01-DEBA-441A-BA46-A665D625583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462" y="3962962"/>
            <a:ext cx="1080000" cy="10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C3466E-C9EE-4523-A00F-2351B119201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423" y="1759593"/>
            <a:ext cx="1440000" cy="10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038791-E84A-4C3C-BF26-E61E9292471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00" y="2914712"/>
            <a:ext cx="1080000" cy="108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E3C99A-DA17-476E-9B55-01125140EB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974" y="670736"/>
            <a:ext cx="1701453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68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00" y="-108000"/>
            <a:ext cx="10221184" cy="5491897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683568" y="1563638"/>
            <a:ext cx="914400" cy="9144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35646"/>
            <a:ext cx="850394" cy="85039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483768" y="3363838"/>
            <a:ext cx="914400" cy="9144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435846"/>
            <a:ext cx="850394" cy="85039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020272" y="1131590"/>
            <a:ext cx="914400" cy="9144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210449"/>
            <a:ext cx="850394" cy="85039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092058" y="288047"/>
            <a:ext cx="914400" cy="9144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058" y="360055"/>
            <a:ext cx="850394" cy="850394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716016" y="2101230"/>
            <a:ext cx="914400" cy="9144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173238"/>
            <a:ext cx="850394" cy="850394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8293606" y="3749030"/>
            <a:ext cx="914400" cy="9144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606" y="3821038"/>
            <a:ext cx="850394" cy="850394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418DF-C349-4894-9EA9-0A27FCCB5541}" type="slidenum">
              <a:rPr lang="en-GB" smtClean="0"/>
              <a:t>11</a:t>
            </a:fld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EC0A34-1C36-4A03-A4CA-6178DA718E89}"/>
              </a:ext>
            </a:extLst>
          </p:cNvPr>
          <p:cNvSpPr txBox="1"/>
          <p:nvPr/>
        </p:nvSpPr>
        <p:spPr>
          <a:xfrm>
            <a:off x="35496" y="4443958"/>
            <a:ext cx="2690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tx2"/>
                </a:solidFill>
              </a:rPr>
              <a:t>Data Mining</a:t>
            </a:r>
          </a:p>
        </p:txBody>
      </p:sp>
    </p:spTree>
    <p:extLst>
      <p:ext uri="{BB962C8B-B14F-4D97-AF65-F5344CB8AC3E}">
        <p14:creationId xmlns:p14="http://schemas.microsoft.com/office/powerpoint/2010/main" val="2960424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Kernels for Basic Terms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67544" y="1005576"/>
            <a:ext cx="8640960" cy="37804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principles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represent individuals by typed terms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represent sets, multisets, etc. naturally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logic for learning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(Lloyd, 2003)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higher-order logic with polymorphic types 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the terms of the logic are the terms of the typed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  <a:sym typeface="Symbol" pitchFamily="18" charset="2"/>
              </a:rPr>
              <a:t>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-calculus,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basic terms </a:t>
            </a:r>
            <a:b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are essentially unambiguous closed terms of the logic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basic abstractions are used to represent sets, multisets, etc </a:t>
            </a:r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418DF-C349-4894-9EA9-0A27FCCB55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8144" y="950406"/>
            <a:ext cx="27526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valid!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EB811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	efficient!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EB811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240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24000" algn="l"/>
              </a:tabLst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	effective?</a:t>
            </a:r>
          </a:p>
        </p:txBody>
      </p:sp>
    </p:spTree>
    <p:extLst>
      <p:ext uri="{BB962C8B-B14F-4D97-AF65-F5344CB8AC3E}">
        <p14:creationId xmlns:p14="http://schemas.microsoft.com/office/powerpoint/2010/main" val="28272357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Structure Elucidation 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82237" y="2715766"/>
            <a:ext cx="5025867" cy="178219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7459" tIns="48728" rIns="97459" bIns="48728"/>
          <a:lstStyle/>
          <a:p>
            <a:pPr marL="300552" marR="0" lvl="0" indent="-30055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4866" algn="l"/>
              </a:tabLs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task</a:t>
            </a:r>
          </a:p>
          <a:p>
            <a:pPr marL="300552" marR="0" lvl="0" indent="-30055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4866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given the </a:t>
            </a:r>
            <a:r>
              <a:rPr kumimoji="0" lang="en-US" sz="1600" b="1" i="0" u="none" strike="noStrike" kern="1200" cap="none" spc="0" normalizeH="0" baseline="3000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13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 NMR spectrum of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Diterpenes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,</a:t>
            </a:r>
          </a:p>
          <a:p>
            <a:pPr marL="300552" marR="0" lvl="0" indent="-30055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4866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predict the skeleton class it belongs to</a:t>
            </a:r>
          </a:p>
          <a:p>
            <a:pPr marL="300552" marR="0" lvl="0" indent="-30055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4866" algn="l"/>
              </a:tabLst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300552" marR="0" lvl="0" indent="-30055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4866" algn="l"/>
              </a:tabLs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data</a:t>
            </a:r>
          </a:p>
          <a:p>
            <a:pPr marL="300552" marR="0" lvl="0" indent="-30055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4866" algn="l"/>
              </a:tabLst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1503 spectra classified into 23 skeleton types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467544" y="1275606"/>
            <a:ext cx="8001000" cy="830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4" tIns="45713" rIns="91424" bIns="45713">
            <a:spAutoFit/>
          </a:bodyPr>
          <a:lstStyle/>
          <a:p>
            <a:pPr marL="0" marR="0" lvl="0" indent="0" algn="l" defTabSz="9141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type Spectrum     = Frequency -&gt; Multiplicity</a:t>
            </a:r>
          </a:p>
          <a:p>
            <a:pPr marL="0" marR="0" lvl="0" indent="0" algn="l" defTabSz="9141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type Frequency    = Real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with modifier Gaussian 0.6</a:t>
            </a:r>
          </a:p>
          <a:p>
            <a:pPr marL="0" marR="0" lvl="0" indent="0" algn="l" defTabSz="9141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data Multiplicity = s | d | t | q | 0 default 0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017" y="2355726"/>
            <a:ext cx="2825455" cy="2562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77874" y="2355726"/>
            <a:ext cx="2825455" cy="256262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077229"/>
            <a:ext cx="1647477" cy="1118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7164288" y="1073701"/>
            <a:ext cx="1647477" cy="113800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3952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9" descr="conformation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987574"/>
            <a:ext cx="4896267" cy="26054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17783" y="1242645"/>
            <a:ext cx="822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…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Multi-Instance Kernels and a glimpse of Learning Theory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51520" y="4523110"/>
            <a:ext cx="8856984" cy="5689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5739" tIns="37869" rIns="75739" bIns="37869">
            <a:spAutoFit/>
          </a:bodyPr>
          <a:lstStyle/>
          <a:p>
            <a:pPr marL="0" marR="0" lvl="0" indent="0" algn="l" defTabSz="7569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multi-instance concepts can be separated with kernels </a:t>
            </a:r>
          </a:p>
          <a:p>
            <a:pPr marL="0" marR="0" lvl="0" indent="0" algn="l" defTabSz="7569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for basic terms &amp; the number of mistakes can be bounded.</a:t>
            </a:r>
          </a:p>
        </p:txBody>
      </p:sp>
      <p:pic>
        <p:nvPicPr>
          <p:cNvPr id="14" name="Picture 4" descr="c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1028310"/>
            <a:ext cx="2767906" cy="1781093"/>
          </a:xfrm>
          <a:prstGeom prst="rect">
            <a:avLst/>
          </a:prstGeom>
          <a:noFill/>
        </p:spPr>
      </p:pic>
      <p:pic>
        <p:nvPicPr>
          <p:cNvPr id="15" name="Picture 6" descr="mi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168" y="3044534"/>
            <a:ext cx="2733969" cy="190348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939902"/>
            <a:ext cx="4117848" cy="252984"/>
          </a:xfrm>
          <a:prstGeom prst="rect">
            <a:avLst/>
          </a:prstGeom>
        </p:spPr>
      </p:pic>
      <p:sp>
        <p:nvSpPr>
          <p:cNvPr id="2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418DF-C349-4894-9EA9-0A27FCCB55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 rot="5400000">
            <a:off x="8186046" y="1654531"/>
            <a:ext cx="1546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conformations</a:t>
            </a:r>
          </a:p>
        </p:txBody>
      </p:sp>
      <p:sp>
        <p:nvSpPr>
          <p:cNvPr id="11" name="TextBox 10"/>
          <p:cNvSpPr txBox="1"/>
          <p:nvPr/>
        </p:nvSpPr>
        <p:spPr>
          <a:xfrm rot="5400000">
            <a:off x="8393801" y="3803611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molecules</a:t>
            </a:r>
          </a:p>
        </p:txBody>
      </p:sp>
    </p:spTree>
    <p:extLst>
      <p:ext uri="{BB962C8B-B14F-4D97-AF65-F5344CB8AC3E}">
        <p14:creationId xmlns:p14="http://schemas.microsoft.com/office/powerpoint/2010/main" val="25144527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Graph Kernels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67544" y="951570"/>
            <a:ext cx="8640763" cy="3780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common approach: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define kernel as some function of the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common substructures</a:t>
            </a:r>
            <a:b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(compare kernels for strings and trees)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467022" y="699542"/>
            <a:ext cx="4353450" cy="864096"/>
            <a:chOff x="4467022" y="699542"/>
            <a:chExt cx="4353450" cy="864096"/>
          </a:xfrm>
        </p:grpSpPr>
        <p:sp>
          <p:nvSpPr>
            <p:cNvPr id="116" name="Rounded Rectangular Callout 115"/>
            <p:cNvSpPr/>
            <p:nvPr/>
          </p:nvSpPr>
          <p:spPr>
            <a:xfrm>
              <a:off x="8002993" y="1059582"/>
              <a:ext cx="817479" cy="504056"/>
            </a:xfrm>
            <a:prstGeom prst="wedgeRoundRectCallout">
              <a:avLst>
                <a:gd name="adj1" fmla="val -6699"/>
                <a:gd name="adj2" fmla="val -102279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115" name="Rounded Rectangular Callout 114"/>
            <p:cNvSpPr/>
            <p:nvPr/>
          </p:nvSpPr>
          <p:spPr>
            <a:xfrm>
              <a:off x="6728672" y="1059582"/>
              <a:ext cx="688832" cy="504056"/>
            </a:xfrm>
            <a:prstGeom prst="wedgeRoundRectCallout">
              <a:avLst>
                <a:gd name="adj1" fmla="val -10877"/>
                <a:gd name="adj2" fmla="val -103791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114" name="Rounded Rectangular Callout 113"/>
            <p:cNvSpPr/>
            <p:nvPr/>
          </p:nvSpPr>
          <p:spPr>
            <a:xfrm>
              <a:off x="5579596" y="1059582"/>
              <a:ext cx="688832" cy="504056"/>
            </a:xfrm>
            <a:prstGeom prst="wedgeRoundRectCallout">
              <a:avLst>
                <a:gd name="adj1" fmla="val 6822"/>
                <a:gd name="adj2" fmla="val -103791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113" name="Rounded Rectangular Callout 112"/>
            <p:cNvSpPr/>
            <p:nvPr/>
          </p:nvSpPr>
          <p:spPr>
            <a:xfrm>
              <a:off x="4467022" y="1059582"/>
              <a:ext cx="688832" cy="504056"/>
            </a:xfrm>
            <a:prstGeom prst="wedgeRoundRectCallout">
              <a:avLst>
                <a:gd name="adj1" fmla="val 15672"/>
                <a:gd name="adj2" fmla="val -103791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grpSp>
          <p:nvGrpSpPr>
            <p:cNvPr id="62" name="Group 132"/>
            <p:cNvGrpSpPr>
              <a:grpSpLocks noChangeAspect="1"/>
            </p:cNvGrpSpPr>
            <p:nvPr/>
          </p:nvGrpSpPr>
          <p:grpSpPr bwMode="auto">
            <a:xfrm>
              <a:off x="4639824" y="699542"/>
              <a:ext cx="4108640" cy="101429"/>
              <a:chOff x="577" y="2808"/>
              <a:chExt cx="2814" cy="72"/>
            </a:xfrm>
          </p:grpSpPr>
          <p:sp>
            <p:nvSpPr>
              <p:cNvPr id="71" name="Rectangle 133"/>
              <p:cNvSpPr>
                <a:spLocks noChangeAspect="1" noChangeArrowheads="1"/>
              </p:cNvSpPr>
              <p:nvPr/>
            </p:nvSpPr>
            <p:spPr bwMode="auto">
              <a:xfrm>
                <a:off x="577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72" name="Rectangle 134"/>
              <p:cNvSpPr>
                <a:spLocks noChangeAspect="1" noChangeArrowheads="1"/>
              </p:cNvSpPr>
              <p:nvPr/>
            </p:nvSpPr>
            <p:spPr bwMode="auto">
              <a:xfrm>
                <a:off x="649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73" name="Rectangle 135"/>
              <p:cNvSpPr>
                <a:spLocks noChangeAspect="1" noChangeArrowheads="1"/>
              </p:cNvSpPr>
              <p:nvPr/>
            </p:nvSpPr>
            <p:spPr bwMode="auto">
              <a:xfrm>
                <a:off x="721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74" name="Rectangle 136"/>
              <p:cNvSpPr>
                <a:spLocks noChangeAspect="1" noChangeArrowheads="1"/>
              </p:cNvSpPr>
              <p:nvPr/>
            </p:nvSpPr>
            <p:spPr bwMode="auto">
              <a:xfrm>
                <a:off x="793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75" name="Rectangle 137"/>
              <p:cNvSpPr>
                <a:spLocks noChangeAspect="1" noChangeArrowheads="1"/>
              </p:cNvSpPr>
              <p:nvPr/>
            </p:nvSpPr>
            <p:spPr bwMode="auto">
              <a:xfrm>
                <a:off x="865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76" name="Rectangle 138"/>
              <p:cNvSpPr>
                <a:spLocks noChangeAspect="1" noChangeArrowheads="1"/>
              </p:cNvSpPr>
              <p:nvPr/>
            </p:nvSpPr>
            <p:spPr bwMode="auto">
              <a:xfrm>
                <a:off x="937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77" name="Rectangle 139"/>
              <p:cNvSpPr>
                <a:spLocks noChangeAspect="1" noChangeArrowheads="1"/>
              </p:cNvSpPr>
              <p:nvPr/>
            </p:nvSpPr>
            <p:spPr bwMode="auto">
              <a:xfrm>
                <a:off x="1009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78" name="Rectangle 140"/>
              <p:cNvSpPr>
                <a:spLocks noChangeAspect="1" noChangeArrowheads="1"/>
              </p:cNvSpPr>
              <p:nvPr/>
            </p:nvSpPr>
            <p:spPr bwMode="auto">
              <a:xfrm>
                <a:off x="1081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79" name="Rectangle 141"/>
              <p:cNvSpPr>
                <a:spLocks noChangeAspect="1" noChangeArrowheads="1"/>
              </p:cNvSpPr>
              <p:nvPr/>
            </p:nvSpPr>
            <p:spPr bwMode="auto">
              <a:xfrm>
                <a:off x="1153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80" name="Rectangle 142"/>
              <p:cNvSpPr>
                <a:spLocks noChangeAspect="1" noChangeArrowheads="1"/>
              </p:cNvSpPr>
              <p:nvPr/>
            </p:nvSpPr>
            <p:spPr bwMode="auto">
              <a:xfrm>
                <a:off x="1225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81" name="Rectangle 143"/>
              <p:cNvSpPr>
                <a:spLocks noChangeAspect="1" noChangeArrowheads="1"/>
              </p:cNvSpPr>
              <p:nvPr/>
            </p:nvSpPr>
            <p:spPr bwMode="auto">
              <a:xfrm>
                <a:off x="865" y="2808"/>
                <a:ext cx="43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82" name="Rectangle 144"/>
              <p:cNvSpPr>
                <a:spLocks noChangeAspect="1" noChangeArrowheads="1"/>
              </p:cNvSpPr>
              <p:nvPr/>
            </p:nvSpPr>
            <p:spPr bwMode="auto">
              <a:xfrm>
                <a:off x="1303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83" name="Rectangle 145"/>
              <p:cNvSpPr>
                <a:spLocks noChangeAspect="1" noChangeArrowheads="1"/>
              </p:cNvSpPr>
              <p:nvPr/>
            </p:nvSpPr>
            <p:spPr bwMode="auto">
              <a:xfrm>
                <a:off x="1375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84" name="Rectangle 146"/>
              <p:cNvSpPr>
                <a:spLocks noChangeAspect="1" noChangeArrowheads="1"/>
              </p:cNvSpPr>
              <p:nvPr/>
            </p:nvSpPr>
            <p:spPr bwMode="auto">
              <a:xfrm>
                <a:off x="1447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85" name="Rectangle 147"/>
              <p:cNvSpPr>
                <a:spLocks noChangeAspect="1" noChangeArrowheads="1"/>
              </p:cNvSpPr>
              <p:nvPr/>
            </p:nvSpPr>
            <p:spPr bwMode="auto">
              <a:xfrm>
                <a:off x="1519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86" name="Rectangle 148"/>
              <p:cNvSpPr>
                <a:spLocks noChangeAspect="1" noChangeArrowheads="1"/>
              </p:cNvSpPr>
              <p:nvPr/>
            </p:nvSpPr>
            <p:spPr bwMode="auto">
              <a:xfrm>
                <a:off x="1591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87" name="Rectangle 149"/>
              <p:cNvSpPr>
                <a:spLocks noChangeAspect="1" noChangeArrowheads="1"/>
              </p:cNvSpPr>
              <p:nvPr/>
            </p:nvSpPr>
            <p:spPr bwMode="auto">
              <a:xfrm>
                <a:off x="1663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88" name="Rectangle 150"/>
              <p:cNvSpPr>
                <a:spLocks noChangeAspect="1" noChangeArrowheads="1"/>
              </p:cNvSpPr>
              <p:nvPr/>
            </p:nvSpPr>
            <p:spPr bwMode="auto">
              <a:xfrm>
                <a:off x="1735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89" name="Rectangle 151"/>
              <p:cNvSpPr>
                <a:spLocks noChangeAspect="1" noChangeArrowheads="1"/>
              </p:cNvSpPr>
              <p:nvPr/>
            </p:nvSpPr>
            <p:spPr bwMode="auto">
              <a:xfrm>
                <a:off x="1807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90" name="Rectangle 152"/>
              <p:cNvSpPr>
                <a:spLocks noChangeAspect="1" noChangeArrowheads="1"/>
              </p:cNvSpPr>
              <p:nvPr/>
            </p:nvSpPr>
            <p:spPr bwMode="auto">
              <a:xfrm>
                <a:off x="1879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91" name="Rectangle 153"/>
              <p:cNvSpPr>
                <a:spLocks noChangeAspect="1" noChangeArrowheads="1"/>
              </p:cNvSpPr>
              <p:nvPr/>
            </p:nvSpPr>
            <p:spPr bwMode="auto">
              <a:xfrm>
                <a:off x="1951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92" name="Rectangle 154"/>
              <p:cNvSpPr>
                <a:spLocks noChangeAspect="1" noChangeArrowheads="1"/>
              </p:cNvSpPr>
              <p:nvPr/>
            </p:nvSpPr>
            <p:spPr bwMode="auto">
              <a:xfrm>
                <a:off x="1591" y="2808"/>
                <a:ext cx="43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93" name="Rectangle 155"/>
              <p:cNvSpPr>
                <a:spLocks noChangeAspect="1" noChangeArrowheads="1"/>
              </p:cNvSpPr>
              <p:nvPr/>
            </p:nvSpPr>
            <p:spPr bwMode="auto">
              <a:xfrm>
                <a:off x="2017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94" name="Rectangle 156"/>
              <p:cNvSpPr>
                <a:spLocks noChangeAspect="1" noChangeArrowheads="1"/>
              </p:cNvSpPr>
              <p:nvPr/>
            </p:nvSpPr>
            <p:spPr bwMode="auto">
              <a:xfrm>
                <a:off x="2089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95" name="Rectangle 157"/>
              <p:cNvSpPr>
                <a:spLocks noChangeAspect="1" noChangeArrowheads="1"/>
              </p:cNvSpPr>
              <p:nvPr/>
            </p:nvSpPr>
            <p:spPr bwMode="auto">
              <a:xfrm>
                <a:off x="2161" y="2808"/>
                <a:ext cx="73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96" name="Rectangle 158"/>
              <p:cNvSpPr>
                <a:spLocks noChangeAspect="1" noChangeArrowheads="1"/>
              </p:cNvSpPr>
              <p:nvPr/>
            </p:nvSpPr>
            <p:spPr bwMode="auto">
              <a:xfrm>
                <a:off x="2234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97" name="Rectangle 159"/>
              <p:cNvSpPr>
                <a:spLocks noChangeAspect="1" noChangeArrowheads="1"/>
              </p:cNvSpPr>
              <p:nvPr/>
            </p:nvSpPr>
            <p:spPr bwMode="auto">
              <a:xfrm>
                <a:off x="2306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98" name="Rectangle 160"/>
              <p:cNvSpPr>
                <a:spLocks noChangeAspect="1" noChangeArrowheads="1"/>
              </p:cNvSpPr>
              <p:nvPr/>
            </p:nvSpPr>
            <p:spPr bwMode="auto">
              <a:xfrm>
                <a:off x="2378" y="2808"/>
                <a:ext cx="72" cy="72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99" name="Rectangle 161"/>
              <p:cNvSpPr>
                <a:spLocks noChangeAspect="1" noChangeArrowheads="1"/>
              </p:cNvSpPr>
              <p:nvPr/>
            </p:nvSpPr>
            <p:spPr bwMode="auto">
              <a:xfrm>
                <a:off x="2450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00" name="Rectangle 162"/>
              <p:cNvSpPr>
                <a:spLocks noChangeAspect="1" noChangeArrowheads="1"/>
              </p:cNvSpPr>
              <p:nvPr/>
            </p:nvSpPr>
            <p:spPr bwMode="auto">
              <a:xfrm>
                <a:off x="2522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01" name="Rectangle 163"/>
              <p:cNvSpPr>
                <a:spLocks noChangeAspect="1" noChangeArrowheads="1"/>
              </p:cNvSpPr>
              <p:nvPr/>
            </p:nvSpPr>
            <p:spPr bwMode="auto">
              <a:xfrm>
                <a:off x="2594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02" name="Rectangle 164"/>
              <p:cNvSpPr>
                <a:spLocks noChangeAspect="1" noChangeArrowheads="1"/>
              </p:cNvSpPr>
              <p:nvPr/>
            </p:nvSpPr>
            <p:spPr bwMode="auto">
              <a:xfrm>
                <a:off x="2671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03" name="Rectangle 165"/>
              <p:cNvSpPr>
                <a:spLocks noChangeAspect="1" noChangeArrowheads="1"/>
              </p:cNvSpPr>
              <p:nvPr/>
            </p:nvSpPr>
            <p:spPr bwMode="auto">
              <a:xfrm>
                <a:off x="2743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04" name="Rectangle 166"/>
              <p:cNvSpPr>
                <a:spLocks noChangeAspect="1" noChangeArrowheads="1"/>
              </p:cNvSpPr>
              <p:nvPr/>
            </p:nvSpPr>
            <p:spPr bwMode="auto">
              <a:xfrm>
                <a:off x="2815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05" name="Rectangle 167"/>
              <p:cNvSpPr>
                <a:spLocks noChangeAspect="1" noChangeArrowheads="1"/>
              </p:cNvSpPr>
              <p:nvPr/>
            </p:nvSpPr>
            <p:spPr bwMode="auto">
              <a:xfrm>
                <a:off x="2887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06" name="Rectangle 168"/>
              <p:cNvSpPr>
                <a:spLocks noChangeAspect="1" noChangeArrowheads="1"/>
              </p:cNvSpPr>
              <p:nvPr/>
            </p:nvSpPr>
            <p:spPr bwMode="auto">
              <a:xfrm>
                <a:off x="2959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07" name="Rectangle 169"/>
              <p:cNvSpPr>
                <a:spLocks noChangeAspect="1" noChangeArrowheads="1"/>
              </p:cNvSpPr>
              <p:nvPr/>
            </p:nvSpPr>
            <p:spPr bwMode="auto">
              <a:xfrm>
                <a:off x="3031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08" name="Rectangle 170"/>
              <p:cNvSpPr>
                <a:spLocks noChangeAspect="1" noChangeArrowheads="1"/>
              </p:cNvSpPr>
              <p:nvPr/>
            </p:nvSpPr>
            <p:spPr bwMode="auto">
              <a:xfrm>
                <a:off x="3103" y="2808"/>
                <a:ext cx="72" cy="72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09" name="Rectangle 171"/>
              <p:cNvSpPr>
                <a:spLocks noChangeAspect="1" noChangeArrowheads="1"/>
              </p:cNvSpPr>
              <p:nvPr/>
            </p:nvSpPr>
            <p:spPr bwMode="auto">
              <a:xfrm>
                <a:off x="3175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10" name="Rectangle 172"/>
              <p:cNvSpPr>
                <a:spLocks noChangeAspect="1" noChangeArrowheads="1"/>
              </p:cNvSpPr>
              <p:nvPr/>
            </p:nvSpPr>
            <p:spPr bwMode="auto">
              <a:xfrm>
                <a:off x="3247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11" name="Rectangle 173"/>
              <p:cNvSpPr>
                <a:spLocks noChangeAspect="1" noChangeArrowheads="1"/>
              </p:cNvSpPr>
              <p:nvPr/>
            </p:nvSpPr>
            <p:spPr bwMode="auto">
              <a:xfrm>
                <a:off x="3319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12" name="Rectangle 174"/>
              <p:cNvSpPr>
                <a:spLocks noChangeAspect="1" noChangeArrowheads="1"/>
              </p:cNvSpPr>
              <p:nvPr/>
            </p:nvSpPr>
            <p:spPr bwMode="auto">
              <a:xfrm>
                <a:off x="2959" y="2808"/>
                <a:ext cx="43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p:grpSp>
        <p:graphicFrame>
          <p:nvGraphicFramePr>
            <p:cNvPr id="67" name="Object 179"/>
            <p:cNvGraphicFramePr>
              <a:graphicFrameLocks noChangeAspect="1"/>
            </p:cNvGraphicFramePr>
            <p:nvPr/>
          </p:nvGraphicFramePr>
          <p:xfrm>
            <a:off x="8039647" y="987574"/>
            <a:ext cx="752697" cy="4389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4" name="Bitmap Image" r:id="rId3" imgW="2572109" imgH="1580952" progId="PBrush">
                    <p:embed/>
                  </p:oleObj>
                </mc:Choice>
                <mc:Fallback>
                  <p:oleObj name="Bitmap Image" r:id="rId3" imgW="2572109" imgH="1580952" progId="PBrush">
                    <p:embed/>
                    <p:pic>
                      <p:nvPicPr>
                        <p:cNvPr id="67" name="Object 1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39647" y="987574"/>
                          <a:ext cx="752697" cy="4389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Object 180"/>
            <p:cNvGraphicFramePr>
              <a:graphicFrameLocks noChangeAspect="1"/>
            </p:cNvGraphicFramePr>
            <p:nvPr/>
          </p:nvGraphicFramePr>
          <p:xfrm>
            <a:off x="4575944" y="1013540"/>
            <a:ext cx="428608" cy="3481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5" name="Bitmap Image" r:id="rId5" imgW="1162212" imgH="1000000" progId="PBrush">
                    <p:embed/>
                  </p:oleObj>
                </mc:Choice>
                <mc:Fallback>
                  <p:oleObj name="Bitmap Image" r:id="rId5" imgW="1162212" imgH="1000000" progId="PBrush">
                    <p:embed/>
                    <p:pic>
                      <p:nvPicPr>
                        <p:cNvPr id="68" name="Object 1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5944" y="1013540"/>
                          <a:ext cx="428608" cy="3481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" name="Object 181"/>
            <p:cNvGraphicFramePr>
              <a:graphicFrameLocks noChangeAspect="1"/>
            </p:cNvGraphicFramePr>
            <p:nvPr/>
          </p:nvGraphicFramePr>
          <p:xfrm>
            <a:off x="5757249" y="994510"/>
            <a:ext cx="402681" cy="365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6" name="Bitmap Image" r:id="rId7" imgW="1152381" imgH="1104762" progId="PBrush">
                    <p:embed/>
                  </p:oleObj>
                </mc:Choice>
                <mc:Fallback>
                  <p:oleObj name="Bitmap Image" r:id="rId7" imgW="1152381" imgH="1104762" progId="PBrush">
                    <p:embed/>
                    <p:pic>
                      <p:nvPicPr>
                        <p:cNvPr id="69" name="Object 1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57249" y="994510"/>
                          <a:ext cx="402681" cy="365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" name="Object 182"/>
            <p:cNvGraphicFramePr>
              <a:graphicFrameLocks noChangeAspect="1"/>
            </p:cNvGraphicFramePr>
            <p:nvPr/>
          </p:nvGraphicFramePr>
          <p:xfrm>
            <a:off x="6804867" y="1013540"/>
            <a:ext cx="563915" cy="326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7" name="Bitmap Image" r:id="rId9" imgW="1276190" imgH="781159" progId="PBrush">
                    <p:embed/>
                  </p:oleObj>
                </mc:Choice>
                <mc:Fallback>
                  <p:oleObj name="Bitmap Image" r:id="rId9" imgW="1276190" imgH="781159" progId="PBrush">
                    <p:embed/>
                    <p:pic>
                      <p:nvPicPr>
                        <p:cNvPr id="70" name="Object 1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04867" y="1013540"/>
                          <a:ext cx="563915" cy="326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418DF-C349-4894-9EA9-0A27FCCB55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7885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Graph Kernels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67544" y="951756"/>
            <a:ext cx="8640763" cy="3780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common approach: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define kernel as some function of the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common substructures</a:t>
            </a:r>
            <a:b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(compare kernels for strings and trees)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computing the “all patterns” graph kernel is NP-hard;</a:t>
            </a: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even for “all paths”, “all cycles”, or “all connected subgraphs” </a:t>
            </a: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(with subgraph-isomorphism as the embedding).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computing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complete graph kernels</a:t>
            </a:r>
            <a:b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is at least as hard as deciding graph isomorphism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117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4444019"/>
            <a:ext cx="3708121" cy="31480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6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418DF-C349-4894-9EA9-0A27FCCB55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4467022" y="699542"/>
            <a:ext cx="4353450" cy="864096"/>
            <a:chOff x="4467022" y="699542"/>
            <a:chExt cx="4353450" cy="864096"/>
          </a:xfrm>
        </p:grpSpPr>
        <p:sp>
          <p:nvSpPr>
            <p:cNvPr id="59" name="Rounded Rectangular Callout 58"/>
            <p:cNvSpPr/>
            <p:nvPr/>
          </p:nvSpPr>
          <p:spPr>
            <a:xfrm>
              <a:off x="8002993" y="1059582"/>
              <a:ext cx="817479" cy="504056"/>
            </a:xfrm>
            <a:prstGeom prst="wedgeRoundRectCallout">
              <a:avLst>
                <a:gd name="adj1" fmla="val -6699"/>
                <a:gd name="adj2" fmla="val -102279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60" name="Rounded Rectangular Callout 59"/>
            <p:cNvSpPr/>
            <p:nvPr/>
          </p:nvSpPr>
          <p:spPr>
            <a:xfrm>
              <a:off x="6728672" y="1059582"/>
              <a:ext cx="688832" cy="504056"/>
            </a:xfrm>
            <a:prstGeom prst="wedgeRoundRectCallout">
              <a:avLst>
                <a:gd name="adj1" fmla="val -10877"/>
                <a:gd name="adj2" fmla="val -103791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61" name="Rounded Rectangular Callout 60"/>
            <p:cNvSpPr/>
            <p:nvPr/>
          </p:nvSpPr>
          <p:spPr>
            <a:xfrm>
              <a:off x="5579596" y="1059582"/>
              <a:ext cx="688832" cy="504056"/>
            </a:xfrm>
            <a:prstGeom prst="wedgeRoundRectCallout">
              <a:avLst>
                <a:gd name="adj1" fmla="val 6822"/>
                <a:gd name="adj2" fmla="val -103791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63" name="Rounded Rectangular Callout 62"/>
            <p:cNvSpPr/>
            <p:nvPr/>
          </p:nvSpPr>
          <p:spPr>
            <a:xfrm>
              <a:off x="4467022" y="1059582"/>
              <a:ext cx="688832" cy="504056"/>
            </a:xfrm>
            <a:prstGeom prst="wedgeRoundRectCallout">
              <a:avLst>
                <a:gd name="adj1" fmla="val 15672"/>
                <a:gd name="adj2" fmla="val -103791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grpSp>
          <p:nvGrpSpPr>
            <p:cNvPr id="64" name="Group 132"/>
            <p:cNvGrpSpPr>
              <a:grpSpLocks noChangeAspect="1"/>
            </p:cNvGrpSpPr>
            <p:nvPr/>
          </p:nvGrpSpPr>
          <p:grpSpPr bwMode="auto">
            <a:xfrm>
              <a:off x="4639824" y="699542"/>
              <a:ext cx="4108640" cy="101429"/>
              <a:chOff x="577" y="2808"/>
              <a:chExt cx="2814" cy="72"/>
            </a:xfrm>
          </p:grpSpPr>
          <p:sp>
            <p:nvSpPr>
              <p:cNvPr id="122" name="Rectangle 133"/>
              <p:cNvSpPr>
                <a:spLocks noChangeAspect="1" noChangeArrowheads="1"/>
              </p:cNvSpPr>
              <p:nvPr/>
            </p:nvSpPr>
            <p:spPr bwMode="auto">
              <a:xfrm>
                <a:off x="577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3" name="Rectangle 134"/>
              <p:cNvSpPr>
                <a:spLocks noChangeAspect="1" noChangeArrowheads="1"/>
              </p:cNvSpPr>
              <p:nvPr/>
            </p:nvSpPr>
            <p:spPr bwMode="auto">
              <a:xfrm>
                <a:off x="649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4" name="Rectangle 135"/>
              <p:cNvSpPr>
                <a:spLocks noChangeAspect="1" noChangeArrowheads="1"/>
              </p:cNvSpPr>
              <p:nvPr/>
            </p:nvSpPr>
            <p:spPr bwMode="auto">
              <a:xfrm>
                <a:off x="721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5" name="Rectangle 136"/>
              <p:cNvSpPr>
                <a:spLocks noChangeAspect="1" noChangeArrowheads="1"/>
              </p:cNvSpPr>
              <p:nvPr/>
            </p:nvSpPr>
            <p:spPr bwMode="auto">
              <a:xfrm>
                <a:off x="793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6" name="Rectangle 137"/>
              <p:cNvSpPr>
                <a:spLocks noChangeAspect="1" noChangeArrowheads="1"/>
              </p:cNvSpPr>
              <p:nvPr/>
            </p:nvSpPr>
            <p:spPr bwMode="auto">
              <a:xfrm>
                <a:off x="865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7" name="Rectangle 138"/>
              <p:cNvSpPr>
                <a:spLocks noChangeAspect="1" noChangeArrowheads="1"/>
              </p:cNvSpPr>
              <p:nvPr/>
            </p:nvSpPr>
            <p:spPr bwMode="auto">
              <a:xfrm>
                <a:off x="937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8" name="Rectangle 139"/>
              <p:cNvSpPr>
                <a:spLocks noChangeAspect="1" noChangeArrowheads="1"/>
              </p:cNvSpPr>
              <p:nvPr/>
            </p:nvSpPr>
            <p:spPr bwMode="auto">
              <a:xfrm>
                <a:off x="1009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9" name="Rectangle 140"/>
              <p:cNvSpPr>
                <a:spLocks noChangeAspect="1" noChangeArrowheads="1"/>
              </p:cNvSpPr>
              <p:nvPr/>
            </p:nvSpPr>
            <p:spPr bwMode="auto">
              <a:xfrm>
                <a:off x="1081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0" name="Rectangle 141"/>
              <p:cNvSpPr>
                <a:spLocks noChangeAspect="1" noChangeArrowheads="1"/>
              </p:cNvSpPr>
              <p:nvPr/>
            </p:nvSpPr>
            <p:spPr bwMode="auto">
              <a:xfrm>
                <a:off x="1153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1" name="Rectangle 142"/>
              <p:cNvSpPr>
                <a:spLocks noChangeAspect="1" noChangeArrowheads="1"/>
              </p:cNvSpPr>
              <p:nvPr/>
            </p:nvSpPr>
            <p:spPr bwMode="auto">
              <a:xfrm>
                <a:off x="1225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2" name="Rectangle 143"/>
              <p:cNvSpPr>
                <a:spLocks noChangeAspect="1" noChangeArrowheads="1"/>
              </p:cNvSpPr>
              <p:nvPr/>
            </p:nvSpPr>
            <p:spPr bwMode="auto">
              <a:xfrm>
                <a:off x="865" y="2808"/>
                <a:ext cx="43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3" name="Rectangle 144"/>
              <p:cNvSpPr>
                <a:spLocks noChangeAspect="1" noChangeArrowheads="1"/>
              </p:cNvSpPr>
              <p:nvPr/>
            </p:nvSpPr>
            <p:spPr bwMode="auto">
              <a:xfrm>
                <a:off x="1303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4" name="Rectangle 145"/>
              <p:cNvSpPr>
                <a:spLocks noChangeAspect="1" noChangeArrowheads="1"/>
              </p:cNvSpPr>
              <p:nvPr/>
            </p:nvSpPr>
            <p:spPr bwMode="auto">
              <a:xfrm>
                <a:off x="1375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5" name="Rectangle 146"/>
              <p:cNvSpPr>
                <a:spLocks noChangeAspect="1" noChangeArrowheads="1"/>
              </p:cNvSpPr>
              <p:nvPr/>
            </p:nvSpPr>
            <p:spPr bwMode="auto">
              <a:xfrm>
                <a:off x="1447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6" name="Rectangle 147"/>
              <p:cNvSpPr>
                <a:spLocks noChangeAspect="1" noChangeArrowheads="1"/>
              </p:cNvSpPr>
              <p:nvPr/>
            </p:nvSpPr>
            <p:spPr bwMode="auto">
              <a:xfrm>
                <a:off x="1519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7" name="Rectangle 148"/>
              <p:cNvSpPr>
                <a:spLocks noChangeAspect="1" noChangeArrowheads="1"/>
              </p:cNvSpPr>
              <p:nvPr/>
            </p:nvSpPr>
            <p:spPr bwMode="auto">
              <a:xfrm>
                <a:off x="1591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8" name="Rectangle 149"/>
              <p:cNvSpPr>
                <a:spLocks noChangeAspect="1" noChangeArrowheads="1"/>
              </p:cNvSpPr>
              <p:nvPr/>
            </p:nvSpPr>
            <p:spPr bwMode="auto">
              <a:xfrm>
                <a:off x="1663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9" name="Rectangle 150"/>
              <p:cNvSpPr>
                <a:spLocks noChangeAspect="1" noChangeArrowheads="1"/>
              </p:cNvSpPr>
              <p:nvPr/>
            </p:nvSpPr>
            <p:spPr bwMode="auto">
              <a:xfrm>
                <a:off x="1735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0" name="Rectangle 151"/>
              <p:cNvSpPr>
                <a:spLocks noChangeAspect="1" noChangeArrowheads="1"/>
              </p:cNvSpPr>
              <p:nvPr/>
            </p:nvSpPr>
            <p:spPr bwMode="auto">
              <a:xfrm>
                <a:off x="1807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1" name="Rectangle 152"/>
              <p:cNvSpPr>
                <a:spLocks noChangeAspect="1" noChangeArrowheads="1"/>
              </p:cNvSpPr>
              <p:nvPr/>
            </p:nvSpPr>
            <p:spPr bwMode="auto">
              <a:xfrm>
                <a:off x="1879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2" name="Rectangle 153"/>
              <p:cNvSpPr>
                <a:spLocks noChangeAspect="1" noChangeArrowheads="1"/>
              </p:cNvSpPr>
              <p:nvPr/>
            </p:nvSpPr>
            <p:spPr bwMode="auto">
              <a:xfrm>
                <a:off x="1951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3" name="Rectangle 154"/>
              <p:cNvSpPr>
                <a:spLocks noChangeAspect="1" noChangeArrowheads="1"/>
              </p:cNvSpPr>
              <p:nvPr/>
            </p:nvSpPr>
            <p:spPr bwMode="auto">
              <a:xfrm>
                <a:off x="1591" y="2808"/>
                <a:ext cx="43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4" name="Rectangle 155"/>
              <p:cNvSpPr>
                <a:spLocks noChangeAspect="1" noChangeArrowheads="1"/>
              </p:cNvSpPr>
              <p:nvPr/>
            </p:nvSpPr>
            <p:spPr bwMode="auto">
              <a:xfrm>
                <a:off x="2017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5" name="Rectangle 156"/>
              <p:cNvSpPr>
                <a:spLocks noChangeAspect="1" noChangeArrowheads="1"/>
              </p:cNvSpPr>
              <p:nvPr/>
            </p:nvSpPr>
            <p:spPr bwMode="auto">
              <a:xfrm>
                <a:off x="2089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6" name="Rectangle 157"/>
              <p:cNvSpPr>
                <a:spLocks noChangeAspect="1" noChangeArrowheads="1"/>
              </p:cNvSpPr>
              <p:nvPr/>
            </p:nvSpPr>
            <p:spPr bwMode="auto">
              <a:xfrm>
                <a:off x="2161" y="2808"/>
                <a:ext cx="73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7" name="Rectangle 158"/>
              <p:cNvSpPr>
                <a:spLocks noChangeAspect="1" noChangeArrowheads="1"/>
              </p:cNvSpPr>
              <p:nvPr/>
            </p:nvSpPr>
            <p:spPr bwMode="auto">
              <a:xfrm>
                <a:off x="2234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8" name="Rectangle 159"/>
              <p:cNvSpPr>
                <a:spLocks noChangeAspect="1" noChangeArrowheads="1"/>
              </p:cNvSpPr>
              <p:nvPr/>
            </p:nvSpPr>
            <p:spPr bwMode="auto">
              <a:xfrm>
                <a:off x="2306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9" name="Rectangle 160"/>
              <p:cNvSpPr>
                <a:spLocks noChangeAspect="1" noChangeArrowheads="1"/>
              </p:cNvSpPr>
              <p:nvPr/>
            </p:nvSpPr>
            <p:spPr bwMode="auto">
              <a:xfrm>
                <a:off x="2378" y="2808"/>
                <a:ext cx="72" cy="72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0" name="Rectangle 161"/>
              <p:cNvSpPr>
                <a:spLocks noChangeAspect="1" noChangeArrowheads="1"/>
              </p:cNvSpPr>
              <p:nvPr/>
            </p:nvSpPr>
            <p:spPr bwMode="auto">
              <a:xfrm>
                <a:off x="2450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1" name="Rectangle 162"/>
              <p:cNvSpPr>
                <a:spLocks noChangeAspect="1" noChangeArrowheads="1"/>
              </p:cNvSpPr>
              <p:nvPr/>
            </p:nvSpPr>
            <p:spPr bwMode="auto">
              <a:xfrm>
                <a:off x="2522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2" name="Rectangle 163"/>
              <p:cNvSpPr>
                <a:spLocks noChangeAspect="1" noChangeArrowheads="1"/>
              </p:cNvSpPr>
              <p:nvPr/>
            </p:nvSpPr>
            <p:spPr bwMode="auto">
              <a:xfrm>
                <a:off x="2594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3" name="Rectangle 164"/>
              <p:cNvSpPr>
                <a:spLocks noChangeAspect="1" noChangeArrowheads="1"/>
              </p:cNvSpPr>
              <p:nvPr/>
            </p:nvSpPr>
            <p:spPr bwMode="auto">
              <a:xfrm>
                <a:off x="2671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4" name="Rectangle 165"/>
              <p:cNvSpPr>
                <a:spLocks noChangeAspect="1" noChangeArrowheads="1"/>
              </p:cNvSpPr>
              <p:nvPr/>
            </p:nvSpPr>
            <p:spPr bwMode="auto">
              <a:xfrm>
                <a:off x="2743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5" name="Rectangle 166"/>
              <p:cNvSpPr>
                <a:spLocks noChangeAspect="1" noChangeArrowheads="1"/>
              </p:cNvSpPr>
              <p:nvPr/>
            </p:nvSpPr>
            <p:spPr bwMode="auto">
              <a:xfrm>
                <a:off x="2815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6" name="Rectangle 167"/>
              <p:cNvSpPr>
                <a:spLocks noChangeAspect="1" noChangeArrowheads="1"/>
              </p:cNvSpPr>
              <p:nvPr/>
            </p:nvSpPr>
            <p:spPr bwMode="auto">
              <a:xfrm>
                <a:off x="2887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7" name="Rectangle 168"/>
              <p:cNvSpPr>
                <a:spLocks noChangeAspect="1" noChangeArrowheads="1"/>
              </p:cNvSpPr>
              <p:nvPr/>
            </p:nvSpPr>
            <p:spPr bwMode="auto">
              <a:xfrm>
                <a:off x="2959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8" name="Rectangle 169"/>
              <p:cNvSpPr>
                <a:spLocks noChangeAspect="1" noChangeArrowheads="1"/>
              </p:cNvSpPr>
              <p:nvPr/>
            </p:nvSpPr>
            <p:spPr bwMode="auto">
              <a:xfrm>
                <a:off x="3031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9" name="Rectangle 170"/>
              <p:cNvSpPr>
                <a:spLocks noChangeAspect="1" noChangeArrowheads="1"/>
              </p:cNvSpPr>
              <p:nvPr/>
            </p:nvSpPr>
            <p:spPr bwMode="auto">
              <a:xfrm>
                <a:off x="3103" y="2808"/>
                <a:ext cx="72" cy="72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60" name="Rectangle 171"/>
              <p:cNvSpPr>
                <a:spLocks noChangeAspect="1" noChangeArrowheads="1"/>
              </p:cNvSpPr>
              <p:nvPr/>
            </p:nvSpPr>
            <p:spPr bwMode="auto">
              <a:xfrm>
                <a:off x="3175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61" name="Rectangle 172"/>
              <p:cNvSpPr>
                <a:spLocks noChangeAspect="1" noChangeArrowheads="1"/>
              </p:cNvSpPr>
              <p:nvPr/>
            </p:nvSpPr>
            <p:spPr bwMode="auto">
              <a:xfrm>
                <a:off x="3247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62" name="Rectangle 173"/>
              <p:cNvSpPr>
                <a:spLocks noChangeAspect="1" noChangeArrowheads="1"/>
              </p:cNvSpPr>
              <p:nvPr/>
            </p:nvSpPr>
            <p:spPr bwMode="auto">
              <a:xfrm>
                <a:off x="3319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63" name="Rectangle 174"/>
              <p:cNvSpPr>
                <a:spLocks noChangeAspect="1" noChangeArrowheads="1"/>
              </p:cNvSpPr>
              <p:nvPr/>
            </p:nvSpPr>
            <p:spPr bwMode="auto">
              <a:xfrm>
                <a:off x="2959" y="2808"/>
                <a:ext cx="43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p:grpSp>
        <p:graphicFrame>
          <p:nvGraphicFramePr>
            <p:cNvPr id="65" name="Object 179"/>
            <p:cNvGraphicFramePr>
              <a:graphicFrameLocks noChangeAspect="1"/>
            </p:cNvGraphicFramePr>
            <p:nvPr/>
          </p:nvGraphicFramePr>
          <p:xfrm>
            <a:off x="8039647" y="987574"/>
            <a:ext cx="752697" cy="4389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8" name="Bitmap Image" r:id="rId5" imgW="2572109" imgH="1580952" progId="PBrush">
                    <p:embed/>
                  </p:oleObj>
                </mc:Choice>
                <mc:Fallback>
                  <p:oleObj name="Bitmap Image" r:id="rId5" imgW="2572109" imgH="1580952" progId="PBrush">
                    <p:embed/>
                    <p:pic>
                      <p:nvPicPr>
                        <p:cNvPr id="65" name="Object 1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39647" y="987574"/>
                          <a:ext cx="752697" cy="4389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9" name="Object 180"/>
            <p:cNvGraphicFramePr>
              <a:graphicFrameLocks noChangeAspect="1"/>
            </p:cNvGraphicFramePr>
            <p:nvPr/>
          </p:nvGraphicFramePr>
          <p:xfrm>
            <a:off x="4575944" y="1013540"/>
            <a:ext cx="428608" cy="3481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9" name="Bitmap Image" r:id="rId7" imgW="1162212" imgH="1000000" progId="PBrush">
                    <p:embed/>
                  </p:oleObj>
                </mc:Choice>
                <mc:Fallback>
                  <p:oleObj name="Bitmap Image" r:id="rId7" imgW="1162212" imgH="1000000" progId="PBrush">
                    <p:embed/>
                    <p:pic>
                      <p:nvPicPr>
                        <p:cNvPr id="119" name="Object 1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5944" y="1013540"/>
                          <a:ext cx="428608" cy="3481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0" name="Object 181"/>
            <p:cNvGraphicFramePr>
              <a:graphicFrameLocks noChangeAspect="1"/>
            </p:cNvGraphicFramePr>
            <p:nvPr/>
          </p:nvGraphicFramePr>
          <p:xfrm>
            <a:off x="5757249" y="994510"/>
            <a:ext cx="402681" cy="365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40" name="Bitmap Image" r:id="rId9" imgW="1152381" imgH="1104762" progId="PBrush">
                    <p:embed/>
                  </p:oleObj>
                </mc:Choice>
                <mc:Fallback>
                  <p:oleObj name="Bitmap Image" r:id="rId9" imgW="1152381" imgH="1104762" progId="PBrush">
                    <p:embed/>
                    <p:pic>
                      <p:nvPicPr>
                        <p:cNvPr id="120" name="Object 1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57249" y="994510"/>
                          <a:ext cx="402681" cy="365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1" name="Object 182"/>
            <p:cNvGraphicFramePr>
              <a:graphicFrameLocks noChangeAspect="1"/>
            </p:cNvGraphicFramePr>
            <p:nvPr/>
          </p:nvGraphicFramePr>
          <p:xfrm>
            <a:off x="6804867" y="1013540"/>
            <a:ext cx="563915" cy="326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41" name="Bitmap Image" r:id="rId11" imgW="1276190" imgH="781159" progId="PBrush">
                    <p:embed/>
                  </p:oleObj>
                </mc:Choice>
                <mc:Fallback>
                  <p:oleObj name="Bitmap Image" r:id="rId11" imgW="1276190" imgH="781159" progId="PBrush">
                    <p:embed/>
                    <p:pic>
                      <p:nvPicPr>
                        <p:cNvPr id="121" name="Object 1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04867" y="1013540"/>
                          <a:ext cx="563915" cy="326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1302345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762000" eaLnBrk="1" hangingPunct="1">
              <a:tabLst>
                <a:tab pos="285750" algn="l"/>
                <a:tab pos="571500" algn="l"/>
                <a:tab pos="3235325" algn="l"/>
                <a:tab pos="3521075" algn="l"/>
                <a:tab pos="3806825" algn="l"/>
              </a:tabLst>
            </a:pPr>
            <a:r>
              <a:rPr lang="en-GB"/>
              <a:t>All-Walks Kernels</a:t>
            </a:r>
          </a:p>
        </p:txBody>
      </p:sp>
      <p:sp>
        <p:nvSpPr>
          <p:cNvPr id="55" name="Inhaltsplatzhalter 54"/>
          <p:cNvSpPr>
            <a:spLocks noGrp="1"/>
          </p:cNvSpPr>
          <p:nvPr>
            <p:ph sz="half" idx="1"/>
          </p:nvPr>
        </p:nvSpPr>
        <p:spPr>
          <a:xfrm>
            <a:off x="457200" y="1178322"/>
            <a:ext cx="5178976" cy="25455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/>
              <a:t>resort to non-complete graph kernels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consider as patterns the (multi-)set of </a:t>
            </a:r>
          </a:p>
          <a:p>
            <a:pPr marL="0" indent="0">
              <a:buNone/>
            </a:pPr>
            <a:r>
              <a:rPr lang="de-DE" sz="1600" dirty="0"/>
              <a:t>all labelled walks contained in a graph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while there can be infinitely many walks</a:t>
            </a:r>
          </a:p>
          <a:p>
            <a:pPr marL="0" indent="0">
              <a:buNone/>
            </a:pPr>
            <a:r>
              <a:rPr lang="de-DE" sz="1600" dirty="0"/>
              <a:t>we can measure the common ones efficiently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5002139" y="680319"/>
            <a:ext cx="2086895" cy="1599369"/>
            <a:chOff x="4487371" y="78809"/>
            <a:chExt cx="2086895" cy="1599369"/>
          </a:xfrm>
        </p:grpSpPr>
        <p:sp>
          <p:nvSpPr>
            <p:cNvPr id="58" name="Text Box 4"/>
            <p:cNvSpPr txBox="1">
              <a:spLocks noChangeArrowheads="1"/>
            </p:cNvSpPr>
            <p:nvPr/>
          </p:nvSpPr>
          <p:spPr bwMode="auto">
            <a:xfrm>
              <a:off x="5390260" y="794691"/>
              <a:ext cx="298446" cy="338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4" tIns="45713" rIns="91424" bIns="45713"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59" name="Line 5"/>
            <p:cNvSpPr>
              <a:spLocks noChangeShapeType="1"/>
            </p:cNvSpPr>
            <p:nvPr/>
          </p:nvSpPr>
          <p:spPr bwMode="auto">
            <a:xfrm flipV="1">
              <a:off x="4916373" y="588692"/>
              <a:ext cx="841527" cy="140255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4705991" y="658819"/>
              <a:ext cx="210382" cy="210382"/>
            </a:xfrm>
            <a:prstGeom prst="ellipse">
              <a:avLst/>
            </a:prstGeom>
            <a:solidFill>
              <a:srgbClr val="4F81B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lIns="91424" tIns="45713" rIns="91424" bIns="45713" anchor="ctr"/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1" name="Oval 7"/>
            <p:cNvSpPr>
              <a:spLocks noChangeArrowheads="1"/>
            </p:cNvSpPr>
            <p:nvPr/>
          </p:nvSpPr>
          <p:spPr bwMode="auto">
            <a:xfrm>
              <a:off x="5757900" y="448438"/>
              <a:ext cx="210382" cy="210382"/>
            </a:xfrm>
            <a:prstGeom prst="ellipse">
              <a:avLst/>
            </a:prstGeom>
            <a:solidFill>
              <a:srgbClr val="4F81B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lIns="91424" tIns="45713" rIns="91424" bIns="45713" anchor="ctr"/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2" name="Oval 8"/>
            <p:cNvSpPr>
              <a:spLocks noChangeArrowheads="1"/>
            </p:cNvSpPr>
            <p:nvPr/>
          </p:nvSpPr>
          <p:spPr bwMode="auto">
            <a:xfrm>
              <a:off x="5196882" y="1078122"/>
              <a:ext cx="210382" cy="210382"/>
            </a:xfrm>
            <a:prstGeom prst="ellipse">
              <a:avLst/>
            </a:prstGeom>
            <a:solidFill>
              <a:srgbClr val="4F81B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lIns="91424" tIns="45713" rIns="91424" bIns="45713" anchor="ctr"/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63" name="Oval 9"/>
            <p:cNvSpPr>
              <a:spLocks noChangeArrowheads="1"/>
            </p:cNvSpPr>
            <p:nvPr/>
          </p:nvSpPr>
          <p:spPr bwMode="auto">
            <a:xfrm>
              <a:off x="6038409" y="1288504"/>
              <a:ext cx="210382" cy="210382"/>
            </a:xfrm>
            <a:prstGeom prst="ellipse">
              <a:avLst/>
            </a:prstGeom>
            <a:solidFill>
              <a:srgbClr val="4F81B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lIns="91424" tIns="45713" rIns="91424" bIns="45713" anchor="ctr"/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64" name="Line 10"/>
            <p:cNvSpPr>
              <a:spLocks noChangeShapeType="1"/>
            </p:cNvSpPr>
            <p:nvPr/>
          </p:nvSpPr>
          <p:spPr bwMode="auto">
            <a:xfrm>
              <a:off x="5898155" y="658819"/>
              <a:ext cx="210382" cy="629684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65" name="Text Box 11"/>
            <p:cNvSpPr txBox="1">
              <a:spLocks noChangeArrowheads="1"/>
            </p:cNvSpPr>
            <p:nvPr/>
          </p:nvSpPr>
          <p:spPr bwMode="auto">
            <a:xfrm>
              <a:off x="4487371" y="289191"/>
              <a:ext cx="298447" cy="338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4" tIns="45713" rIns="91424" bIns="45713"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66" name="Text Box 12"/>
            <p:cNvSpPr txBox="1">
              <a:spLocks noChangeArrowheads="1"/>
            </p:cNvSpPr>
            <p:nvPr/>
          </p:nvSpPr>
          <p:spPr bwMode="auto">
            <a:xfrm>
              <a:off x="5946895" y="78809"/>
              <a:ext cx="298446" cy="338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4" tIns="45713" rIns="91424" bIns="45713"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67" name="Text Box 13"/>
            <p:cNvSpPr txBox="1">
              <a:spLocks noChangeArrowheads="1"/>
            </p:cNvSpPr>
            <p:nvPr/>
          </p:nvSpPr>
          <p:spPr bwMode="auto">
            <a:xfrm>
              <a:off x="6320703" y="1339638"/>
              <a:ext cx="253563" cy="338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4" tIns="45713" rIns="91424" bIns="45713"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  <a:ea typeface="+mn-ea"/>
                  <a:cs typeface="+mn-cs"/>
                </a:rPr>
                <a:t>t</a:t>
              </a:r>
            </a:p>
          </p:txBody>
        </p:sp>
        <p:sp>
          <p:nvSpPr>
            <p:cNvPr id="68" name="Line 14"/>
            <p:cNvSpPr>
              <a:spLocks noChangeShapeType="1"/>
            </p:cNvSpPr>
            <p:nvPr/>
          </p:nvSpPr>
          <p:spPr bwMode="auto">
            <a:xfrm flipH="1" flipV="1">
              <a:off x="5407264" y="1203767"/>
              <a:ext cx="631145" cy="210382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69" name="Line 15"/>
            <p:cNvSpPr>
              <a:spLocks noChangeShapeType="1"/>
            </p:cNvSpPr>
            <p:nvPr/>
          </p:nvSpPr>
          <p:spPr bwMode="auto">
            <a:xfrm>
              <a:off x="4892997" y="854591"/>
              <a:ext cx="350636" cy="279048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796136" y="3366596"/>
            <a:ext cx="2524257" cy="1653426"/>
            <a:chOff x="5772509" y="1745792"/>
            <a:chExt cx="2524257" cy="1653426"/>
          </a:xfrm>
        </p:grpSpPr>
        <p:sp>
          <p:nvSpPr>
            <p:cNvPr id="70" name="Oval 17"/>
            <p:cNvSpPr>
              <a:spLocks noChangeArrowheads="1"/>
            </p:cNvSpPr>
            <p:nvPr/>
          </p:nvSpPr>
          <p:spPr bwMode="auto">
            <a:xfrm>
              <a:off x="5772509" y="2311193"/>
              <a:ext cx="561018" cy="210382"/>
            </a:xfrm>
            <a:prstGeom prst="ellipse">
              <a:avLst/>
            </a:prstGeom>
            <a:solidFill>
              <a:srgbClr val="4F81B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lIns="91424" tIns="45713" rIns="91424" bIns="45713" anchor="ctr"/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  <a:ea typeface="+mn-ea"/>
                  <a:cs typeface="+mn-cs"/>
                </a:rPr>
                <a:t>1,1</a:t>
              </a:r>
            </a:p>
          </p:txBody>
        </p:sp>
        <p:sp>
          <p:nvSpPr>
            <p:cNvPr id="71" name="Oval 18"/>
            <p:cNvSpPr>
              <a:spLocks noChangeArrowheads="1"/>
            </p:cNvSpPr>
            <p:nvPr/>
          </p:nvSpPr>
          <p:spPr bwMode="auto">
            <a:xfrm>
              <a:off x="7176516" y="2100812"/>
              <a:ext cx="561018" cy="210382"/>
            </a:xfrm>
            <a:prstGeom prst="ellipse">
              <a:avLst/>
            </a:prstGeom>
            <a:solidFill>
              <a:srgbClr val="4F81B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lIns="91424" tIns="45713" rIns="91424" bIns="45713" anchor="ctr"/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  <a:ea typeface="+mn-ea"/>
                  <a:cs typeface="+mn-cs"/>
                </a:rPr>
                <a:t>2,2</a:t>
              </a:r>
            </a:p>
          </p:txBody>
        </p:sp>
        <p:sp>
          <p:nvSpPr>
            <p:cNvPr id="72" name="Oval 19"/>
            <p:cNvSpPr>
              <a:spLocks noChangeArrowheads="1"/>
            </p:cNvSpPr>
            <p:nvPr/>
          </p:nvSpPr>
          <p:spPr bwMode="auto">
            <a:xfrm>
              <a:off x="7527152" y="2940877"/>
              <a:ext cx="561018" cy="210382"/>
            </a:xfrm>
            <a:prstGeom prst="ellipse">
              <a:avLst/>
            </a:prstGeom>
            <a:solidFill>
              <a:srgbClr val="4F81B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lIns="91424" tIns="45713" rIns="91424" bIns="45713" anchor="ctr"/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  <a:ea typeface="+mn-ea"/>
                  <a:cs typeface="+mn-cs"/>
                </a:rPr>
                <a:t>4,3</a:t>
              </a:r>
            </a:p>
          </p:txBody>
        </p:sp>
        <p:sp>
          <p:nvSpPr>
            <p:cNvPr id="73" name="Oval 20"/>
            <p:cNvSpPr>
              <a:spLocks noChangeArrowheads="1"/>
            </p:cNvSpPr>
            <p:nvPr/>
          </p:nvSpPr>
          <p:spPr bwMode="auto">
            <a:xfrm>
              <a:off x="6333527" y="3151259"/>
              <a:ext cx="561018" cy="210382"/>
            </a:xfrm>
            <a:prstGeom prst="ellipse">
              <a:avLst/>
            </a:prstGeom>
            <a:solidFill>
              <a:srgbClr val="4F81B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lIns="91424" tIns="45713" rIns="91424" bIns="45713" anchor="ctr"/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  <a:ea typeface="+mn-ea"/>
                  <a:cs typeface="+mn-cs"/>
                </a:rPr>
                <a:t>2,4</a:t>
              </a:r>
            </a:p>
          </p:txBody>
        </p:sp>
        <p:sp>
          <p:nvSpPr>
            <p:cNvPr id="74" name="Line 21"/>
            <p:cNvSpPr>
              <a:spLocks noChangeShapeType="1"/>
            </p:cNvSpPr>
            <p:nvPr/>
          </p:nvSpPr>
          <p:spPr bwMode="auto">
            <a:xfrm flipV="1">
              <a:off x="6333527" y="2241066"/>
              <a:ext cx="842989" cy="140255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75" name="Line 22"/>
            <p:cNvSpPr>
              <a:spLocks noChangeShapeType="1"/>
            </p:cNvSpPr>
            <p:nvPr/>
          </p:nvSpPr>
          <p:spPr bwMode="auto">
            <a:xfrm>
              <a:off x="7527152" y="2311193"/>
              <a:ext cx="210382" cy="629685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76" name="Text Box 23"/>
            <p:cNvSpPr txBox="1">
              <a:spLocks noChangeArrowheads="1"/>
            </p:cNvSpPr>
            <p:nvPr/>
          </p:nvSpPr>
          <p:spPr bwMode="auto">
            <a:xfrm>
              <a:off x="6687613" y="2710042"/>
              <a:ext cx="298446" cy="338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4" tIns="45713" rIns="91424" bIns="45713"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77" name="Text Box 24"/>
            <p:cNvSpPr txBox="1">
              <a:spLocks noChangeArrowheads="1"/>
            </p:cNvSpPr>
            <p:nvPr/>
          </p:nvSpPr>
          <p:spPr bwMode="auto">
            <a:xfrm>
              <a:off x="6044781" y="1954713"/>
              <a:ext cx="298447" cy="338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4" tIns="45713" rIns="91424" bIns="45713"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78" name="Text Box 25"/>
            <p:cNvSpPr txBox="1">
              <a:spLocks noChangeArrowheads="1"/>
            </p:cNvSpPr>
            <p:nvPr/>
          </p:nvSpPr>
          <p:spPr bwMode="auto">
            <a:xfrm>
              <a:off x="7505765" y="1745792"/>
              <a:ext cx="298446" cy="338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4" tIns="45713" rIns="91424" bIns="45713"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79" name="Text Box 26"/>
            <p:cNvSpPr txBox="1">
              <a:spLocks noChangeArrowheads="1"/>
            </p:cNvSpPr>
            <p:nvPr/>
          </p:nvSpPr>
          <p:spPr bwMode="auto">
            <a:xfrm>
              <a:off x="8043203" y="3060678"/>
              <a:ext cx="253563" cy="338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4" tIns="45713" rIns="91424" bIns="45713"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  <a:ea typeface="+mn-ea"/>
                  <a:cs typeface="+mn-cs"/>
                </a:rPr>
                <a:t>t</a:t>
              </a:r>
            </a:p>
          </p:txBody>
        </p:sp>
        <p:sp>
          <p:nvSpPr>
            <p:cNvPr id="80" name="Line 27"/>
            <p:cNvSpPr>
              <a:spLocks noChangeShapeType="1"/>
            </p:cNvSpPr>
            <p:nvPr/>
          </p:nvSpPr>
          <p:spPr bwMode="auto">
            <a:xfrm>
              <a:off x="6169897" y="2521575"/>
              <a:ext cx="280509" cy="629685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007651" y="506194"/>
            <a:ext cx="2086895" cy="1881340"/>
            <a:chOff x="7007651" y="-20538"/>
            <a:chExt cx="2086895" cy="1881340"/>
          </a:xfrm>
        </p:grpSpPr>
        <p:sp>
          <p:nvSpPr>
            <p:cNvPr id="83" name="Text Box 42"/>
            <p:cNvSpPr txBox="1">
              <a:spLocks noChangeArrowheads="1"/>
            </p:cNvSpPr>
            <p:nvPr/>
          </p:nvSpPr>
          <p:spPr bwMode="auto">
            <a:xfrm>
              <a:off x="8460960" y="-20538"/>
              <a:ext cx="298446" cy="338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4" tIns="45713" rIns="91424" bIns="45713"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81" name="Text Box 40"/>
            <p:cNvSpPr txBox="1">
              <a:spLocks noChangeArrowheads="1"/>
            </p:cNvSpPr>
            <p:nvPr/>
          </p:nvSpPr>
          <p:spPr bwMode="auto">
            <a:xfrm>
              <a:off x="7007651" y="189844"/>
              <a:ext cx="298447" cy="338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4" tIns="45713" rIns="91424" bIns="45713"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82" name="Text Box 41"/>
            <p:cNvSpPr txBox="1">
              <a:spLocks noChangeArrowheads="1"/>
            </p:cNvSpPr>
            <p:nvPr/>
          </p:nvSpPr>
          <p:spPr bwMode="auto">
            <a:xfrm>
              <a:off x="8840983" y="1241753"/>
              <a:ext cx="253563" cy="338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4" tIns="45713" rIns="91424" bIns="45713"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  <a:ea typeface="+mn-ea"/>
                  <a:cs typeface="+mn-cs"/>
                </a:rPr>
                <a:t>t</a:t>
              </a:r>
            </a:p>
          </p:txBody>
        </p:sp>
        <p:sp>
          <p:nvSpPr>
            <p:cNvPr id="84" name="Text Box 43"/>
            <p:cNvSpPr txBox="1">
              <a:spLocks noChangeArrowheads="1"/>
            </p:cNvSpPr>
            <p:nvPr/>
          </p:nvSpPr>
          <p:spPr bwMode="auto">
            <a:xfrm>
              <a:off x="7573081" y="1522262"/>
              <a:ext cx="264785" cy="338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4" tIns="45713" rIns="91424" bIns="45713"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85" name="Line 33"/>
            <p:cNvSpPr>
              <a:spLocks noChangeShapeType="1"/>
            </p:cNvSpPr>
            <p:nvPr/>
          </p:nvSpPr>
          <p:spPr bwMode="auto">
            <a:xfrm flipV="1">
              <a:off x="7436653" y="489345"/>
              <a:ext cx="841527" cy="140255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86" name="Oval 34"/>
            <p:cNvSpPr>
              <a:spLocks noChangeArrowheads="1"/>
            </p:cNvSpPr>
            <p:nvPr/>
          </p:nvSpPr>
          <p:spPr bwMode="auto">
            <a:xfrm>
              <a:off x="7226271" y="559472"/>
              <a:ext cx="210382" cy="210382"/>
            </a:xfrm>
            <a:prstGeom prst="ellipse">
              <a:avLst/>
            </a:prstGeom>
            <a:solidFill>
              <a:srgbClr val="4F81B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lIns="91424" tIns="45713" rIns="91424" bIns="45713" anchor="ctr"/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7" name="Oval 35"/>
            <p:cNvSpPr>
              <a:spLocks noChangeArrowheads="1"/>
            </p:cNvSpPr>
            <p:nvPr/>
          </p:nvSpPr>
          <p:spPr bwMode="auto">
            <a:xfrm>
              <a:off x="8278180" y="349091"/>
              <a:ext cx="210382" cy="210382"/>
            </a:xfrm>
            <a:prstGeom prst="ellipse">
              <a:avLst/>
            </a:prstGeom>
            <a:solidFill>
              <a:srgbClr val="4F81B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lIns="91424" tIns="45713" rIns="91424" bIns="45713" anchor="ctr"/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8" name="Oval 36"/>
            <p:cNvSpPr>
              <a:spLocks noChangeArrowheads="1"/>
            </p:cNvSpPr>
            <p:nvPr/>
          </p:nvSpPr>
          <p:spPr bwMode="auto">
            <a:xfrm>
              <a:off x="7436653" y="1400999"/>
              <a:ext cx="210382" cy="210382"/>
            </a:xfrm>
            <a:prstGeom prst="ellipse">
              <a:avLst/>
            </a:prstGeom>
            <a:solidFill>
              <a:srgbClr val="4F81B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lIns="91424" tIns="45713" rIns="91424" bIns="45713" anchor="ctr"/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89" name="Oval 37"/>
            <p:cNvSpPr>
              <a:spLocks noChangeArrowheads="1"/>
            </p:cNvSpPr>
            <p:nvPr/>
          </p:nvSpPr>
          <p:spPr bwMode="auto">
            <a:xfrm>
              <a:off x="8558689" y="1190618"/>
              <a:ext cx="210382" cy="210382"/>
            </a:xfrm>
            <a:prstGeom prst="ellipse">
              <a:avLst/>
            </a:prstGeom>
            <a:solidFill>
              <a:srgbClr val="4F81B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lIns="91424" tIns="45713" rIns="91424" bIns="45713" anchor="ctr"/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0" name="Line 38"/>
            <p:cNvSpPr>
              <a:spLocks noChangeShapeType="1"/>
            </p:cNvSpPr>
            <p:nvPr/>
          </p:nvSpPr>
          <p:spPr bwMode="auto">
            <a:xfrm>
              <a:off x="8418435" y="559472"/>
              <a:ext cx="210382" cy="631145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91" name="Line 39"/>
            <p:cNvSpPr>
              <a:spLocks noChangeShapeType="1"/>
            </p:cNvSpPr>
            <p:nvPr/>
          </p:nvSpPr>
          <p:spPr bwMode="auto">
            <a:xfrm flipH="1" flipV="1">
              <a:off x="7366526" y="769854"/>
              <a:ext cx="1192163" cy="490891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92" name="Line 44"/>
            <p:cNvSpPr>
              <a:spLocks noChangeShapeType="1"/>
            </p:cNvSpPr>
            <p:nvPr/>
          </p:nvSpPr>
          <p:spPr bwMode="auto">
            <a:xfrm flipH="1">
              <a:off x="7576908" y="559472"/>
              <a:ext cx="701273" cy="841527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93" name="Line 45"/>
            <p:cNvSpPr>
              <a:spLocks noChangeShapeType="1"/>
            </p:cNvSpPr>
            <p:nvPr/>
          </p:nvSpPr>
          <p:spPr bwMode="auto">
            <a:xfrm flipV="1">
              <a:off x="7648496" y="1335256"/>
              <a:ext cx="902888" cy="140255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</p:grpSp>
      <p:sp>
        <p:nvSpPr>
          <p:cNvPr id="94" name="Text Box 46"/>
          <p:cNvSpPr txBox="1">
            <a:spLocks noChangeArrowheads="1"/>
          </p:cNvSpPr>
          <p:nvPr/>
        </p:nvSpPr>
        <p:spPr bwMode="auto">
          <a:xfrm>
            <a:off x="5724128" y="3098482"/>
            <a:ext cx="2034210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00038" marR="0" lvl="0" indent="-300038" algn="r" defTabSz="631825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ct val="35000"/>
              </a:spcAft>
              <a:buClrTx/>
              <a:buSzPct val="60000"/>
              <a:buFont typeface="Wingdings" pitchFamily="2" charset="2"/>
              <a:buNone/>
              <a:tabLst>
                <a:tab pos="236538" algn="l"/>
                <a:tab pos="473075" algn="l"/>
                <a:tab pos="2679700" algn="l"/>
                <a:tab pos="2913063" algn="l"/>
                <a:tab pos="31496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direct product  graph</a:t>
            </a:r>
          </a:p>
        </p:txBody>
      </p:sp>
      <p:pic>
        <p:nvPicPr>
          <p:cNvPr id="95" name="Grafik 5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539552" y="3795886"/>
            <a:ext cx="4508866" cy="842854"/>
          </a:xfrm>
          <a:prstGeom prst="rect">
            <a:avLst/>
          </a:prstGeom>
          <a:noFill/>
          <a:ln/>
          <a:effectLst/>
        </p:spPr>
      </p:pic>
      <p:sp>
        <p:nvSpPr>
          <p:cNvPr id="56" name="Left Brace 55"/>
          <p:cNvSpPr/>
          <p:nvPr/>
        </p:nvSpPr>
        <p:spPr>
          <a:xfrm rot="16200000">
            <a:off x="6913909" y="759871"/>
            <a:ext cx="432047" cy="3957142"/>
          </a:xfrm>
          <a:prstGeom prst="leftBrace">
            <a:avLst>
              <a:gd name="adj1" fmla="val 74585"/>
              <a:gd name="adj2" fmla="val 424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9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418DF-C349-4894-9EA9-0A27FCCB55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680565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GB" dirty="0"/>
              <a:t>Cyclic Pattern Kernels</a:t>
            </a:r>
          </a:p>
        </p:txBody>
      </p:sp>
      <p:pic>
        <p:nvPicPr>
          <p:cNvPr id="17" name="Picture 3" descr="cp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203" y="2202312"/>
            <a:ext cx="4292829" cy="2529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Inhaltsplatzhalter 54"/>
          <p:cNvSpPr txBox="1">
            <a:spLocks/>
          </p:cNvSpPr>
          <p:nvPr/>
        </p:nvSpPr>
        <p:spPr>
          <a:xfrm>
            <a:off x="457200" y="987574"/>
            <a:ext cx="6354121" cy="100811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consider as patterns the set of all labelled cycles contained in a graph as well as all trees in the forrest of bridges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07484" y="1491630"/>
            <a:ext cx="3002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computing CPK is NP-hard </a:t>
            </a:r>
            <a:b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but fixed-parameter tractable</a:t>
            </a: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96136" y="4371950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log/log plot for HIV dataset </a:t>
            </a: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#cycles over #molecules</a:t>
            </a:r>
          </a:p>
        </p:txBody>
      </p:sp>
      <p:sp>
        <p:nvSpPr>
          <p:cNvPr id="2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418DF-C349-4894-9EA9-0A27FCCB55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300192" y="2427734"/>
            <a:ext cx="2304256" cy="1712756"/>
            <a:chOff x="6300192" y="2659194"/>
            <a:chExt cx="2304256" cy="171275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2659195"/>
              <a:ext cx="1759890" cy="15687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Arrow Connector 4"/>
            <p:cNvCxnSpPr/>
            <p:nvPr/>
          </p:nvCxnSpPr>
          <p:spPr>
            <a:xfrm flipV="1">
              <a:off x="6372200" y="2659194"/>
              <a:ext cx="0" cy="17127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300192" y="4299942"/>
              <a:ext cx="230425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6057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5215B4-0498-4FB9-8117-A62BF8DD3954}"/>
              </a:ext>
            </a:extLst>
          </p:cNvPr>
          <p:cNvSpPr txBox="1"/>
          <p:nvPr/>
        </p:nvSpPr>
        <p:spPr>
          <a:xfrm>
            <a:off x="3817653" y="2156251"/>
            <a:ext cx="150874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&lt;/talk&gt;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3200" dirty="0">
              <a:solidFill>
                <a:prstClr val="white"/>
              </a:solidFill>
              <a:latin typeface="Fira Sa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Ta!</a:t>
            </a:r>
          </a:p>
        </p:txBody>
      </p:sp>
    </p:spTree>
    <p:extLst>
      <p:ext uri="{BB962C8B-B14F-4D97-AF65-F5344CB8AC3E}">
        <p14:creationId xmlns:p14="http://schemas.microsoft.com/office/powerpoint/2010/main" val="8607059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Acknowledgements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752447" y="3849770"/>
            <a:ext cx="2699792" cy="1791750"/>
            <a:chOff x="144016" y="3723878"/>
            <a:chExt cx="2699792" cy="1791750"/>
          </a:xfrm>
        </p:grpSpPr>
        <p:sp>
          <p:nvSpPr>
            <p:cNvPr id="9" name="Rectangle 8"/>
            <p:cNvSpPr/>
            <p:nvPr/>
          </p:nvSpPr>
          <p:spPr>
            <a:xfrm>
              <a:off x="144016" y="3723878"/>
              <a:ext cx="2699792" cy="12756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pic>
          <p:nvPicPr>
            <p:cNvPr id="10" name="Grafik 11" descr="dfg_logo.gi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8478" y="5227628"/>
              <a:ext cx="2322579" cy="288000"/>
            </a:xfrm>
            <a:prstGeom prst="rect">
              <a:avLst/>
            </a:prstGeom>
          </p:spPr>
        </p:pic>
        <p:pic>
          <p:nvPicPr>
            <p:cNvPr id="11" name="Grafik 12" descr="logo_emmy_noether_203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528" y="4321012"/>
              <a:ext cx="1062982" cy="576000"/>
            </a:xfrm>
            <a:prstGeom prst="rect">
              <a:avLst/>
            </a:prstGeom>
          </p:spPr>
        </p:pic>
      </p:grpSp>
      <p:pic>
        <p:nvPicPr>
          <p:cNvPr id="3" name="Picture 32" descr="logo_start"/>
          <p:cNvPicPr preferRelativeResize="0"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99529" y="4084394"/>
            <a:ext cx="1706433" cy="1007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1" descr="iais_43mm_rgb"/>
          <p:cNvPicPr preferRelativeResize="0"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6433" y="4449935"/>
            <a:ext cx="1932291" cy="54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449935"/>
            <a:ext cx="578152" cy="591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B27DA3-7CBA-4A2D-814F-00625AE9251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008" y="4446904"/>
            <a:ext cx="1550299" cy="576000"/>
          </a:xfrm>
          <a:prstGeom prst="rect">
            <a:avLst/>
          </a:prstGeom>
        </p:spPr>
      </p:pic>
      <p:sp>
        <p:nvSpPr>
          <p:cNvPr id="5" name="Textfeld 7"/>
          <p:cNvSpPr txBox="1"/>
          <p:nvPr/>
        </p:nvSpPr>
        <p:spPr>
          <a:xfrm>
            <a:off x="323528" y="895311"/>
            <a:ext cx="8651727" cy="289310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collaborators: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Prof. Peter Flach, Prof. John W. Lloyd, Prof. Alex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Smola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, Prof. Stefan Wrobel, Prof. Tobias Scheffer,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Prof. Jürgen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Bajorath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, Prof. SVN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Vishwanathan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, Prof. Kristian Kersting, Prof. Stephane Canu,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Prof. Jan Ramon, Prof. Gilles Gasso, Prof. Kurt Driessens, Prof. Quoc V. Le, Prof.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Jonathan D. Hirst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Simon J. F. Macdonald, Thomas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Mcinally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, 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Dr. Karina Zapien, Dr. Claudio Lucchese,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Dr. Hanna Geppert, Dr. Dagmar Stumpfe, Dr. Yasmin Altun, Dr. Gemma C. Garriga,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Dr. Adam Kowalczyk, Dr. Sandy Moens, Simon Burton,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Steven A. Oatley,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group &amp; alumni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Prof. Ulf Brefeld,  Prof. Roman Garnett, Prof. Dr.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Nicolò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Navarin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, 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Dr. Mario Boley, Dr. Tamas Horvath,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Dr.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Michael Kamp, Dr. Olana Missura, Dr. Daniel Paurat, Dr. Dino Oglic, Dr. Shankar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Vembu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, Bo Kang,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Jens Humrich,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Laurentiu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Ilici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,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Jiojian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Wang, 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Katrin Ullrich, Alexe Haywood (</a:t>
            </a:r>
            <a:r>
              <a:rPr kumimoji="0" lang="de-DE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UoN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), </a:t>
            </a:r>
            <a:r>
              <a:rPr kumimoji="0" lang="de-DE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Joeseph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Redshaw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(</a:t>
            </a:r>
            <a:r>
              <a:rPr kumimoji="0" lang="de-DE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UoN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),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Maximilian Thiessen (TU Wien), 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23373B">
                    <a:lumMod val="50000"/>
                    <a:lumOff val="50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&amp; </a:t>
            </a:r>
            <a:r>
              <a:rPr kumimoji="0" lang="de-DE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23373B">
                    <a:lumMod val="50000"/>
                    <a:lumOff val="50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we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23373B">
                    <a:lumMod val="50000"/>
                    <a:lumOff val="50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23373B">
                    <a:lumMod val="50000"/>
                    <a:lumOff val="50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are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23373B">
                    <a:lumMod val="50000"/>
                    <a:lumOff val="50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</a:t>
            </a:r>
            <a:r>
              <a:rPr kumimoji="0" lang="de-DE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23373B">
                    <a:lumMod val="50000"/>
                    <a:lumOff val="50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hiring@TU</a:t>
            </a:r>
            <a:r>
              <a:rPr kumimoji="0" lang="de-DE" sz="1400" b="0" i="1" u="none" strike="noStrike" kern="1200" cap="none" spc="0" normalizeH="0" baseline="0" noProof="0" dirty="0">
                <a:ln>
                  <a:noFill/>
                </a:ln>
                <a:solidFill>
                  <a:srgbClr val="23373B">
                    <a:lumMod val="50000"/>
                    <a:lumOff val="50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Wien</a:t>
            </a:r>
            <a:endParaRPr kumimoji="0" lang="de-DE" sz="1400" b="0" i="1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05406-90F0-41FA-A986-EB34C8CE756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353" y="4446904"/>
            <a:ext cx="722032" cy="6221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5D6F5A-E14B-4EDD-8C4F-1628E7D44F1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431" y="4446904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43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906CE8-C4BA-4557-9401-4A17962C16A5}"/>
              </a:ext>
            </a:extLst>
          </p:cNvPr>
          <p:cNvSpPr txBox="1"/>
          <p:nvPr/>
        </p:nvSpPr>
        <p:spPr>
          <a:xfrm>
            <a:off x="3611692" y="2156251"/>
            <a:ext cx="19207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appendix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EFDFC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01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00" y="-108000"/>
            <a:ext cx="10182779" cy="5398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516D37-0CF5-4761-A83C-020C00F24B1E}"/>
              </a:ext>
            </a:extLst>
          </p:cNvPr>
          <p:cNvSpPr txBox="1"/>
          <p:nvPr/>
        </p:nvSpPr>
        <p:spPr>
          <a:xfrm>
            <a:off x="35496" y="4443958"/>
            <a:ext cx="3895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484352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0B269-2FFE-4A49-A948-43C3DF8E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 Example Application for </a:t>
            </a:r>
            <a:r>
              <a:rPr lang="en-GB" dirty="0">
                <a:solidFill>
                  <a:schemeClr val="tx2"/>
                </a:solidFill>
              </a:rPr>
              <a:t>Supervised </a:t>
            </a:r>
            <a:r>
              <a:rPr lang="en-GB" dirty="0"/>
              <a:t>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F1B0C-F4A2-4AD2-988E-114AB957F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58"/>
            <a:ext cx="9144000" cy="4568420"/>
          </a:xfrm>
          <a:prstGeom prst="rect">
            <a:avLst/>
          </a:prstGeom>
        </p:spPr>
      </p:pic>
      <p:pic>
        <p:nvPicPr>
          <p:cNvPr id="5" name="Picture 4" descr="http://home.arcor.de/kita-treff/downloads/aschpt.gif">
            <a:extLst>
              <a:ext uri="{FF2B5EF4-FFF2-40B4-BE49-F238E27FC236}">
                <a16:creationId xmlns:a16="http://schemas.microsoft.com/office/drawing/2014/main" id="{5097705C-A387-47F1-BF9E-7F2534A961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3" t="9113" r="13514" b="67278"/>
          <a:stretch/>
        </p:blipFill>
        <p:spPr bwMode="auto">
          <a:xfrm>
            <a:off x="4067944" y="1174440"/>
            <a:ext cx="936612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home.arcor.de/kita-treff/downloads/aschpt.gif">
            <a:extLst>
              <a:ext uri="{FF2B5EF4-FFF2-40B4-BE49-F238E27FC236}">
                <a16:creationId xmlns:a16="http://schemas.microsoft.com/office/drawing/2014/main" id="{BD562148-5762-4820-A6FA-CC810CA6B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" t="6853" r="66531" b="71475"/>
          <a:stretch/>
        </p:blipFill>
        <p:spPr bwMode="auto">
          <a:xfrm>
            <a:off x="3059832" y="1239602"/>
            <a:ext cx="756084" cy="78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1086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68CD-4428-453F-BFC2-FDEBC78A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 / </a:t>
            </a:r>
            <a:r>
              <a:rPr lang="en-GB" i="1" dirty="0"/>
              <a:t>k</a:t>
            </a:r>
            <a:r>
              <a:rPr lang="en-GB" dirty="0"/>
              <a:t>-means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9CCB8-4489-49F1-9BEE-1AC557BC02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24" y="692696"/>
            <a:ext cx="5108099" cy="4227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769BC6-B3E5-4D82-ACF0-868413C4F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7" y="1204809"/>
            <a:ext cx="3194484" cy="319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334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B2DE29-D0E0-4156-8607-BF07ADEC9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-164554"/>
            <a:ext cx="8496944" cy="857250"/>
          </a:xfrm>
        </p:spPr>
        <p:txBody>
          <a:bodyPr/>
          <a:lstStyle/>
          <a:p>
            <a:r>
              <a:rPr lang="en-GB" dirty="0"/>
              <a:t>Computer Vision using Machine Learning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5D4E40-B3E2-4B95-BBAA-B6A84DFD2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6" y="853232"/>
            <a:ext cx="1062001" cy="72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8B98FA-3E27-4573-8427-C52BA7602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26" y="1651902"/>
            <a:ext cx="1002001" cy="72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4D7868-C9F9-43E6-AB08-786B4CFE73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61" y="1395640"/>
            <a:ext cx="4508913" cy="28298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3DF74B-8FC9-41AB-A3A0-AE88F5F1CB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26" y="4047914"/>
            <a:ext cx="1152000" cy="72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45CAF2-9DB2-4057-9A18-2DB3DF3230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26" y="3249244"/>
            <a:ext cx="1164000" cy="7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34D79D-A8D2-4CC4-A0DE-00FC0C6BE0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26" y="2450573"/>
            <a:ext cx="1164000" cy="72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34B8F5-D6C2-4355-8910-EC4B3FAD32ED}"/>
              </a:ext>
            </a:extLst>
          </p:cNvPr>
          <p:cNvSpPr txBox="1"/>
          <p:nvPr/>
        </p:nvSpPr>
        <p:spPr>
          <a:xfrm>
            <a:off x="1791509" y="1719514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object </a:t>
            </a:r>
          </a:p>
          <a:p>
            <a:r>
              <a:rPr lang="en-GB" sz="1600" dirty="0"/>
              <a:t>detection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96DEF6-68E8-4E32-9CB4-E5883F333400}"/>
              </a:ext>
            </a:extLst>
          </p:cNvPr>
          <p:cNvSpPr txBox="1"/>
          <p:nvPr/>
        </p:nvSpPr>
        <p:spPr>
          <a:xfrm>
            <a:off x="1767872" y="920844"/>
            <a:ext cx="1414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image </a:t>
            </a:r>
          </a:p>
          <a:p>
            <a:r>
              <a:rPr lang="en-GB" sz="1600" dirty="0"/>
              <a:t>classification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D3A20B-5919-4779-BDA2-EEE3D2AF31CE}"/>
              </a:ext>
            </a:extLst>
          </p:cNvPr>
          <p:cNvSpPr txBox="1"/>
          <p:nvPr/>
        </p:nvSpPr>
        <p:spPr>
          <a:xfrm>
            <a:off x="1791509" y="2518184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semantic </a:t>
            </a:r>
          </a:p>
          <a:p>
            <a:r>
              <a:rPr lang="en-GB" sz="1600" dirty="0"/>
              <a:t>segmentation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0E949F-F7D1-47EF-A7CA-4FA3FDBE5BEE}"/>
              </a:ext>
            </a:extLst>
          </p:cNvPr>
          <p:cNvSpPr txBox="1"/>
          <p:nvPr/>
        </p:nvSpPr>
        <p:spPr>
          <a:xfrm>
            <a:off x="1767872" y="3316856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instance </a:t>
            </a:r>
          </a:p>
          <a:p>
            <a:r>
              <a:rPr lang="en-GB" sz="1600" dirty="0"/>
              <a:t>segmentation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D248EB-B980-45AE-893F-BDEE3CDD68E1}"/>
              </a:ext>
            </a:extLst>
          </p:cNvPr>
          <p:cNvSpPr txBox="1"/>
          <p:nvPr/>
        </p:nvSpPr>
        <p:spPr>
          <a:xfrm>
            <a:off x="1791509" y="4115526"/>
            <a:ext cx="1184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pose </a:t>
            </a:r>
          </a:p>
          <a:p>
            <a:r>
              <a:rPr lang="en-GB" sz="1600" dirty="0"/>
              <a:t>estimation</a:t>
            </a:r>
          </a:p>
        </p:txBody>
      </p:sp>
    </p:spTree>
    <p:extLst>
      <p:ext uri="{BB962C8B-B14F-4D97-AF65-F5344CB8AC3E}">
        <p14:creationId xmlns:p14="http://schemas.microsoft.com/office/powerpoint/2010/main" val="34245647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C1AD7A9-CCDC-410E-BFB9-BBE6412D7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511BF4-D339-4B0B-912B-8653743355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5"/>
          <a:stretch/>
        </p:blipFill>
        <p:spPr>
          <a:xfrm>
            <a:off x="926116" y="626539"/>
            <a:ext cx="6994256" cy="451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7887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4C3938-769D-4ED1-8F6C-1273E3DA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Algorithm Zoo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9D6935-2987-4BDB-A9DA-78992E6234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5" t="49234" r="37529" b="42695"/>
          <a:stretch/>
        </p:blipFill>
        <p:spPr>
          <a:xfrm>
            <a:off x="2216126" y="2557474"/>
            <a:ext cx="634190" cy="27573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0C26C17-B578-4AF8-AC3D-40B779CD797C}"/>
              </a:ext>
            </a:extLst>
          </p:cNvPr>
          <p:cNvGrpSpPr>
            <a:grpSpLocks noChangeAspect="1"/>
          </p:cNvGrpSpPr>
          <p:nvPr/>
        </p:nvGrpSpPr>
        <p:grpSpPr>
          <a:xfrm>
            <a:off x="16503" y="642381"/>
            <a:ext cx="4693308" cy="2418776"/>
            <a:chOff x="536870" y="1012394"/>
            <a:chExt cx="3911090" cy="201564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18B86F-3BD2-4DBD-A10D-338A4445D0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778"/>
            <a:stretch/>
          </p:blipFill>
          <p:spPr>
            <a:xfrm>
              <a:off x="536870" y="1012394"/>
              <a:ext cx="3911090" cy="188339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27BCD4F-4464-4BEB-96A6-CF487E4D0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60" t="46871" r="33536" b="41022"/>
            <a:stretch/>
          </p:blipFill>
          <p:spPr>
            <a:xfrm>
              <a:off x="1979712" y="2487981"/>
              <a:ext cx="1122632" cy="540060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DC06186-D48C-4FD0-865D-100080AEAD5F}"/>
              </a:ext>
            </a:extLst>
          </p:cNvPr>
          <p:cNvSpPr/>
          <p:nvPr/>
        </p:nvSpPr>
        <p:spPr>
          <a:xfrm>
            <a:off x="3354072" y="2617449"/>
            <a:ext cx="1080119" cy="540060"/>
          </a:xfrm>
          <a:prstGeom prst="rect">
            <a:avLst/>
          </a:prstGeom>
          <a:solidFill>
            <a:srgbClr val="FEFDFC"/>
          </a:solidFill>
          <a:ln>
            <a:solidFill>
              <a:srgbClr val="FEFD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D60079-2613-4741-9459-2D47B9116E6F}"/>
              </a:ext>
            </a:extLst>
          </p:cNvPr>
          <p:cNvGrpSpPr>
            <a:grpSpLocks noChangeAspect="1"/>
          </p:cNvGrpSpPr>
          <p:nvPr/>
        </p:nvGrpSpPr>
        <p:grpSpPr>
          <a:xfrm>
            <a:off x="4283968" y="1366420"/>
            <a:ext cx="4693308" cy="1962683"/>
            <a:chOff x="487994" y="3207484"/>
            <a:chExt cx="3911090" cy="163556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6ED97CB-CC9C-4AD2-B1E0-A6A2BA887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806" b="33500"/>
            <a:stretch/>
          </p:blipFill>
          <p:spPr>
            <a:xfrm>
              <a:off x="487994" y="3388658"/>
              <a:ext cx="3911090" cy="123532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67755E1-8476-4B2F-BAFD-4110A9E8CDC8}"/>
                </a:ext>
              </a:extLst>
            </p:cNvPr>
            <p:cNvSpPr/>
            <p:nvPr/>
          </p:nvSpPr>
          <p:spPr>
            <a:xfrm>
              <a:off x="2258389" y="4302993"/>
              <a:ext cx="468052" cy="540060"/>
            </a:xfrm>
            <a:prstGeom prst="rect">
              <a:avLst/>
            </a:prstGeom>
            <a:solidFill>
              <a:srgbClr val="FEFDFC"/>
            </a:solidFill>
            <a:ln>
              <a:solidFill>
                <a:srgbClr val="FEFD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AFFFF9-C9BB-4337-9A31-67343F278475}"/>
                </a:ext>
              </a:extLst>
            </p:cNvPr>
            <p:cNvSpPr/>
            <p:nvPr/>
          </p:nvSpPr>
          <p:spPr>
            <a:xfrm>
              <a:off x="1979712" y="3207484"/>
              <a:ext cx="1080119" cy="540060"/>
            </a:xfrm>
            <a:prstGeom prst="rect">
              <a:avLst/>
            </a:prstGeom>
            <a:solidFill>
              <a:srgbClr val="FEFDFC"/>
            </a:solidFill>
            <a:ln>
              <a:solidFill>
                <a:srgbClr val="FEFD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8293BB-1112-4539-A3A5-A49F89E7E6F3}"/>
              </a:ext>
            </a:extLst>
          </p:cNvPr>
          <p:cNvGrpSpPr>
            <a:grpSpLocks noChangeAspect="1"/>
          </p:cNvGrpSpPr>
          <p:nvPr/>
        </p:nvGrpSpPr>
        <p:grpSpPr>
          <a:xfrm>
            <a:off x="4442056" y="1981428"/>
            <a:ext cx="4031940" cy="2858574"/>
            <a:chOff x="5293158" y="1937898"/>
            <a:chExt cx="3359950" cy="2382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3D752E5-C5F0-44CB-A9E5-EBBEAA364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0" t="65754" r="10382"/>
            <a:stretch/>
          </p:blipFill>
          <p:spPr>
            <a:xfrm>
              <a:off x="5293158" y="2792410"/>
              <a:ext cx="3359950" cy="152763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DC7D42A-87BD-48C2-B37C-EDAFD8617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60" t="46871" r="33536" b="33911"/>
            <a:stretch/>
          </p:blipFill>
          <p:spPr>
            <a:xfrm>
              <a:off x="6625094" y="1937898"/>
              <a:ext cx="1122632" cy="857250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9DEC1DB0-30E1-40EE-8FEE-F6305E214C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6" t="14528" b="70715"/>
          <a:stretch/>
        </p:blipFill>
        <p:spPr>
          <a:xfrm>
            <a:off x="3369508" y="1414914"/>
            <a:ext cx="1347159" cy="7899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9C5DFC1-7AD8-48FD-A1B4-B8DED5EED7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61" r="62352" b="33500"/>
          <a:stretch/>
        </p:blipFill>
        <p:spPr>
          <a:xfrm>
            <a:off x="4281211" y="2004830"/>
            <a:ext cx="1766953" cy="103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238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D77F0-3266-4AB4-B930-406D87CFC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Algorithm Zoo Guide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6BD12-CDD2-482F-85B7-D5591F6F5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2" y="676874"/>
            <a:ext cx="7803556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67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C846-03A8-40A8-B618-AC8EF1C31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Process (CRISP-DM vs Microsoft Azure)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DD126-6EC6-458C-9944-7EA3A0100D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07554"/>
            <a:ext cx="4115075" cy="4122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EADAE-1C46-4A68-937F-45BBAAAEE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981" y="3196658"/>
            <a:ext cx="4477842" cy="8964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17284-C4B0-4441-AAA7-FA7D7DEF2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806" y="4107553"/>
            <a:ext cx="5247017" cy="100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3673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906CE8-C4BA-4557-9401-4A17962C16A5}"/>
              </a:ext>
            </a:extLst>
          </p:cNvPr>
          <p:cNvSpPr txBox="1"/>
          <p:nvPr/>
        </p:nvSpPr>
        <p:spPr>
          <a:xfrm>
            <a:off x="2641878" y="2156251"/>
            <a:ext cx="3860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dirty="0">
                <a:solidFill>
                  <a:srgbClr val="FEFDFC"/>
                </a:solidFill>
                <a:latin typeface="Fira Sans"/>
              </a:rPr>
              <a:t>the state-of-the-art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EFDFC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79354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B76F-35E6-442D-8FF7-57B83D60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Timeline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2A536-BA59-4F4B-8308-AC1336A5F710}"/>
              </a:ext>
            </a:extLst>
          </p:cNvPr>
          <p:cNvSpPr txBox="1"/>
          <p:nvPr/>
        </p:nvSpPr>
        <p:spPr>
          <a:xfrm>
            <a:off x="525494" y="627534"/>
            <a:ext cx="1962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1763 </a:t>
            </a:r>
            <a:r>
              <a:rPr lang="en-GB" sz="1600" dirty="0">
                <a:hlinkClick r:id="rId2"/>
              </a:rPr>
              <a:t>Thomas Bayes</a:t>
            </a:r>
            <a:endParaRPr lang="en-GB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534EC9-AF73-4474-8924-05A7CED9AEDC}"/>
              </a:ext>
            </a:extLst>
          </p:cNvPr>
          <p:cNvSpPr/>
          <p:nvPr/>
        </p:nvSpPr>
        <p:spPr>
          <a:xfrm>
            <a:off x="525494" y="1362050"/>
            <a:ext cx="42915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1812 </a:t>
            </a:r>
            <a:r>
              <a:rPr lang="en-GB" sz="1600" dirty="0">
                <a:hlinkClick r:id="rId3" tooltip="Pierre-Simon Laplace"/>
              </a:rPr>
              <a:t>Pierre-Simon Laplace</a:t>
            </a:r>
            <a:r>
              <a:rPr lang="en-GB" sz="1600" dirty="0"/>
              <a:t> (Bayes’ Theorem)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020D4A-2D49-4D80-86ED-127F0D1FEBF3}"/>
              </a:ext>
            </a:extLst>
          </p:cNvPr>
          <p:cNvSpPr/>
          <p:nvPr/>
        </p:nvSpPr>
        <p:spPr>
          <a:xfrm>
            <a:off x="525494" y="994792"/>
            <a:ext cx="3321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1805 </a:t>
            </a:r>
            <a:r>
              <a:rPr lang="en-GB" sz="1600" dirty="0">
                <a:hlinkClick r:id="rId4"/>
              </a:rPr>
              <a:t>Adrien-Marie Legendre</a:t>
            </a:r>
            <a:r>
              <a:rPr lang="en-GB" sz="1600" dirty="0"/>
              <a:t> (LSR)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6A3477-86FF-4EBC-8891-B3A2D371C5F6}"/>
              </a:ext>
            </a:extLst>
          </p:cNvPr>
          <p:cNvSpPr/>
          <p:nvPr/>
        </p:nvSpPr>
        <p:spPr>
          <a:xfrm>
            <a:off x="525494" y="1729308"/>
            <a:ext cx="42226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1913 </a:t>
            </a:r>
            <a:r>
              <a:rPr lang="en-GB" sz="1600" dirty="0">
                <a:hlinkClick r:id="rId5"/>
              </a:rPr>
              <a:t>Andrey Markov</a:t>
            </a:r>
            <a:r>
              <a:rPr lang="en-GB" sz="1600" dirty="0"/>
              <a:t> (Markov Chains/MCMC)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373381-6744-4D3B-A75E-A617078C04E9}"/>
              </a:ext>
            </a:extLst>
          </p:cNvPr>
          <p:cNvSpPr/>
          <p:nvPr/>
        </p:nvSpPr>
        <p:spPr>
          <a:xfrm>
            <a:off x="525494" y="2096566"/>
            <a:ext cx="27045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1950 </a:t>
            </a:r>
            <a:r>
              <a:rPr lang="en-GB" sz="1600" dirty="0">
                <a:hlinkClick r:id="rId6" tooltip="Alan Turing"/>
              </a:rPr>
              <a:t>Alan Turing</a:t>
            </a:r>
            <a:r>
              <a:rPr lang="en-GB" sz="1600" dirty="0"/>
              <a:t> (test + GA)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99DE81-174B-4F6F-826C-DFE3D0AC33FB}"/>
              </a:ext>
            </a:extLst>
          </p:cNvPr>
          <p:cNvSpPr/>
          <p:nvPr/>
        </p:nvSpPr>
        <p:spPr>
          <a:xfrm>
            <a:off x="525494" y="2463824"/>
            <a:ext cx="30796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1951 </a:t>
            </a:r>
            <a:r>
              <a:rPr lang="en-GB" sz="1600" dirty="0">
                <a:hlinkClick r:id="rId7"/>
              </a:rPr>
              <a:t>Marvin Minsky</a:t>
            </a:r>
            <a:r>
              <a:rPr lang="en-GB" sz="1600" dirty="0"/>
              <a:t> (NN:SNARC)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69CAEC-6C65-4D31-9A2A-1E217D42886D}"/>
              </a:ext>
            </a:extLst>
          </p:cNvPr>
          <p:cNvSpPr/>
          <p:nvPr/>
        </p:nvSpPr>
        <p:spPr>
          <a:xfrm>
            <a:off x="6024511" y="2532590"/>
            <a:ext cx="14462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1951 checkers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BC58E4-CD5C-46E5-8727-9DBB99D9E3F6}"/>
              </a:ext>
            </a:extLst>
          </p:cNvPr>
          <p:cNvSpPr/>
          <p:nvPr/>
        </p:nvSpPr>
        <p:spPr>
          <a:xfrm>
            <a:off x="525494" y="2831082"/>
            <a:ext cx="34387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1957 </a:t>
            </a:r>
            <a:r>
              <a:rPr lang="en-GB" sz="1600" dirty="0">
                <a:hlinkClick r:id="rId8"/>
              </a:rPr>
              <a:t>Frank Rosenblatt</a:t>
            </a:r>
            <a:r>
              <a:rPr lang="en-GB" sz="1600" dirty="0"/>
              <a:t> (perceptron)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E7DCA-0F96-4EB8-8B1F-34B374FE9086}"/>
              </a:ext>
            </a:extLst>
          </p:cNvPr>
          <p:cNvSpPr/>
          <p:nvPr/>
        </p:nvSpPr>
        <p:spPr>
          <a:xfrm>
            <a:off x="525494" y="3198340"/>
            <a:ext cx="2351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1967 nearest neighbour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32A888-7692-4D1A-81E1-B75C53CE12D7}"/>
              </a:ext>
            </a:extLst>
          </p:cNvPr>
          <p:cNvSpPr/>
          <p:nvPr/>
        </p:nvSpPr>
        <p:spPr>
          <a:xfrm>
            <a:off x="525494" y="3565598"/>
            <a:ext cx="25827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1970 AD/Backpropagation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AAD85B-BE7E-4011-AE9B-1AFCFE648EF5}"/>
              </a:ext>
            </a:extLst>
          </p:cNvPr>
          <p:cNvSpPr/>
          <p:nvPr/>
        </p:nvSpPr>
        <p:spPr>
          <a:xfrm>
            <a:off x="4463988" y="2884320"/>
            <a:ext cx="45672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1992 Backgammon, rivalling top human players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67B0A7-F17C-40EE-BC70-0891B0624987}"/>
              </a:ext>
            </a:extLst>
          </p:cNvPr>
          <p:cNvSpPr/>
          <p:nvPr/>
        </p:nvSpPr>
        <p:spPr>
          <a:xfrm>
            <a:off x="4928859" y="3587779"/>
            <a:ext cx="36375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2016 Go, beating the world champion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3D0EED-6D10-4C34-9B6D-87BC8A8CE9DE}"/>
              </a:ext>
            </a:extLst>
          </p:cNvPr>
          <p:cNvSpPr/>
          <p:nvPr/>
        </p:nvSpPr>
        <p:spPr>
          <a:xfrm>
            <a:off x="525494" y="4667373"/>
            <a:ext cx="4527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1995 </a:t>
            </a:r>
            <a:r>
              <a:rPr lang="pt-BR" sz="1600" dirty="0">
                <a:hlinkClick r:id="rId9" tooltip="Corinna Cortes"/>
              </a:rPr>
              <a:t>Corinna Cortes</a:t>
            </a:r>
            <a:r>
              <a:rPr lang="pt-BR" sz="1600" dirty="0"/>
              <a:t> and </a:t>
            </a:r>
            <a:r>
              <a:rPr lang="pt-BR" sz="1600" dirty="0">
                <a:hlinkClick r:id="rId10" tooltip="Vladimir Vapnik"/>
              </a:rPr>
              <a:t>Vladimir Vapnik</a:t>
            </a:r>
            <a:r>
              <a:rPr lang="pt-BR" sz="1600" dirty="0"/>
              <a:t> (SVM)</a:t>
            </a:r>
            <a:endParaRPr lang="en-GB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C4B15D-F6B1-4731-8916-129D0DA19E4E}"/>
              </a:ext>
            </a:extLst>
          </p:cNvPr>
          <p:cNvSpPr/>
          <p:nvPr/>
        </p:nvSpPr>
        <p:spPr>
          <a:xfrm>
            <a:off x="525494" y="4300114"/>
            <a:ext cx="21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1995 </a:t>
            </a:r>
            <a:r>
              <a:rPr lang="en-GB" sz="1600" dirty="0"/>
              <a:t>Tin Kam Ho </a:t>
            </a:r>
            <a:r>
              <a:rPr lang="pt-BR" sz="1600" dirty="0"/>
              <a:t>(RF)</a:t>
            </a:r>
            <a:endParaRPr lang="en-GB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DDAEF1-196E-439A-9620-2062F4E8D871}"/>
              </a:ext>
            </a:extLst>
          </p:cNvPr>
          <p:cNvSpPr/>
          <p:nvPr/>
        </p:nvSpPr>
        <p:spPr>
          <a:xfrm>
            <a:off x="4792604" y="3236049"/>
            <a:ext cx="3910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1997 Chess, beating the world champion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6D8EDA-50E4-4486-BCE9-ECD95150E446}"/>
              </a:ext>
            </a:extLst>
          </p:cNvPr>
          <p:cNvSpPr/>
          <p:nvPr/>
        </p:nvSpPr>
        <p:spPr>
          <a:xfrm>
            <a:off x="525494" y="3932856"/>
            <a:ext cx="26741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1989 </a:t>
            </a:r>
            <a:r>
              <a:rPr lang="en-GB" sz="1600" dirty="0">
                <a:hlinkClick r:id="rId11"/>
              </a:rPr>
              <a:t>Chris Watkins</a:t>
            </a:r>
            <a:r>
              <a:rPr lang="en-GB" sz="1600" dirty="0"/>
              <a:t> (RL:QL)</a:t>
            </a:r>
          </a:p>
        </p:txBody>
      </p:sp>
    </p:spTree>
    <p:extLst>
      <p:ext uri="{BB962C8B-B14F-4D97-AF65-F5344CB8AC3E}">
        <p14:creationId xmlns:p14="http://schemas.microsoft.com/office/powerpoint/2010/main" val="283445357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E59B-9AB9-4209-AC62-D8D376859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Learning, a global trend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7778A-B8B6-4732-B3AA-7D0B37BCD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530"/>
            <a:ext cx="9144000" cy="2071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BB1F9-0DE8-4A03-A8EC-566E7F41AA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9" t="17242" r="17053"/>
          <a:stretch/>
        </p:blipFill>
        <p:spPr>
          <a:xfrm>
            <a:off x="4734018" y="2939851"/>
            <a:ext cx="3564396" cy="220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D686EB-6D36-4B98-A9C6-A0B016962B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5" t="17242" r="16667"/>
          <a:stretch/>
        </p:blipFill>
        <p:spPr>
          <a:xfrm>
            <a:off x="845586" y="2939851"/>
            <a:ext cx="3564396" cy="2207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F2DA5B-5E35-47A5-97CA-523290145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" t="6444" r="25993" b="86503"/>
          <a:stretch/>
        </p:blipFill>
        <p:spPr>
          <a:xfrm>
            <a:off x="2627784" y="2751770"/>
            <a:ext cx="3888432" cy="1880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3E94A9-A2B4-4F38-B410-E9CB680E5EB2}"/>
              </a:ext>
            </a:extLst>
          </p:cNvPr>
          <p:cNvSpPr txBox="1"/>
          <p:nvPr/>
        </p:nvSpPr>
        <p:spPr>
          <a:xfrm>
            <a:off x="4735116" y="477416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2018/19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7998BC-7EE4-444E-9777-E2552E0A351D}"/>
              </a:ext>
            </a:extLst>
          </p:cNvPr>
          <p:cNvSpPr txBox="1"/>
          <p:nvPr/>
        </p:nvSpPr>
        <p:spPr>
          <a:xfrm>
            <a:off x="845586" y="4774168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2012/14</a:t>
            </a:r>
          </a:p>
        </p:txBody>
      </p:sp>
    </p:spTree>
    <p:extLst>
      <p:ext uri="{BB962C8B-B14F-4D97-AF65-F5344CB8AC3E}">
        <p14:creationId xmlns:p14="http://schemas.microsoft.com/office/powerpoint/2010/main" val="621925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00" y="-108000"/>
            <a:ext cx="10182779" cy="5398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516D37-0CF5-4761-A83C-020C00F24B1E}"/>
              </a:ext>
            </a:extLst>
          </p:cNvPr>
          <p:cNvSpPr txBox="1"/>
          <p:nvPr/>
        </p:nvSpPr>
        <p:spPr>
          <a:xfrm>
            <a:off x="35496" y="4443958"/>
            <a:ext cx="3895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9F255-13EB-433B-8EA9-952C36B98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00" y="-108000"/>
            <a:ext cx="10182779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666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831A588-F66E-42B7-9F1B-EAAB919C7B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80" y="2975676"/>
            <a:ext cx="1440000" cy="75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2D430E-2835-4E28-9B65-473042D65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754F0-1CB4-442D-932D-9AE5AEE5A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104900"/>
            <a:ext cx="3810000" cy="403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12535-85BC-4642-AC1E-375B7245A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73" y="799421"/>
            <a:ext cx="1440000" cy="756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6EC5C6-FF4D-4DFF-8DC3-99C3C009FF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43658"/>
            <a:ext cx="1440000" cy="775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FEC822-1019-4302-AF5B-E89AA77318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58" y="1859782"/>
            <a:ext cx="1440000" cy="542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615012-6ADF-47DF-814A-6E093AD378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58" y="2753676"/>
            <a:ext cx="1440000" cy="12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6B0554-1112-443D-87C4-D49E4AC7D0A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58" y="4084002"/>
            <a:ext cx="1440000" cy="75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60713A-3F9C-4878-9C2C-84B64FC60F3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55863"/>
            <a:ext cx="1440000" cy="8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080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3A073-2CF2-4EEB-9E92-04211B621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and Companies (Sponsoring, 2017)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FC5D72-4100-475B-9DEC-461152790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" y="591530"/>
            <a:ext cx="7781665" cy="4551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8E7DAF-3D93-414A-B97A-768099E3AD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94" t="17401" r="10947" b="58080"/>
          <a:stretch/>
        </p:blipFill>
        <p:spPr>
          <a:xfrm>
            <a:off x="8676456" y="591530"/>
            <a:ext cx="396044" cy="1116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5FBF0-E25D-4A56-A84D-1463202FF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79" t="17401" r="27263" b="58080"/>
          <a:stretch/>
        </p:blipFill>
        <p:spPr>
          <a:xfrm>
            <a:off x="7925173" y="582402"/>
            <a:ext cx="751283" cy="1116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B9E15B-72A0-4295-8141-C0057DB6CE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02" t="41646" r="2562" b="47782"/>
          <a:stretch/>
        </p:blipFill>
        <p:spPr>
          <a:xfrm>
            <a:off x="8258507" y="1698526"/>
            <a:ext cx="547865" cy="271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C0666A-2C2D-4216-BA90-FC81BFA728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0" y="582402"/>
            <a:ext cx="593901" cy="5580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7D9D52-BC97-4FC6-B347-DCD969835FD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0"/>
          <a:stretch/>
        </p:blipFill>
        <p:spPr>
          <a:xfrm>
            <a:off x="7885735" y="2670563"/>
            <a:ext cx="1225074" cy="24713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7B8860-D437-4209-9FC0-694B34AEDB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325" y="2103698"/>
            <a:ext cx="1169403" cy="481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D6A449-241A-4E16-9894-6870C1C1876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62" y="2488664"/>
            <a:ext cx="679947" cy="22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8865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4C3E88-31B3-4035-B78A-92BE2705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E28DF1-0A87-4B14-9874-724341F2C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19" y="682848"/>
            <a:ext cx="6849951" cy="446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4235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906CE8-C4BA-4557-9401-4A17962C16A5}"/>
              </a:ext>
            </a:extLst>
          </p:cNvPr>
          <p:cNvSpPr txBox="1"/>
          <p:nvPr/>
        </p:nvSpPr>
        <p:spPr>
          <a:xfrm>
            <a:off x="3507497" y="2156251"/>
            <a:ext cx="2129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410817249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461A6-256A-49F2-AA53-5B028077A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90535-917D-453A-B751-AA9370012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79"/>
          <a:stretch/>
        </p:blipFill>
        <p:spPr>
          <a:xfrm>
            <a:off x="0" y="0"/>
            <a:ext cx="91467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851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741860-6036-4C59-976D-161561CC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F073F-58CD-4E2A-AC7E-2DF54F36F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6773" b="90128"/>
          <a:stretch/>
        </p:blipFill>
        <p:spPr>
          <a:xfrm>
            <a:off x="330896" y="1131590"/>
            <a:ext cx="2304256" cy="148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0202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D9419A-4778-479B-93C9-E2FC9825E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F073F-58CD-4E2A-AC7E-2DF54F36F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6773" b="90128"/>
          <a:stretch/>
        </p:blipFill>
        <p:spPr>
          <a:xfrm>
            <a:off x="330896" y="1131590"/>
            <a:ext cx="2304256" cy="1483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BE9370-7F1F-4135-91C9-2BC4CC74E6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3" t="79733" r="33306" b="11484"/>
          <a:stretch/>
        </p:blipFill>
        <p:spPr>
          <a:xfrm>
            <a:off x="2627785" y="1159449"/>
            <a:ext cx="1282696" cy="145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976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857C82-A8F2-413B-B3F9-372F691F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F073F-58CD-4E2A-AC7E-2DF54F36F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6773" b="90128"/>
          <a:stretch/>
        </p:blipFill>
        <p:spPr>
          <a:xfrm>
            <a:off x="330896" y="1131590"/>
            <a:ext cx="2304256" cy="1483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BE9370-7F1F-4135-91C9-2BC4CC74E6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3" t="79733" r="33306" b="10440"/>
          <a:stretch/>
        </p:blipFill>
        <p:spPr>
          <a:xfrm>
            <a:off x="2627785" y="1159448"/>
            <a:ext cx="1282696" cy="1628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3EFA90-B5EE-4C49-ADC9-F044FA26A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0" t="89585" r="33114" b="1498"/>
          <a:stretch/>
        </p:blipFill>
        <p:spPr>
          <a:xfrm>
            <a:off x="3928765" y="1145445"/>
            <a:ext cx="1265556" cy="146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247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06B751-91C3-4201-9759-09BEEFAF3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17240-B771-49A5-A4B0-122D1D59D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0" t="89585" r="33114"/>
          <a:stretch/>
        </p:blipFill>
        <p:spPr>
          <a:xfrm>
            <a:off x="3928765" y="1145444"/>
            <a:ext cx="1265556" cy="1716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8F073F-58CD-4E2A-AC7E-2DF54F36F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6773" b="90128"/>
          <a:stretch/>
        </p:blipFill>
        <p:spPr>
          <a:xfrm>
            <a:off x="330896" y="1131590"/>
            <a:ext cx="2304256" cy="1483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89147D-D7AF-4C76-A7F5-B797F1B0DD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3" t="79733" r="33306" b="10440"/>
          <a:stretch/>
        </p:blipFill>
        <p:spPr>
          <a:xfrm>
            <a:off x="2627785" y="1159448"/>
            <a:ext cx="1282696" cy="162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8352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747C-605F-4E46-B649-1EDF6A9B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Illustration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4A113-88C9-42D5-998C-18D83A62C0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0355"/>
          <a:stretch/>
        </p:blipFill>
        <p:spPr>
          <a:xfrm>
            <a:off x="323528" y="627533"/>
            <a:ext cx="3916957" cy="4212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46C927-6A09-462F-AC92-C3E790FA2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83"/>
          <a:stretch/>
        </p:blipFill>
        <p:spPr>
          <a:xfrm>
            <a:off x="4644008" y="615342"/>
            <a:ext cx="3916957" cy="42778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96CA78-A6C3-4911-9129-36DED3B439D0}"/>
              </a:ext>
            </a:extLst>
          </p:cNvPr>
          <p:cNvSpPr txBox="1"/>
          <p:nvPr/>
        </p:nvSpPr>
        <p:spPr>
          <a:xfrm rot="16200000">
            <a:off x="8593529" y="2448639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xkcd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2012]</a:t>
            </a:r>
          </a:p>
        </p:txBody>
      </p:sp>
    </p:spTree>
    <p:extLst>
      <p:ext uri="{BB962C8B-B14F-4D97-AF65-F5344CB8AC3E}">
        <p14:creationId xmlns:p14="http://schemas.microsoft.com/office/powerpoint/2010/main" val="4105217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96FE-C6B5-4698-8764-F3FF9C7DC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-164554"/>
            <a:ext cx="8496944" cy="857250"/>
          </a:xfrm>
        </p:spPr>
        <p:txBody>
          <a:bodyPr/>
          <a:lstStyle/>
          <a:p>
            <a:r>
              <a:rPr lang="en-GB" dirty="0" err="1"/>
              <a:t>Datalogy</a:t>
            </a:r>
            <a:r>
              <a:rPr lang="en-GB" dirty="0"/>
              <a:t>, Data Science, …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6F8FA9-2360-48AC-835E-F8992A72BD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987574"/>
            <a:ext cx="2096075" cy="1296144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5E8FC6-7452-41D0-B4A5-787E7B7905DB}"/>
              </a:ext>
            </a:extLst>
          </p:cNvPr>
          <p:cNvSpPr/>
          <p:nvPr/>
        </p:nvSpPr>
        <p:spPr>
          <a:xfrm>
            <a:off x="2230365" y="771550"/>
            <a:ext cx="29878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>
                    <a:lumMod val="85000"/>
                    <a:lumOff val="15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Peter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Naur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(1974):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The </a:t>
            </a:r>
            <a:r>
              <a:rPr kumimoji="0" lang="en-GB" sz="1400" b="1" i="1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science of </a:t>
            </a:r>
            <a:r>
              <a:rPr kumimoji="0" lang="en-GB" sz="1400" b="1" i="1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dealing with data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, </a:t>
            </a:r>
            <a:b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once they have been established,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while the relation of the data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what they represent is delegated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to other fields and sciences. </a:t>
            </a:r>
            <a:b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23373B">
                    <a:lumMod val="85000"/>
                    <a:lumOff val="15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>
                  <a:lumMod val="85000"/>
                  <a:lumOff val="15000"/>
                </a:srgbClr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5E9A7C-F4C4-4C0F-8395-BD64FA476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77404"/>
            <a:ext cx="1617665" cy="197061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382CDF-2335-4AEB-B959-698343F657E2}"/>
              </a:ext>
            </a:extLst>
          </p:cNvPr>
          <p:cNvSpPr/>
          <p:nvPr/>
        </p:nvSpPr>
        <p:spPr>
          <a:xfrm>
            <a:off x="1751954" y="2715766"/>
            <a:ext cx="298782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>
                    <a:lumMod val="85000"/>
                    <a:lumOff val="15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John W. Tukey: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The best thing about being a statistician is that you get to play in everyone's backyard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Don’t forget that statisticians are the free-</a:t>
            </a:r>
            <a:r>
              <a:rPr kumimoji="0" lang="en-GB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est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of all scientists — they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can work on anything. Take advantage.</a:t>
            </a:r>
            <a:b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23373B">
                    <a:lumMod val="85000"/>
                    <a:lumOff val="15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>
                  <a:lumMod val="85000"/>
                  <a:lumOff val="15000"/>
                </a:srgbClr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C42867-5424-4AC7-9308-61483EB09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500" y="962525"/>
            <a:ext cx="1800000" cy="1716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485350A-B067-415A-AFA6-3993597429FA}"/>
              </a:ext>
            </a:extLst>
          </p:cNvPr>
          <p:cNvSpPr/>
          <p:nvPr/>
        </p:nvSpPr>
        <p:spPr>
          <a:xfrm>
            <a:off x="7252216" y="2715766"/>
            <a:ext cx="18405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>
                    <a:lumMod val="85000"/>
                    <a:lumOff val="15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Drew Conway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>
                    <a:lumMod val="85000"/>
                    <a:lumOff val="15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, 2010)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02E04-EA86-49E3-A716-55186D9AA863}"/>
              </a:ext>
            </a:extLst>
          </p:cNvPr>
          <p:cNvSpPr txBox="1"/>
          <p:nvPr/>
        </p:nvSpPr>
        <p:spPr>
          <a:xfrm>
            <a:off x="4427984" y="3348737"/>
            <a:ext cx="3501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John Quackenbush (2014):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Every revolution in science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—from Copernican heliocentric model to the rise of statistical and quantum mechanics, from Darwin’s theory of evolution and natural selection to the theory of the gene—</a:t>
            </a:r>
            <a:r>
              <a:rPr kumimoji="0" lang="en-GB" sz="1400" b="1" i="1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has been driven by one and only one thing: </a:t>
            </a:r>
            <a:r>
              <a:rPr kumimoji="0" lang="en-GB" sz="1400" b="1" i="1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access to data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8BFCF6-D890-44F5-8BD6-D526FB26E8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445" y="3435846"/>
            <a:ext cx="1147993" cy="1608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4DA99-535E-4632-A54A-1A23BF2D7AE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4" r="20460"/>
          <a:stretch/>
        </p:blipFill>
        <p:spPr>
          <a:xfrm>
            <a:off x="5278903" y="1021349"/>
            <a:ext cx="1800000" cy="15983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103632-F2CE-4861-BEBA-95E2225122C1}"/>
              </a:ext>
            </a:extLst>
          </p:cNvPr>
          <p:cNvSpPr txBox="1"/>
          <p:nvPr/>
        </p:nvSpPr>
        <p:spPr>
          <a:xfrm>
            <a:off x="5211330" y="2720595"/>
            <a:ext cx="1935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(</a:t>
            </a:r>
            <a:r>
              <a:rPr lang="en-GB" sz="1400" dirty="0" err="1"/>
              <a:t>Vasily</a:t>
            </a:r>
            <a:r>
              <a:rPr lang="en-GB" sz="1400" dirty="0"/>
              <a:t> </a:t>
            </a:r>
            <a:r>
              <a:rPr lang="en-GB" sz="1400" dirty="0" err="1"/>
              <a:t>Zubarev</a:t>
            </a:r>
            <a:r>
              <a:rPr lang="en-GB" sz="1400" dirty="0"/>
              <a:t>, 2018)</a:t>
            </a:r>
          </a:p>
        </p:txBody>
      </p:sp>
    </p:spTree>
    <p:extLst>
      <p:ext uri="{BB962C8B-B14F-4D97-AF65-F5344CB8AC3E}">
        <p14:creationId xmlns:p14="http://schemas.microsoft.com/office/powerpoint/2010/main" val="333236546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19FE6-13DC-4B4D-8D69-F4503B7D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Real-World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01839-9A5B-4E6A-904C-E51996EFB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“Borussia Dortmund has never lost a Champions League home game to a Spanish opponent when they have lost the previous Bundesliga away game by more than two goals, having scored at least once themselves.”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C87A9B-022B-4CFA-8DA1-FCB0235E7459}"/>
              </a:ext>
            </a:extLst>
          </p:cNvPr>
          <p:cNvGrpSpPr/>
          <p:nvPr/>
        </p:nvGrpSpPr>
        <p:grpSpPr>
          <a:xfrm>
            <a:off x="1418223" y="2358107"/>
            <a:ext cx="1644277" cy="1587623"/>
            <a:chOff x="5198643" y="2358107"/>
            <a:chExt cx="1644277" cy="158762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2DB5990-2812-4B11-9B7D-29E2EF50E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57975" y="3642769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0078F7-4C32-4388-9299-8DA07FD3ED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0651" y="3909730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0E6922F-5D1A-4FA8-8EE6-8C313C726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52120" y="3507854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D7F563D-C9B8-454A-9EFB-7BC11B85F5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0132" y="3435846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3A43BD-CA85-4EA1-9204-6676622361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9753" y="3331505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F100C9-0C9C-4D9E-8F04-E51A20A197AF}"/>
                </a:ext>
              </a:extLst>
            </p:cNvPr>
            <p:cNvCxnSpPr/>
            <p:nvPr/>
          </p:nvCxnSpPr>
          <p:spPr>
            <a:xfrm>
              <a:off x="5198643" y="2358107"/>
              <a:ext cx="0" cy="15720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E50BA9-B8CB-4905-B2BE-C2C68E28B4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1022" y="3927730"/>
              <a:ext cx="164189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1D6F6D0-F2D3-4DE4-85CC-B093C3324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2" t="14554" r="26447" b="34760"/>
          <a:stretch/>
        </p:blipFill>
        <p:spPr>
          <a:xfrm>
            <a:off x="4283970" y="2307495"/>
            <a:ext cx="1584173" cy="112835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468E554-4E3C-4159-A405-FDF7CB16FA85}"/>
              </a:ext>
            </a:extLst>
          </p:cNvPr>
          <p:cNvSpPr/>
          <p:nvPr/>
        </p:nvSpPr>
        <p:spPr>
          <a:xfrm rot="18966223">
            <a:off x="5714793" y="3321782"/>
            <a:ext cx="108012" cy="36000"/>
          </a:xfrm>
          <a:prstGeom prst="rect">
            <a:avLst/>
          </a:prstGeom>
          <a:solidFill>
            <a:srgbClr val="FEFDFC"/>
          </a:solidFill>
          <a:ln>
            <a:solidFill>
              <a:srgbClr val="FEFD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98D824-BAFA-4404-B244-79E5CADDDC47}"/>
              </a:ext>
            </a:extLst>
          </p:cNvPr>
          <p:cNvSpPr/>
          <p:nvPr/>
        </p:nvSpPr>
        <p:spPr>
          <a:xfrm rot="18966223">
            <a:off x="5798745" y="3439437"/>
            <a:ext cx="108012" cy="36000"/>
          </a:xfrm>
          <a:prstGeom prst="rect">
            <a:avLst/>
          </a:prstGeom>
          <a:solidFill>
            <a:srgbClr val="FEFDFC"/>
          </a:solidFill>
          <a:ln>
            <a:solidFill>
              <a:srgbClr val="FEFD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1587C3-EA13-41CC-97BE-95C8F47CE7FF}"/>
              </a:ext>
            </a:extLst>
          </p:cNvPr>
          <p:cNvSpPr/>
          <p:nvPr/>
        </p:nvSpPr>
        <p:spPr>
          <a:xfrm rot="18966223">
            <a:off x="5580299" y="3192944"/>
            <a:ext cx="108012" cy="18000"/>
          </a:xfrm>
          <a:prstGeom prst="rect">
            <a:avLst/>
          </a:prstGeom>
          <a:solidFill>
            <a:srgbClr val="FEF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3BE4B4-A5DF-4CC0-A52A-338678B5AE34}"/>
              </a:ext>
            </a:extLst>
          </p:cNvPr>
          <p:cNvSpPr/>
          <p:nvPr/>
        </p:nvSpPr>
        <p:spPr>
          <a:xfrm rot="18966223">
            <a:off x="5449707" y="3180364"/>
            <a:ext cx="108012" cy="18000"/>
          </a:xfrm>
          <a:prstGeom prst="rect">
            <a:avLst/>
          </a:prstGeom>
          <a:solidFill>
            <a:srgbClr val="FEF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31367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19FE6-13DC-4B4D-8D69-F4503B7D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C87A9B-022B-4CFA-8DA1-FCB0235E7459}"/>
              </a:ext>
            </a:extLst>
          </p:cNvPr>
          <p:cNvGrpSpPr/>
          <p:nvPr/>
        </p:nvGrpSpPr>
        <p:grpSpPr>
          <a:xfrm>
            <a:off x="1418223" y="2358107"/>
            <a:ext cx="1644277" cy="1587623"/>
            <a:chOff x="5198643" y="2358107"/>
            <a:chExt cx="1644277" cy="158762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2DB5990-2812-4B11-9B7D-29E2EF50E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57975" y="3642769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0078F7-4C32-4388-9299-8DA07FD3ED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0651" y="3909730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0E6922F-5D1A-4FA8-8EE6-8C313C726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52120" y="3507854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D7F563D-C9B8-454A-9EFB-7BC11B85F5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0132" y="3435846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3A43BD-CA85-4EA1-9204-6676622361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9753" y="3331505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F100C9-0C9C-4D9E-8F04-E51A20A197AF}"/>
                </a:ext>
              </a:extLst>
            </p:cNvPr>
            <p:cNvCxnSpPr/>
            <p:nvPr/>
          </p:nvCxnSpPr>
          <p:spPr>
            <a:xfrm>
              <a:off x="5198643" y="2358107"/>
              <a:ext cx="0" cy="15720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E50BA9-B8CB-4905-B2BE-C2C68E28B4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1022" y="3927730"/>
              <a:ext cx="164189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BA21A5-A6EC-4EE1-82F6-C9C0B355BFBF}"/>
              </a:ext>
            </a:extLst>
          </p:cNvPr>
          <p:cNvCxnSpPr/>
          <p:nvPr/>
        </p:nvCxnSpPr>
        <p:spPr>
          <a:xfrm flipH="1">
            <a:off x="1490231" y="2364203"/>
            <a:ext cx="1560077" cy="158762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468E554-4E3C-4159-A405-FDF7CB16FA85}"/>
              </a:ext>
            </a:extLst>
          </p:cNvPr>
          <p:cNvSpPr/>
          <p:nvPr/>
        </p:nvSpPr>
        <p:spPr>
          <a:xfrm rot="18966223">
            <a:off x="5714793" y="3321782"/>
            <a:ext cx="108012" cy="36000"/>
          </a:xfrm>
          <a:prstGeom prst="rect">
            <a:avLst/>
          </a:prstGeom>
          <a:solidFill>
            <a:srgbClr val="FEFDFC"/>
          </a:solidFill>
          <a:ln>
            <a:solidFill>
              <a:srgbClr val="FEFD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98D824-BAFA-4404-B244-79E5CADDDC47}"/>
              </a:ext>
            </a:extLst>
          </p:cNvPr>
          <p:cNvSpPr/>
          <p:nvPr/>
        </p:nvSpPr>
        <p:spPr>
          <a:xfrm rot="18966223">
            <a:off x="5798745" y="3439437"/>
            <a:ext cx="108012" cy="36000"/>
          </a:xfrm>
          <a:prstGeom prst="rect">
            <a:avLst/>
          </a:prstGeom>
          <a:solidFill>
            <a:srgbClr val="FEFDFC"/>
          </a:solidFill>
          <a:ln>
            <a:solidFill>
              <a:srgbClr val="FEFD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1587C3-EA13-41CC-97BE-95C8F47CE7FF}"/>
              </a:ext>
            </a:extLst>
          </p:cNvPr>
          <p:cNvSpPr/>
          <p:nvPr/>
        </p:nvSpPr>
        <p:spPr>
          <a:xfrm rot="18966223">
            <a:off x="5580299" y="3192944"/>
            <a:ext cx="108012" cy="18000"/>
          </a:xfrm>
          <a:prstGeom prst="rect">
            <a:avLst/>
          </a:prstGeom>
          <a:solidFill>
            <a:srgbClr val="FEF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3BE4B4-A5DF-4CC0-A52A-338678B5AE34}"/>
              </a:ext>
            </a:extLst>
          </p:cNvPr>
          <p:cNvSpPr/>
          <p:nvPr/>
        </p:nvSpPr>
        <p:spPr>
          <a:xfrm rot="18966223">
            <a:off x="5449707" y="3180364"/>
            <a:ext cx="108012" cy="18000"/>
          </a:xfrm>
          <a:prstGeom prst="rect">
            <a:avLst/>
          </a:prstGeom>
          <a:solidFill>
            <a:srgbClr val="FEF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D1EFE38-1474-401A-8536-FBBAA45F3A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6" t="12937" r="1110" b="15745"/>
          <a:stretch/>
        </p:blipFill>
        <p:spPr>
          <a:xfrm>
            <a:off x="4031941" y="2271495"/>
            <a:ext cx="2600507" cy="158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0580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19FE6-13DC-4B4D-8D69-F4503B7D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7A61DDD-6F01-4267-A6B2-325EEF51C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2088232"/>
            <a:ext cx="2164221" cy="250639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0C87A9B-022B-4CFA-8DA1-FCB0235E7459}"/>
              </a:ext>
            </a:extLst>
          </p:cNvPr>
          <p:cNvGrpSpPr/>
          <p:nvPr/>
        </p:nvGrpSpPr>
        <p:grpSpPr>
          <a:xfrm>
            <a:off x="1408410" y="2358107"/>
            <a:ext cx="1641898" cy="1587623"/>
            <a:chOff x="5188830" y="2358107"/>
            <a:chExt cx="1641898" cy="158762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2DB5990-2812-4B11-9B7D-29E2EF50E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57975" y="3642769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0078F7-4C32-4388-9299-8DA07FD3ED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0651" y="3909730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0E6922F-5D1A-4FA8-8EE6-8C313C726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52120" y="3507854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D7F563D-C9B8-454A-9EFB-7BC11B85F5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0132" y="3435846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3A43BD-CA85-4EA1-9204-6676622361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9753" y="3331505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F100C9-0C9C-4D9E-8F04-E51A20A197AF}"/>
                </a:ext>
              </a:extLst>
            </p:cNvPr>
            <p:cNvCxnSpPr/>
            <p:nvPr/>
          </p:nvCxnSpPr>
          <p:spPr>
            <a:xfrm>
              <a:off x="5198643" y="2358107"/>
              <a:ext cx="0" cy="15720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E50BA9-B8CB-4905-B2BE-C2C68E28B4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8830" y="3927730"/>
              <a:ext cx="164189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1D6F6D0-F2D3-4DE4-85CC-B093C3324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571" y="1983494"/>
            <a:ext cx="3016351" cy="22261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15D5A2B-281C-45E9-97E8-1795DB653D0A}"/>
              </a:ext>
            </a:extLst>
          </p:cNvPr>
          <p:cNvSpPr txBox="1"/>
          <p:nvPr/>
        </p:nvSpPr>
        <p:spPr>
          <a:xfrm rot="16200000">
            <a:off x="7123426" y="2681755"/>
            <a:ext cx="37785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[Gordon Moore, 1965 ; Nate Silver, "The Signal and the Noise"]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A7A254-C7BF-41BF-BA84-432943B7C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60" y="596042"/>
            <a:ext cx="2602747" cy="150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714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19FE6-13DC-4B4D-8D69-F4503B7D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C87A9B-022B-4CFA-8DA1-FCB0235E7459}"/>
              </a:ext>
            </a:extLst>
          </p:cNvPr>
          <p:cNvGrpSpPr/>
          <p:nvPr/>
        </p:nvGrpSpPr>
        <p:grpSpPr>
          <a:xfrm>
            <a:off x="1408410" y="2358107"/>
            <a:ext cx="1641898" cy="1587623"/>
            <a:chOff x="5188830" y="2358107"/>
            <a:chExt cx="1641898" cy="158762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2DB5990-2812-4B11-9B7D-29E2EF50E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57975" y="3642769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0078F7-4C32-4388-9299-8DA07FD3ED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0651" y="3909730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0E6922F-5D1A-4FA8-8EE6-8C313C726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52120" y="3507854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D7F563D-C9B8-454A-9EFB-7BC11B85F5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0132" y="3435846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3A43BD-CA85-4EA1-9204-6676622361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9753" y="3331505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F100C9-0C9C-4D9E-8F04-E51A20A197AF}"/>
                </a:ext>
              </a:extLst>
            </p:cNvPr>
            <p:cNvCxnSpPr/>
            <p:nvPr/>
          </p:nvCxnSpPr>
          <p:spPr>
            <a:xfrm>
              <a:off x="5198643" y="2358107"/>
              <a:ext cx="0" cy="15720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E50BA9-B8CB-4905-B2BE-C2C68E28B4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8830" y="3927730"/>
              <a:ext cx="164189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1D6F6D0-F2D3-4DE4-85CC-B093C3324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571" y="1983494"/>
            <a:ext cx="3016351" cy="222615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BBDD3D-868B-4439-BB82-AD120238ED94}"/>
              </a:ext>
            </a:extLst>
          </p:cNvPr>
          <p:cNvCxnSpPr>
            <a:cxnSpLocks/>
          </p:cNvCxnSpPr>
          <p:nvPr/>
        </p:nvCxnSpPr>
        <p:spPr>
          <a:xfrm>
            <a:off x="4283968" y="2535746"/>
            <a:ext cx="2304256" cy="1188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798A6C-292B-4119-87C0-82E243307537}"/>
              </a:ext>
            </a:extLst>
          </p:cNvPr>
          <p:cNvCxnSpPr/>
          <p:nvPr/>
        </p:nvCxnSpPr>
        <p:spPr>
          <a:xfrm>
            <a:off x="4319972" y="2571750"/>
            <a:ext cx="2268252" cy="107101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" name="Picture 6">
            <a:extLst>
              <a:ext uri="{FF2B5EF4-FFF2-40B4-BE49-F238E27FC236}">
                <a16:creationId xmlns:a16="http://schemas.microsoft.com/office/drawing/2014/main" id="{C7A61DDD-6F01-4267-A6B2-325EEF51C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2088232"/>
            <a:ext cx="2164221" cy="25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1054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26F2530-CE84-4C83-B3EE-628079959E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50" y="2047412"/>
            <a:ext cx="1876623" cy="2052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919FE6-13DC-4B4D-8D69-F4503B7D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C87A9B-022B-4CFA-8DA1-FCB0235E7459}"/>
              </a:ext>
            </a:extLst>
          </p:cNvPr>
          <p:cNvGrpSpPr/>
          <p:nvPr/>
        </p:nvGrpSpPr>
        <p:grpSpPr>
          <a:xfrm>
            <a:off x="1408410" y="2358107"/>
            <a:ext cx="1641898" cy="1587623"/>
            <a:chOff x="5188830" y="2358107"/>
            <a:chExt cx="1641898" cy="158762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2DB5990-2812-4B11-9B7D-29E2EF50E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57975" y="3642769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0078F7-4C32-4388-9299-8DA07FD3ED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0651" y="3909730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0E6922F-5D1A-4FA8-8EE6-8C313C726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52120" y="3507854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D7F563D-C9B8-454A-9EFB-7BC11B85F5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0132" y="3435846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3A43BD-CA85-4EA1-9204-6676622361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9753" y="3331505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F100C9-0C9C-4D9E-8F04-E51A20A197AF}"/>
                </a:ext>
              </a:extLst>
            </p:cNvPr>
            <p:cNvCxnSpPr/>
            <p:nvPr/>
          </p:nvCxnSpPr>
          <p:spPr>
            <a:xfrm>
              <a:off x="5198643" y="2358107"/>
              <a:ext cx="0" cy="15720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E50BA9-B8CB-4905-B2BE-C2C68E28B4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8830" y="3927730"/>
              <a:ext cx="164189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1D6F6D0-F2D3-4DE4-85CC-B093C3324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571" y="1983494"/>
            <a:ext cx="3016351" cy="222615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BBDD3D-868B-4439-BB82-AD120238ED94}"/>
              </a:ext>
            </a:extLst>
          </p:cNvPr>
          <p:cNvCxnSpPr/>
          <p:nvPr/>
        </p:nvCxnSpPr>
        <p:spPr>
          <a:xfrm>
            <a:off x="4283968" y="2535746"/>
            <a:ext cx="2520280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798A6C-292B-4119-87C0-82E243307537}"/>
              </a:ext>
            </a:extLst>
          </p:cNvPr>
          <p:cNvCxnSpPr/>
          <p:nvPr/>
        </p:nvCxnSpPr>
        <p:spPr>
          <a:xfrm>
            <a:off x="4319972" y="2571750"/>
            <a:ext cx="2268252" cy="107101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8" name="Picture 3">
            <a:extLst>
              <a:ext uri="{FF2B5EF4-FFF2-40B4-BE49-F238E27FC236}">
                <a16:creationId xmlns:a16="http://schemas.microsoft.com/office/drawing/2014/main" id="{95F2E5B3-541C-4C27-818F-0D8C4AB743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" y="1781179"/>
            <a:ext cx="3568218" cy="24827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C2B7B2-7C36-4178-95F6-E1A5C0DF15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268" y="1842113"/>
            <a:ext cx="1938287" cy="22261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500C68-62C4-4C5D-AB4C-80E13D00A6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89"/>
          <a:stretch/>
        </p:blipFill>
        <p:spPr>
          <a:xfrm>
            <a:off x="6975916" y="1052215"/>
            <a:ext cx="2060580" cy="5486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31D227-B362-4E12-9A32-8214D4B0918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97"/>
          <a:stretch/>
        </p:blipFill>
        <p:spPr>
          <a:xfrm>
            <a:off x="6984268" y="4214930"/>
            <a:ext cx="2141804" cy="877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FF13AA-E1BA-4501-BE9D-6A01DA118CE0}"/>
              </a:ext>
            </a:extLst>
          </p:cNvPr>
          <p:cNvSpPr txBox="1"/>
          <p:nvPr/>
        </p:nvSpPr>
        <p:spPr>
          <a:xfrm rot="16200000">
            <a:off x="7491107" y="2794717"/>
            <a:ext cx="31325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[Economist, 2014; 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nuclear association, 2018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6337169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19FE6-13DC-4B4D-8D69-F4503B7D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C87A9B-022B-4CFA-8DA1-FCB0235E7459}"/>
              </a:ext>
            </a:extLst>
          </p:cNvPr>
          <p:cNvGrpSpPr/>
          <p:nvPr/>
        </p:nvGrpSpPr>
        <p:grpSpPr>
          <a:xfrm>
            <a:off x="1408410" y="2358107"/>
            <a:ext cx="1641898" cy="1587623"/>
            <a:chOff x="5188830" y="2358107"/>
            <a:chExt cx="1641898" cy="158762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2DB5990-2812-4B11-9B7D-29E2EF50EC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57975" y="3642769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0078F7-4C32-4388-9299-8DA07FD3ED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0651" y="3909730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0E6922F-5D1A-4FA8-8EE6-8C313C726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52120" y="3507854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D7F563D-C9B8-454A-9EFB-7BC11B85F5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0132" y="3435846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3A43BD-CA85-4EA1-9204-6676622361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49753" y="3331505"/>
              <a:ext cx="36000" cy="36000"/>
            </a:xfrm>
            <a:prstGeom prst="ellipse">
              <a:avLst/>
            </a:prstGeom>
            <a:solidFill>
              <a:srgbClr val="FEFDFC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F100C9-0C9C-4D9E-8F04-E51A20A197AF}"/>
                </a:ext>
              </a:extLst>
            </p:cNvPr>
            <p:cNvCxnSpPr/>
            <p:nvPr/>
          </p:nvCxnSpPr>
          <p:spPr>
            <a:xfrm>
              <a:off x="5198643" y="2358107"/>
              <a:ext cx="0" cy="15720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E50BA9-B8CB-4905-B2BE-C2C68E28B4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8830" y="3927730"/>
              <a:ext cx="164189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1D6F6D0-F2D3-4DE4-85CC-B093C3324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571" y="1983494"/>
            <a:ext cx="3016351" cy="222615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BBDD3D-868B-4439-BB82-AD120238ED94}"/>
              </a:ext>
            </a:extLst>
          </p:cNvPr>
          <p:cNvCxnSpPr>
            <a:cxnSpLocks/>
          </p:cNvCxnSpPr>
          <p:nvPr/>
        </p:nvCxnSpPr>
        <p:spPr>
          <a:xfrm>
            <a:off x="4283968" y="2535746"/>
            <a:ext cx="2304256" cy="1188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798A6C-292B-4119-87C0-82E243307537}"/>
              </a:ext>
            </a:extLst>
          </p:cNvPr>
          <p:cNvCxnSpPr/>
          <p:nvPr/>
        </p:nvCxnSpPr>
        <p:spPr>
          <a:xfrm>
            <a:off x="4319972" y="2571750"/>
            <a:ext cx="2268252" cy="107101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1ED1341-D90E-485A-8BAF-9E74FB95F1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0" b="12003"/>
          <a:stretch/>
        </p:blipFill>
        <p:spPr>
          <a:xfrm>
            <a:off x="-508" y="0"/>
            <a:ext cx="7560840" cy="5143500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C7A61DDD-6F01-4267-A6B2-325EEF51C71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4" y="2645246"/>
            <a:ext cx="2164221" cy="25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6836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A0FB5-E82B-4447-A078-2D3706029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this really a problem in machine learning?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316FD-CF9A-4511-BD04-3F05B3C28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4" t="3335" b="68329"/>
          <a:stretch/>
        </p:blipFill>
        <p:spPr>
          <a:xfrm>
            <a:off x="539552" y="735546"/>
            <a:ext cx="3687046" cy="1224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3F0CD-9FC9-42EC-A5DD-97D67F498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4" t="37505" b="34992"/>
          <a:stretch/>
        </p:blipFill>
        <p:spPr>
          <a:xfrm>
            <a:off x="539552" y="2211710"/>
            <a:ext cx="3687046" cy="1188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23404F-F634-4127-ACD0-96046D002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4" t="70842"/>
          <a:stretch/>
        </p:blipFill>
        <p:spPr>
          <a:xfrm>
            <a:off x="539552" y="3651870"/>
            <a:ext cx="3687046" cy="125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748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A0FB5-E82B-4447-A078-2D3706029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this really a problem in machine learning?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316FD-CF9A-4511-BD04-3F05B3C28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591530"/>
            <a:ext cx="390306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3689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A0FB5-E82B-4447-A078-2D3706029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this really a problem in machine learning?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316FD-CF9A-4511-BD04-3F05B3C28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591530"/>
            <a:ext cx="3903069" cy="43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FAAEAC-8EAD-4B56-8AAA-A8AEB1DC23FC}"/>
              </a:ext>
            </a:extLst>
          </p:cNvPr>
          <p:cNvSpPr txBox="1"/>
          <p:nvPr/>
        </p:nvSpPr>
        <p:spPr>
          <a:xfrm rot="16200000">
            <a:off x="7572790" y="2729585"/>
            <a:ext cx="27318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[Azulay &amp; Weiss, 2019; Rosenfeld et al, 2018]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753AC5-57BD-46CF-94E0-BEAEB2C61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98" y="692696"/>
            <a:ext cx="1887774" cy="43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535515-4142-49E7-9EB5-04967D516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490" y="735546"/>
            <a:ext cx="1355918" cy="409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8532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A2CE0F-BB98-4214-954D-B23B588AA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6BB5D4-F7FC-4FB8-86C3-EEBE92E71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43558"/>
            <a:ext cx="35337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62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5215B4-0498-4FB9-8117-A62BF8DD3954}"/>
              </a:ext>
            </a:extLst>
          </p:cNvPr>
          <p:cNvSpPr txBox="1"/>
          <p:nvPr/>
        </p:nvSpPr>
        <p:spPr>
          <a:xfrm>
            <a:off x="834672" y="2483350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6BE18F-AB08-40DA-8669-3A3842E48208}"/>
              </a:ext>
            </a:extLst>
          </p:cNvPr>
          <p:cNvSpPr txBox="1"/>
          <p:nvPr/>
        </p:nvSpPr>
        <p:spPr>
          <a:xfrm>
            <a:off x="2051720" y="536759"/>
            <a:ext cx="185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Data Mining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D8CCE-E95B-4459-AC76-26BC0F20B661}"/>
              </a:ext>
            </a:extLst>
          </p:cNvPr>
          <p:cNvSpPr txBox="1"/>
          <p:nvPr/>
        </p:nvSpPr>
        <p:spPr>
          <a:xfrm>
            <a:off x="4572000" y="545117"/>
            <a:ext cx="2662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2D18C-6FEA-4B21-984F-4BAA294CDF49}"/>
              </a:ext>
            </a:extLst>
          </p:cNvPr>
          <p:cNvSpPr txBox="1"/>
          <p:nvPr/>
        </p:nvSpPr>
        <p:spPr>
          <a:xfrm>
            <a:off x="1835696" y="3363838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Big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0CB81E-7ED5-4F9F-B6B2-E22C065B2B4A}"/>
              </a:ext>
            </a:extLst>
          </p:cNvPr>
          <p:cNvSpPr txBox="1"/>
          <p:nvPr/>
        </p:nvSpPr>
        <p:spPr>
          <a:xfrm>
            <a:off x="5592651" y="3510218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Deep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82AE07-83A2-4B39-9689-CB81366BE340}"/>
              </a:ext>
            </a:extLst>
          </p:cNvPr>
          <p:cNvSpPr txBox="1"/>
          <p:nvPr/>
        </p:nvSpPr>
        <p:spPr>
          <a:xfrm>
            <a:off x="281635" y="1449240"/>
            <a:ext cx="3086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Artificial Intelligence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F35AE-540F-4EB3-8F61-C37D5187DAF5}"/>
              </a:ext>
            </a:extLst>
          </p:cNvPr>
          <p:cNvSpPr txBox="1"/>
          <p:nvPr/>
        </p:nvSpPr>
        <p:spPr>
          <a:xfrm>
            <a:off x="5652120" y="1449240"/>
            <a:ext cx="2972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Pattern Recognition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052E83-0DB9-47F6-9F37-47D0C00CEADA}"/>
              </a:ext>
            </a:extLst>
          </p:cNvPr>
          <p:cNvSpPr txBox="1"/>
          <p:nvPr/>
        </p:nvSpPr>
        <p:spPr>
          <a:xfrm>
            <a:off x="3586583" y="3795886"/>
            <a:ext cx="1460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Statistics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C07D3-2DE6-4071-9E6A-E38DC951B7E4}"/>
              </a:ext>
            </a:extLst>
          </p:cNvPr>
          <p:cNvSpPr txBox="1"/>
          <p:nvPr/>
        </p:nvSpPr>
        <p:spPr>
          <a:xfrm>
            <a:off x="5899046" y="2479729"/>
            <a:ext cx="3231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Knowledge Discovery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DA307E-18CB-4158-9CA1-88147E5E2211}"/>
              </a:ext>
            </a:extLst>
          </p:cNvPr>
          <p:cNvSpPr txBox="1"/>
          <p:nvPr/>
        </p:nvSpPr>
        <p:spPr>
          <a:xfrm>
            <a:off x="3419872" y="2202729"/>
            <a:ext cx="17940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98C6A2-B817-45BB-892A-01E27130FBE8}"/>
              </a:ext>
            </a:extLst>
          </p:cNvPr>
          <p:cNvSpPr txBox="1"/>
          <p:nvPr/>
        </p:nvSpPr>
        <p:spPr>
          <a:xfrm>
            <a:off x="251520" y="4155926"/>
            <a:ext cx="3462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Data Analysis/Analytics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44579C-6428-4D53-920B-546AEE618AD2}"/>
              </a:ext>
            </a:extLst>
          </p:cNvPr>
          <p:cNvSpPr txBox="1"/>
          <p:nvPr/>
        </p:nvSpPr>
        <p:spPr>
          <a:xfrm>
            <a:off x="5364088" y="4414341"/>
            <a:ext cx="3440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Information 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1F0877-48F2-4DF0-8975-32C0B2DF3F4A}"/>
              </a:ext>
            </a:extLst>
          </p:cNvPr>
          <p:cNvSpPr txBox="1"/>
          <p:nvPr/>
        </p:nvSpPr>
        <p:spPr>
          <a:xfrm>
            <a:off x="-540568" y="4977872"/>
            <a:ext cx="98940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Computer Vision, Speech Recognition, Recommendation Systems, Computational Intelligence, </a:t>
            </a:r>
            <a:r>
              <a:rPr kumimoji="0" lang="en-GB" sz="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Datalogy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, Computational/Statistical/Algorithmic Learning Theory, Computational Statistics, Information Retrieval  </a:t>
            </a:r>
          </a:p>
        </p:txBody>
      </p:sp>
    </p:spTree>
    <p:extLst>
      <p:ext uri="{BB962C8B-B14F-4D97-AF65-F5344CB8AC3E}">
        <p14:creationId xmlns:p14="http://schemas.microsoft.com/office/powerpoint/2010/main" val="90145312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BEDEDE-4541-4683-A2B4-F399AEA9E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5" r="36482" b="23259"/>
          <a:stretch/>
        </p:blipFill>
        <p:spPr>
          <a:xfrm>
            <a:off x="3437874" y="2885181"/>
            <a:ext cx="2268252" cy="1657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DCD7D5-0825-4FF0-A62A-E37E4DAB7F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110" y="2894364"/>
            <a:ext cx="2304073" cy="16801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F9221B-962C-4F42-8DE4-F4D401D6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and Regression Examples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CBE348-BA37-49CF-AACC-5F5A95458B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1" t="18529" r="35470" b="14584"/>
          <a:stretch/>
        </p:blipFill>
        <p:spPr>
          <a:xfrm>
            <a:off x="3803914" y="1194415"/>
            <a:ext cx="1512168" cy="1324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FEAED7-CEE8-44A2-B66C-92C3706DC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916" y="1195656"/>
            <a:ext cx="1512168" cy="132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9410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FD6C51-C362-49A1-B300-F1C1EC5994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5" t="18529" r="2186" b="14584"/>
          <a:stretch/>
        </p:blipFill>
        <p:spPr>
          <a:xfrm>
            <a:off x="1043608" y="1194414"/>
            <a:ext cx="1512168" cy="13243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F9221B-962C-4F42-8DE4-F4D401D6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Under-, “Perfect”-, and Over-fitting 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BEDEDE-4541-4683-A2B4-F399AEA9E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5" r="36482" b="23259"/>
          <a:stretch/>
        </p:blipFill>
        <p:spPr>
          <a:xfrm>
            <a:off x="3437874" y="2885181"/>
            <a:ext cx="2268252" cy="1657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1DE38F-E0E8-4613-A58A-2164CE6B34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" t="18531" r="67660" b="14582"/>
          <a:stretch/>
        </p:blipFill>
        <p:spPr>
          <a:xfrm>
            <a:off x="6624228" y="1194414"/>
            <a:ext cx="1512168" cy="1324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CBE348-BA37-49CF-AACC-5F5A95458B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1" t="18529" r="35470" b="14584"/>
          <a:stretch/>
        </p:blipFill>
        <p:spPr>
          <a:xfrm>
            <a:off x="3810841" y="1194415"/>
            <a:ext cx="1512168" cy="13243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FED174-DA48-47BE-AA55-655F7DCE33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t="216" r="68701" b="23043"/>
          <a:stretch/>
        </p:blipFill>
        <p:spPr>
          <a:xfrm>
            <a:off x="746575" y="2885180"/>
            <a:ext cx="2268252" cy="1657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302159-2514-4396-98BB-0C33767A24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9" t="425" r="948" b="22834"/>
          <a:stretch/>
        </p:blipFill>
        <p:spPr>
          <a:xfrm>
            <a:off x="6129173" y="2894364"/>
            <a:ext cx="2268252" cy="1657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88729A-EF04-49FD-8098-840A02B27692}"/>
              </a:ext>
            </a:extLst>
          </p:cNvPr>
          <p:cNvSpPr txBox="1"/>
          <p:nvPr/>
        </p:nvSpPr>
        <p:spPr>
          <a:xfrm rot="16200000">
            <a:off x="8042901" y="2762070"/>
            <a:ext cx="19559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Joglekar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2018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Despois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2018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379827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Risk Structure</a:t>
            </a:r>
            <a:endParaRPr lang="en-GB" dirty="0">
              <a:solidFill>
                <a:schemeClr val="tx2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41994" name="Freihandform 13"/>
          <p:cNvSpPr>
            <a:spLocks/>
          </p:cNvSpPr>
          <p:nvPr/>
        </p:nvSpPr>
        <p:spPr bwMode="auto">
          <a:xfrm rot="3168926">
            <a:off x="5656414" y="2140002"/>
            <a:ext cx="1709738" cy="888206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41995" name="Freihandform 14"/>
          <p:cNvSpPr>
            <a:spLocks/>
          </p:cNvSpPr>
          <p:nvPr/>
        </p:nvSpPr>
        <p:spPr bwMode="auto">
          <a:xfrm>
            <a:off x="4286053" y="995616"/>
            <a:ext cx="3355534" cy="2717717"/>
          </a:xfrm>
          <a:custGeom>
            <a:avLst/>
            <a:gdLst>
              <a:gd name="T0" fmla="*/ 1589963 w 4635374"/>
              <a:gd name="T1" fmla="*/ 141603 h 3247250"/>
              <a:gd name="T2" fmla="*/ 667011 w 4635374"/>
              <a:gd name="T3" fmla="*/ 767332 h 3247250"/>
              <a:gd name="T4" fmla="*/ 169018 w 4635374"/>
              <a:gd name="T5" fmla="*/ 1718854 h 3247250"/>
              <a:gd name="T6" fmla="*/ 1681112 w 4635374"/>
              <a:gd name="T7" fmla="*/ 2851619 h 3247250"/>
              <a:gd name="T8" fmla="*/ 3501056 w 4635374"/>
              <a:gd name="T9" fmla="*/ 3132539 h 3247250"/>
              <a:gd name="T10" fmla="*/ 4542317 w 4635374"/>
              <a:gd name="T11" fmla="*/ 2144774 h 3247250"/>
              <a:gd name="T12" fmla="*/ 4062429 w 4635374"/>
              <a:gd name="T13" fmla="*/ 830767 h 3247250"/>
              <a:gd name="T14" fmla="*/ 2794807 w 4635374"/>
              <a:gd name="T15" fmla="*/ 114859 h 3247250"/>
              <a:gd name="T16" fmla="*/ 1589963 w 4635374"/>
              <a:gd name="T17" fmla="*/ 141603 h 324725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635374"/>
              <a:gd name="T28" fmla="*/ 0 h 3247250"/>
              <a:gd name="T29" fmla="*/ 4635374 w 4635374"/>
              <a:gd name="T30" fmla="*/ 3247250 h 3247250"/>
              <a:gd name="connsiteX0" fmla="*/ 1459150 w 4429437"/>
              <a:gd name="connsiteY0" fmla="*/ 255382 h 3282674"/>
              <a:gd name="connsiteX1" fmla="*/ 536303 w 4429437"/>
              <a:gd name="connsiteY1" fmla="*/ 880515 h 3282674"/>
              <a:gd name="connsiteX2" fmla="*/ 38362 w 4429437"/>
              <a:gd name="connsiteY2" fmla="*/ 1831129 h 3282674"/>
              <a:gd name="connsiteX3" fmla="*/ 1550291 w 4429437"/>
              <a:gd name="connsiteY3" fmla="*/ 2962813 h 3282674"/>
              <a:gd name="connsiteX4" fmla="*/ 3370037 w 4429437"/>
              <a:gd name="connsiteY4" fmla="*/ 3243470 h 3282674"/>
              <a:gd name="connsiteX5" fmla="*/ 4411186 w 4429437"/>
              <a:gd name="connsiteY5" fmla="*/ 2256642 h 3282674"/>
              <a:gd name="connsiteX6" fmla="*/ 3931352 w 4429437"/>
              <a:gd name="connsiteY6" fmla="*/ 943890 h 3282674"/>
              <a:gd name="connsiteX7" fmla="*/ 2691575 w 4429437"/>
              <a:gd name="connsiteY7" fmla="*/ 34749 h 3282674"/>
              <a:gd name="connsiteX8" fmla="*/ 1459150 w 4429437"/>
              <a:gd name="connsiteY8" fmla="*/ 255382 h 3282674"/>
              <a:gd name="connsiteX0" fmla="*/ 1524485 w 4430121"/>
              <a:gd name="connsiteY0" fmla="*/ 56765 h 3490359"/>
              <a:gd name="connsiteX1" fmla="*/ 536987 w 4430121"/>
              <a:gd name="connsiteY1" fmla="*/ 1088201 h 3490359"/>
              <a:gd name="connsiteX2" fmla="*/ 39046 w 4430121"/>
              <a:gd name="connsiteY2" fmla="*/ 2038815 h 3490359"/>
              <a:gd name="connsiteX3" fmla="*/ 1550975 w 4430121"/>
              <a:gd name="connsiteY3" fmla="*/ 3170499 h 3490359"/>
              <a:gd name="connsiteX4" fmla="*/ 3370721 w 4430121"/>
              <a:gd name="connsiteY4" fmla="*/ 3451156 h 3490359"/>
              <a:gd name="connsiteX5" fmla="*/ 4411870 w 4430121"/>
              <a:gd name="connsiteY5" fmla="*/ 2464328 h 3490359"/>
              <a:gd name="connsiteX6" fmla="*/ 3932036 w 4430121"/>
              <a:gd name="connsiteY6" fmla="*/ 1151576 h 3490359"/>
              <a:gd name="connsiteX7" fmla="*/ 2692259 w 4430121"/>
              <a:gd name="connsiteY7" fmla="*/ 242435 h 3490359"/>
              <a:gd name="connsiteX8" fmla="*/ 1524485 w 4430121"/>
              <a:gd name="connsiteY8" fmla="*/ 56765 h 3490359"/>
              <a:gd name="connsiteX0" fmla="*/ 1524485 w 4430121"/>
              <a:gd name="connsiteY0" fmla="*/ 137702 h 3571296"/>
              <a:gd name="connsiteX1" fmla="*/ 536987 w 4430121"/>
              <a:gd name="connsiteY1" fmla="*/ 1169138 h 3571296"/>
              <a:gd name="connsiteX2" fmla="*/ 39046 w 4430121"/>
              <a:gd name="connsiteY2" fmla="*/ 2119752 h 3571296"/>
              <a:gd name="connsiteX3" fmla="*/ 1550975 w 4430121"/>
              <a:gd name="connsiteY3" fmla="*/ 3251436 h 3571296"/>
              <a:gd name="connsiteX4" fmla="*/ 3370721 w 4430121"/>
              <a:gd name="connsiteY4" fmla="*/ 3532093 h 3571296"/>
              <a:gd name="connsiteX5" fmla="*/ 4411870 w 4430121"/>
              <a:gd name="connsiteY5" fmla="*/ 2545265 h 3571296"/>
              <a:gd name="connsiteX6" fmla="*/ 3932036 w 4430121"/>
              <a:gd name="connsiteY6" fmla="*/ 1232513 h 3571296"/>
              <a:gd name="connsiteX7" fmla="*/ 2775383 w 4430121"/>
              <a:gd name="connsiteY7" fmla="*/ 129455 h 3571296"/>
              <a:gd name="connsiteX8" fmla="*/ 1524485 w 4430121"/>
              <a:gd name="connsiteY8" fmla="*/ 137702 h 3571296"/>
              <a:gd name="connsiteX0" fmla="*/ 1569066 w 4474702"/>
              <a:gd name="connsiteY0" fmla="*/ 113430 h 3547024"/>
              <a:gd name="connsiteX1" fmla="*/ 341429 w 4474702"/>
              <a:gd name="connsiteY1" fmla="*/ 710861 h 3547024"/>
              <a:gd name="connsiteX2" fmla="*/ 83627 w 4474702"/>
              <a:gd name="connsiteY2" fmla="*/ 2095480 h 3547024"/>
              <a:gd name="connsiteX3" fmla="*/ 1595556 w 4474702"/>
              <a:gd name="connsiteY3" fmla="*/ 3227164 h 3547024"/>
              <a:gd name="connsiteX4" fmla="*/ 3415302 w 4474702"/>
              <a:gd name="connsiteY4" fmla="*/ 3507821 h 3547024"/>
              <a:gd name="connsiteX5" fmla="*/ 4456451 w 4474702"/>
              <a:gd name="connsiteY5" fmla="*/ 2520993 h 3547024"/>
              <a:gd name="connsiteX6" fmla="*/ 3976617 w 4474702"/>
              <a:gd name="connsiteY6" fmla="*/ 1208241 h 3547024"/>
              <a:gd name="connsiteX7" fmla="*/ 2819964 w 4474702"/>
              <a:gd name="connsiteY7" fmla="*/ 105183 h 3547024"/>
              <a:gd name="connsiteX8" fmla="*/ 1569066 w 4474702"/>
              <a:gd name="connsiteY8" fmla="*/ 113430 h 3547024"/>
              <a:gd name="connsiteX0" fmla="*/ 1540580 w 4473923"/>
              <a:gd name="connsiteY0" fmla="*/ 59887 h 3622758"/>
              <a:gd name="connsiteX1" fmla="*/ 340650 w 4473923"/>
              <a:gd name="connsiteY1" fmla="*/ 786595 h 3622758"/>
              <a:gd name="connsiteX2" fmla="*/ 82848 w 4473923"/>
              <a:gd name="connsiteY2" fmla="*/ 2171214 h 3622758"/>
              <a:gd name="connsiteX3" fmla="*/ 1594777 w 4473923"/>
              <a:gd name="connsiteY3" fmla="*/ 3302898 h 3622758"/>
              <a:gd name="connsiteX4" fmla="*/ 3414523 w 4473923"/>
              <a:gd name="connsiteY4" fmla="*/ 3583555 h 3622758"/>
              <a:gd name="connsiteX5" fmla="*/ 4455672 w 4473923"/>
              <a:gd name="connsiteY5" fmla="*/ 2596727 h 3622758"/>
              <a:gd name="connsiteX6" fmla="*/ 3975838 w 4473923"/>
              <a:gd name="connsiteY6" fmla="*/ 1283975 h 3622758"/>
              <a:gd name="connsiteX7" fmla="*/ 2819185 w 4473923"/>
              <a:gd name="connsiteY7" fmla="*/ 180917 h 3622758"/>
              <a:gd name="connsiteX8" fmla="*/ 1540580 w 4473923"/>
              <a:gd name="connsiteY8" fmla="*/ 59887 h 362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3923" h="3622758">
                <a:moveTo>
                  <a:pt x="1540580" y="59887"/>
                </a:moveTo>
                <a:cubicBezTo>
                  <a:pt x="1127491" y="160833"/>
                  <a:pt x="583605" y="434707"/>
                  <a:pt x="340650" y="786595"/>
                </a:cubicBezTo>
                <a:cubicBezTo>
                  <a:pt x="97695" y="1138483"/>
                  <a:pt x="-126173" y="1751830"/>
                  <a:pt x="82848" y="2171214"/>
                </a:cubicBezTo>
                <a:cubicBezTo>
                  <a:pt x="291869" y="2590598"/>
                  <a:pt x="1039498" y="3067508"/>
                  <a:pt x="1594777" y="3302898"/>
                </a:cubicBezTo>
                <a:cubicBezTo>
                  <a:pt x="2150056" y="3538288"/>
                  <a:pt x="2937707" y="3701250"/>
                  <a:pt x="3414523" y="3583555"/>
                </a:cubicBezTo>
                <a:cubicBezTo>
                  <a:pt x="3891339" y="3465860"/>
                  <a:pt x="4362120" y="2979990"/>
                  <a:pt x="4455672" y="2596727"/>
                </a:cubicBezTo>
                <a:cubicBezTo>
                  <a:pt x="4549224" y="2213464"/>
                  <a:pt x="4267058" y="1621971"/>
                  <a:pt x="3975838" y="1283975"/>
                </a:cubicBezTo>
                <a:cubicBezTo>
                  <a:pt x="3684618" y="945979"/>
                  <a:pt x="3225061" y="384932"/>
                  <a:pt x="2819185" y="180917"/>
                </a:cubicBezTo>
                <a:cubicBezTo>
                  <a:pt x="2413309" y="-23098"/>
                  <a:pt x="1953669" y="-41059"/>
                  <a:pt x="1540580" y="59887"/>
                </a:cubicBezTo>
                <a:close/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cxnSp>
        <p:nvCxnSpPr>
          <p:cNvPr id="42008" name="Gerade Verbindung mit Pfeil 41"/>
          <p:cNvCxnSpPr>
            <a:cxnSpLocks noChangeShapeType="1"/>
          </p:cNvCxnSpPr>
          <p:nvPr/>
        </p:nvCxnSpPr>
        <p:spPr bwMode="auto">
          <a:xfrm flipV="1">
            <a:off x="5349844" y="3511094"/>
            <a:ext cx="161219" cy="339754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/>
              <p:nvPr/>
            </p:nvSpPr>
            <p:spPr>
              <a:xfrm>
                <a:off x="4852929" y="3786594"/>
                <a:ext cx="9432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→</m:t>
                      </m:r>
                      <m:r>
                        <a:rPr kumimoji="0" lang="en-GB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𝒴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929" y="3786594"/>
                <a:ext cx="943207" cy="369332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2DFBA00-CB85-4940-99D2-B9A0058E2DF0}"/>
              </a:ext>
            </a:extLst>
          </p:cNvPr>
          <p:cNvSpPr/>
          <p:nvPr/>
        </p:nvSpPr>
        <p:spPr>
          <a:xfrm rot="1357003">
            <a:off x="4680634" y="861564"/>
            <a:ext cx="968949" cy="1696334"/>
          </a:xfrm>
          <a:custGeom>
            <a:avLst/>
            <a:gdLst>
              <a:gd name="connsiteX0" fmla="*/ 217210 w 577467"/>
              <a:gd name="connsiteY0" fmla="*/ 1214541 h 1273284"/>
              <a:gd name="connsiteX1" fmla="*/ 418378 w 577467"/>
              <a:gd name="connsiteY1" fmla="*/ 1037757 h 1273284"/>
              <a:gd name="connsiteX2" fmla="*/ 534202 w 577467"/>
              <a:gd name="connsiteY2" fmla="*/ 732957 h 1273284"/>
              <a:gd name="connsiteX3" fmla="*/ 576874 w 577467"/>
              <a:gd name="connsiteY3" fmla="*/ 428157 h 1273284"/>
              <a:gd name="connsiteX4" fmla="*/ 540298 w 577467"/>
              <a:gd name="connsiteY4" fmla="*/ 31917 h 1273284"/>
              <a:gd name="connsiteX5" fmla="*/ 326938 w 577467"/>
              <a:gd name="connsiteY5" fmla="*/ 68493 h 1273284"/>
              <a:gd name="connsiteX6" fmla="*/ 150154 w 577467"/>
              <a:gd name="connsiteY6" fmla="*/ 422061 h 1273284"/>
              <a:gd name="connsiteX7" fmla="*/ 9946 w 577467"/>
              <a:gd name="connsiteY7" fmla="*/ 836589 h 1273284"/>
              <a:gd name="connsiteX8" fmla="*/ 34330 w 577467"/>
              <a:gd name="connsiteY8" fmla="*/ 1245021 h 1273284"/>
              <a:gd name="connsiteX9" fmla="*/ 217210 w 577467"/>
              <a:gd name="connsiteY9" fmla="*/ 1214541 h 1273284"/>
              <a:gd name="connsiteX0" fmla="*/ 217210 w 845966"/>
              <a:gd name="connsiteY0" fmla="*/ 1547903 h 1606646"/>
              <a:gd name="connsiteX1" fmla="*/ 418378 w 845966"/>
              <a:gd name="connsiteY1" fmla="*/ 1371119 h 1606646"/>
              <a:gd name="connsiteX2" fmla="*/ 534202 w 845966"/>
              <a:gd name="connsiteY2" fmla="*/ 1066319 h 1606646"/>
              <a:gd name="connsiteX3" fmla="*/ 576874 w 845966"/>
              <a:gd name="connsiteY3" fmla="*/ 761519 h 1606646"/>
              <a:gd name="connsiteX4" fmla="*/ 841388 w 845966"/>
              <a:gd name="connsiteY4" fmla="*/ 7210 h 1606646"/>
              <a:gd name="connsiteX5" fmla="*/ 326938 w 845966"/>
              <a:gd name="connsiteY5" fmla="*/ 401855 h 1606646"/>
              <a:gd name="connsiteX6" fmla="*/ 150154 w 845966"/>
              <a:gd name="connsiteY6" fmla="*/ 755423 h 1606646"/>
              <a:gd name="connsiteX7" fmla="*/ 9946 w 845966"/>
              <a:gd name="connsiteY7" fmla="*/ 1169951 h 1606646"/>
              <a:gd name="connsiteX8" fmla="*/ 34330 w 845966"/>
              <a:gd name="connsiteY8" fmla="*/ 1578383 h 1606646"/>
              <a:gd name="connsiteX9" fmla="*/ 217210 w 845966"/>
              <a:gd name="connsiteY9" fmla="*/ 1547903 h 1606646"/>
              <a:gd name="connsiteX0" fmla="*/ 217210 w 844413"/>
              <a:gd name="connsiteY0" fmla="*/ 1560646 h 1619389"/>
              <a:gd name="connsiteX1" fmla="*/ 418378 w 844413"/>
              <a:gd name="connsiteY1" fmla="*/ 1383862 h 1619389"/>
              <a:gd name="connsiteX2" fmla="*/ 534202 w 844413"/>
              <a:gd name="connsiteY2" fmla="*/ 1079062 h 1619389"/>
              <a:gd name="connsiteX3" fmla="*/ 841388 w 844413"/>
              <a:gd name="connsiteY3" fmla="*/ 19953 h 1619389"/>
              <a:gd name="connsiteX4" fmla="*/ 326938 w 844413"/>
              <a:gd name="connsiteY4" fmla="*/ 414598 h 1619389"/>
              <a:gd name="connsiteX5" fmla="*/ 150154 w 844413"/>
              <a:gd name="connsiteY5" fmla="*/ 768166 h 1619389"/>
              <a:gd name="connsiteX6" fmla="*/ 9946 w 844413"/>
              <a:gd name="connsiteY6" fmla="*/ 1182694 h 1619389"/>
              <a:gd name="connsiteX7" fmla="*/ 34330 w 844413"/>
              <a:gd name="connsiteY7" fmla="*/ 1591126 h 1619389"/>
              <a:gd name="connsiteX8" fmla="*/ 217210 w 844413"/>
              <a:gd name="connsiteY8" fmla="*/ 1560646 h 1619389"/>
              <a:gd name="connsiteX0" fmla="*/ 217210 w 852860"/>
              <a:gd name="connsiteY0" fmla="*/ 1557446 h 1616189"/>
              <a:gd name="connsiteX1" fmla="*/ 418378 w 852860"/>
              <a:gd name="connsiteY1" fmla="*/ 1380662 h 1616189"/>
              <a:gd name="connsiteX2" fmla="*/ 663160 w 852860"/>
              <a:gd name="connsiteY2" fmla="*/ 1007128 h 1616189"/>
              <a:gd name="connsiteX3" fmla="*/ 841388 w 852860"/>
              <a:gd name="connsiteY3" fmla="*/ 16753 h 1616189"/>
              <a:gd name="connsiteX4" fmla="*/ 326938 w 852860"/>
              <a:gd name="connsiteY4" fmla="*/ 411398 h 1616189"/>
              <a:gd name="connsiteX5" fmla="*/ 150154 w 852860"/>
              <a:gd name="connsiteY5" fmla="*/ 764966 h 1616189"/>
              <a:gd name="connsiteX6" fmla="*/ 9946 w 852860"/>
              <a:gd name="connsiteY6" fmla="*/ 1179494 h 1616189"/>
              <a:gd name="connsiteX7" fmla="*/ 34330 w 852860"/>
              <a:gd name="connsiteY7" fmla="*/ 1587926 h 1616189"/>
              <a:gd name="connsiteX8" fmla="*/ 217210 w 852860"/>
              <a:gd name="connsiteY8" fmla="*/ 1557446 h 1616189"/>
              <a:gd name="connsiteX0" fmla="*/ 217210 w 863234"/>
              <a:gd name="connsiteY0" fmla="*/ 1545837 h 1604580"/>
              <a:gd name="connsiteX1" fmla="*/ 418378 w 863234"/>
              <a:gd name="connsiteY1" fmla="*/ 1369053 h 1604580"/>
              <a:gd name="connsiteX2" fmla="*/ 733515 w 863234"/>
              <a:gd name="connsiteY2" fmla="*/ 696051 h 1604580"/>
              <a:gd name="connsiteX3" fmla="*/ 841388 w 863234"/>
              <a:gd name="connsiteY3" fmla="*/ 5144 h 1604580"/>
              <a:gd name="connsiteX4" fmla="*/ 326938 w 863234"/>
              <a:gd name="connsiteY4" fmla="*/ 399789 h 1604580"/>
              <a:gd name="connsiteX5" fmla="*/ 150154 w 863234"/>
              <a:gd name="connsiteY5" fmla="*/ 753357 h 1604580"/>
              <a:gd name="connsiteX6" fmla="*/ 9946 w 863234"/>
              <a:gd name="connsiteY6" fmla="*/ 1167885 h 1604580"/>
              <a:gd name="connsiteX7" fmla="*/ 34330 w 863234"/>
              <a:gd name="connsiteY7" fmla="*/ 1576317 h 1604580"/>
              <a:gd name="connsiteX8" fmla="*/ 217210 w 863234"/>
              <a:gd name="connsiteY8" fmla="*/ 1545837 h 1604580"/>
              <a:gd name="connsiteX0" fmla="*/ 230299 w 876323"/>
              <a:gd name="connsiteY0" fmla="*/ 1547011 h 1605754"/>
              <a:gd name="connsiteX1" fmla="*/ 431467 w 876323"/>
              <a:gd name="connsiteY1" fmla="*/ 1370227 h 1605754"/>
              <a:gd name="connsiteX2" fmla="*/ 746604 w 876323"/>
              <a:gd name="connsiteY2" fmla="*/ 697225 h 1605754"/>
              <a:gd name="connsiteX3" fmla="*/ 854477 w 876323"/>
              <a:gd name="connsiteY3" fmla="*/ 6318 h 1605754"/>
              <a:gd name="connsiteX4" fmla="*/ 340027 w 876323"/>
              <a:gd name="connsiteY4" fmla="*/ 400963 h 1605754"/>
              <a:gd name="connsiteX5" fmla="*/ 23035 w 876323"/>
              <a:gd name="connsiteY5" fmla="*/ 1169059 h 1605754"/>
              <a:gd name="connsiteX6" fmla="*/ 47419 w 876323"/>
              <a:gd name="connsiteY6" fmla="*/ 1577491 h 1605754"/>
              <a:gd name="connsiteX7" fmla="*/ 230299 w 876323"/>
              <a:gd name="connsiteY7" fmla="*/ 1547011 h 1605754"/>
              <a:gd name="connsiteX0" fmla="*/ 230299 w 889086"/>
              <a:gd name="connsiteY0" fmla="*/ 1605532 h 1664275"/>
              <a:gd name="connsiteX1" fmla="*/ 431467 w 889086"/>
              <a:gd name="connsiteY1" fmla="*/ 1428748 h 1664275"/>
              <a:gd name="connsiteX2" fmla="*/ 746604 w 889086"/>
              <a:gd name="connsiteY2" fmla="*/ 755746 h 1664275"/>
              <a:gd name="connsiteX3" fmla="*/ 854477 w 889086"/>
              <a:gd name="connsiteY3" fmla="*/ 64839 h 1664275"/>
              <a:gd name="connsiteX4" fmla="*/ 155672 w 889086"/>
              <a:gd name="connsiteY4" fmla="*/ 161069 h 1664275"/>
              <a:gd name="connsiteX5" fmla="*/ 23035 w 889086"/>
              <a:gd name="connsiteY5" fmla="*/ 1227580 h 1664275"/>
              <a:gd name="connsiteX6" fmla="*/ 47419 w 889086"/>
              <a:gd name="connsiteY6" fmla="*/ 1636012 h 1664275"/>
              <a:gd name="connsiteX7" fmla="*/ 230299 w 889086"/>
              <a:gd name="connsiteY7" fmla="*/ 1605532 h 1664275"/>
              <a:gd name="connsiteX0" fmla="*/ 492298 w 1151085"/>
              <a:gd name="connsiteY0" fmla="*/ 1596821 h 1668719"/>
              <a:gd name="connsiteX1" fmla="*/ 693466 w 1151085"/>
              <a:gd name="connsiteY1" fmla="*/ 1420037 h 1668719"/>
              <a:gd name="connsiteX2" fmla="*/ 1008603 w 1151085"/>
              <a:gd name="connsiteY2" fmla="*/ 747035 h 1668719"/>
              <a:gd name="connsiteX3" fmla="*/ 1116476 w 1151085"/>
              <a:gd name="connsiteY3" fmla="*/ 56128 h 1668719"/>
              <a:gd name="connsiteX4" fmla="*/ 417671 w 1151085"/>
              <a:gd name="connsiteY4" fmla="*/ 152358 h 1668719"/>
              <a:gd name="connsiteX5" fmla="*/ 5822 w 1151085"/>
              <a:gd name="connsiteY5" fmla="*/ 1035015 h 1668719"/>
              <a:gd name="connsiteX6" fmla="*/ 309418 w 1151085"/>
              <a:gd name="connsiteY6" fmla="*/ 1627301 h 1668719"/>
              <a:gd name="connsiteX7" fmla="*/ 492298 w 1151085"/>
              <a:gd name="connsiteY7" fmla="*/ 1596821 h 1668719"/>
              <a:gd name="connsiteX0" fmla="*/ 310100 w 1151767"/>
              <a:gd name="connsiteY0" fmla="*/ 1627301 h 1644577"/>
              <a:gd name="connsiteX1" fmla="*/ 694148 w 1151767"/>
              <a:gd name="connsiteY1" fmla="*/ 1420037 h 1644577"/>
              <a:gd name="connsiteX2" fmla="*/ 1009285 w 1151767"/>
              <a:gd name="connsiteY2" fmla="*/ 747035 h 1644577"/>
              <a:gd name="connsiteX3" fmla="*/ 1117158 w 1151767"/>
              <a:gd name="connsiteY3" fmla="*/ 56128 h 1644577"/>
              <a:gd name="connsiteX4" fmla="*/ 418353 w 1151767"/>
              <a:gd name="connsiteY4" fmla="*/ 152358 h 1644577"/>
              <a:gd name="connsiteX5" fmla="*/ 6504 w 1151767"/>
              <a:gd name="connsiteY5" fmla="*/ 1035015 h 1644577"/>
              <a:gd name="connsiteX6" fmla="*/ 310100 w 1151767"/>
              <a:gd name="connsiteY6" fmla="*/ 1627301 h 1644577"/>
              <a:gd name="connsiteX0" fmla="*/ 389281 w 1230948"/>
              <a:gd name="connsiteY0" fmla="*/ 1618051 h 1650090"/>
              <a:gd name="connsiteX1" fmla="*/ 773329 w 1230948"/>
              <a:gd name="connsiteY1" fmla="*/ 1410787 h 1650090"/>
              <a:gd name="connsiteX2" fmla="*/ 1088466 w 1230948"/>
              <a:gd name="connsiteY2" fmla="*/ 737785 h 1650090"/>
              <a:gd name="connsiteX3" fmla="*/ 1196339 w 1230948"/>
              <a:gd name="connsiteY3" fmla="*/ 46878 h 1650090"/>
              <a:gd name="connsiteX4" fmla="*/ 497534 w 1230948"/>
              <a:gd name="connsiteY4" fmla="*/ 143108 h 1650090"/>
              <a:gd name="connsiteX5" fmla="*/ 5234 w 1230948"/>
              <a:gd name="connsiteY5" fmla="*/ 796628 h 1650090"/>
              <a:gd name="connsiteX6" fmla="*/ 389281 w 1230948"/>
              <a:gd name="connsiteY6" fmla="*/ 1618051 h 1650090"/>
              <a:gd name="connsiteX0" fmla="*/ 404354 w 1246021"/>
              <a:gd name="connsiteY0" fmla="*/ 1618051 h 1620462"/>
              <a:gd name="connsiteX1" fmla="*/ 788402 w 1246021"/>
              <a:gd name="connsiteY1" fmla="*/ 1410787 h 1620462"/>
              <a:gd name="connsiteX2" fmla="*/ 1103539 w 1246021"/>
              <a:gd name="connsiteY2" fmla="*/ 737785 h 1620462"/>
              <a:gd name="connsiteX3" fmla="*/ 1211412 w 1246021"/>
              <a:gd name="connsiteY3" fmla="*/ 46878 h 1620462"/>
              <a:gd name="connsiteX4" fmla="*/ 512607 w 1246021"/>
              <a:gd name="connsiteY4" fmla="*/ 143108 h 1620462"/>
              <a:gd name="connsiteX5" fmla="*/ 20307 w 1246021"/>
              <a:gd name="connsiteY5" fmla="*/ 796628 h 1620462"/>
              <a:gd name="connsiteX6" fmla="*/ 90742 w 1246021"/>
              <a:gd name="connsiteY6" fmla="*/ 1472961 h 1620462"/>
              <a:gd name="connsiteX7" fmla="*/ 404354 w 1246021"/>
              <a:gd name="connsiteY7" fmla="*/ 1618051 h 1620462"/>
              <a:gd name="connsiteX0" fmla="*/ 404354 w 1247655"/>
              <a:gd name="connsiteY0" fmla="*/ 1618051 h 1626947"/>
              <a:gd name="connsiteX1" fmla="*/ 721267 w 1247655"/>
              <a:gd name="connsiteY1" fmla="*/ 1303677 h 1626947"/>
              <a:gd name="connsiteX2" fmla="*/ 1103539 w 1247655"/>
              <a:gd name="connsiteY2" fmla="*/ 737785 h 1626947"/>
              <a:gd name="connsiteX3" fmla="*/ 1211412 w 1247655"/>
              <a:gd name="connsiteY3" fmla="*/ 46878 h 1626947"/>
              <a:gd name="connsiteX4" fmla="*/ 512607 w 1247655"/>
              <a:gd name="connsiteY4" fmla="*/ 143108 h 1626947"/>
              <a:gd name="connsiteX5" fmla="*/ 20307 w 1247655"/>
              <a:gd name="connsiteY5" fmla="*/ 796628 h 1626947"/>
              <a:gd name="connsiteX6" fmla="*/ 90742 w 1247655"/>
              <a:gd name="connsiteY6" fmla="*/ 1472961 h 1626947"/>
              <a:gd name="connsiteX7" fmla="*/ 404354 w 1247655"/>
              <a:gd name="connsiteY7" fmla="*/ 1618051 h 1626947"/>
              <a:gd name="connsiteX0" fmla="*/ 404354 w 1230377"/>
              <a:gd name="connsiteY0" fmla="*/ 1609960 h 1618856"/>
              <a:gd name="connsiteX1" fmla="*/ 721267 w 1230377"/>
              <a:gd name="connsiteY1" fmla="*/ 1295586 h 1618856"/>
              <a:gd name="connsiteX2" fmla="*/ 1005497 w 1230377"/>
              <a:gd name="connsiteY2" fmla="*/ 620450 h 1618856"/>
              <a:gd name="connsiteX3" fmla="*/ 1211412 w 1230377"/>
              <a:gd name="connsiteY3" fmla="*/ 38787 h 1618856"/>
              <a:gd name="connsiteX4" fmla="*/ 512607 w 1230377"/>
              <a:gd name="connsiteY4" fmla="*/ 135017 h 1618856"/>
              <a:gd name="connsiteX5" fmla="*/ 20307 w 1230377"/>
              <a:gd name="connsiteY5" fmla="*/ 788537 h 1618856"/>
              <a:gd name="connsiteX6" fmla="*/ 90742 w 1230377"/>
              <a:gd name="connsiteY6" fmla="*/ 1464870 h 1618856"/>
              <a:gd name="connsiteX7" fmla="*/ 404354 w 1230377"/>
              <a:gd name="connsiteY7" fmla="*/ 1609960 h 1618856"/>
              <a:gd name="connsiteX0" fmla="*/ 404354 w 1099108"/>
              <a:gd name="connsiteY0" fmla="*/ 1761700 h 1770596"/>
              <a:gd name="connsiteX1" fmla="*/ 721267 w 1099108"/>
              <a:gd name="connsiteY1" fmla="*/ 1447326 h 1770596"/>
              <a:gd name="connsiteX2" fmla="*/ 1005497 w 1099108"/>
              <a:gd name="connsiteY2" fmla="*/ 772190 h 1770596"/>
              <a:gd name="connsiteX3" fmla="*/ 1064884 w 1099108"/>
              <a:gd name="connsiteY3" fmla="*/ 18935 h 1770596"/>
              <a:gd name="connsiteX4" fmla="*/ 512607 w 1099108"/>
              <a:gd name="connsiteY4" fmla="*/ 286757 h 1770596"/>
              <a:gd name="connsiteX5" fmla="*/ 20307 w 1099108"/>
              <a:gd name="connsiteY5" fmla="*/ 940277 h 1770596"/>
              <a:gd name="connsiteX6" fmla="*/ 90742 w 1099108"/>
              <a:gd name="connsiteY6" fmla="*/ 1616610 h 1770596"/>
              <a:gd name="connsiteX7" fmla="*/ 404354 w 1099108"/>
              <a:gd name="connsiteY7" fmla="*/ 1761700 h 1770596"/>
              <a:gd name="connsiteX0" fmla="*/ 404354 w 1100282"/>
              <a:gd name="connsiteY0" fmla="*/ 1767189 h 1776085"/>
              <a:gd name="connsiteX1" fmla="*/ 721267 w 1100282"/>
              <a:gd name="connsiteY1" fmla="*/ 1452815 h 1776085"/>
              <a:gd name="connsiteX2" fmla="*/ 1005497 w 1100282"/>
              <a:gd name="connsiteY2" fmla="*/ 777679 h 1776085"/>
              <a:gd name="connsiteX3" fmla="*/ 1064884 w 1100282"/>
              <a:gd name="connsiteY3" fmla="*/ 24424 h 1776085"/>
              <a:gd name="connsiteX4" fmla="*/ 496623 w 1100282"/>
              <a:gd name="connsiteY4" fmla="*/ 253878 h 1776085"/>
              <a:gd name="connsiteX5" fmla="*/ 20307 w 1100282"/>
              <a:gd name="connsiteY5" fmla="*/ 945766 h 1776085"/>
              <a:gd name="connsiteX6" fmla="*/ 90742 w 1100282"/>
              <a:gd name="connsiteY6" fmla="*/ 1622099 h 1776085"/>
              <a:gd name="connsiteX7" fmla="*/ 404354 w 1100282"/>
              <a:gd name="connsiteY7" fmla="*/ 1767189 h 1776085"/>
              <a:gd name="connsiteX0" fmla="*/ 404354 w 1086121"/>
              <a:gd name="connsiteY0" fmla="*/ 1765554 h 1774450"/>
              <a:gd name="connsiteX1" fmla="*/ 721267 w 1086121"/>
              <a:gd name="connsiteY1" fmla="*/ 1451180 h 1774450"/>
              <a:gd name="connsiteX2" fmla="*/ 942087 w 1086121"/>
              <a:gd name="connsiteY2" fmla="*/ 749930 h 1774450"/>
              <a:gd name="connsiteX3" fmla="*/ 1064884 w 1086121"/>
              <a:gd name="connsiteY3" fmla="*/ 22789 h 1774450"/>
              <a:gd name="connsiteX4" fmla="*/ 496623 w 1086121"/>
              <a:gd name="connsiteY4" fmla="*/ 252243 h 1774450"/>
              <a:gd name="connsiteX5" fmla="*/ 20307 w 1086121"/>
              <a:gd name="connsiteY5" fmla="*/ 944131 h 1774450"/>
              <a:gd name="connsiteX6" fmla="*/ 90742 w 1086121"/>
              <a:gd name="connsiteY6" fmla="*/ 1620464 h 1774450"/>
              <a:gd name="connsiteX7" fmla="*/ 404354 w 1086121"/>
              <a:gd name="connsiteY7" fmla="*/ 1765554 h 1774450"/>
              <a:gd name="connsiteX0" fmla="*/ 404354 w 1087870"/>
              <a:gd name="connsiteY0" fmla="*/ 1765554 h 1776129"/>
              <a:gd name="connsiteX1" fmla="*/ 620557 w 1087870"/>
              <a:gd name="connsiteY1" fmla="*/ 1425596 h 1776129"/>
              <a:gd name="connsiteX2" fmla="*/ 942087 w 1087870"/>
              <a:gd name="connsiteY2" fmla="*/ 749930 h 1776129"/>
              <a:gd name="connsiteX3" fmla="*/ 1064884 w 1087870"/>
              <a:gd name="connsiteY3" fmla="*/ 22789 h 1776129"/>
              <a:gd name="connsiteX4" fmla="*/ 496623 w 1087870"/>
              <a:gd name="connsiteY4" fmla="*/ 252243 h 1776129"/>
              <a:gd name="connsiteX5" fmla="*/ 20307 w 1087870"/>
              <a:gd name="connsiteY5" fmla="*/ 944131 h 1776129"/>
              <a:gd name="connsiteX6" fmla="*/ 90742 w 1087870"/>
              <a:gd name="connsiteY6" fmla="*/ 1620464 h 1776129"/>
              <a:gd name="connsiteX7" fmla="*/ 404354 w 1087870"/>
              <a:gd name="connsiteY7" fmla="*/ 1765554 h 1776129"/>
              <a:gd name="connsiteX0" fmla="*/ 97840 w 1094968"/>
              <a:gd name="connsiteY0" fmla="*/ 1620464 h 1645008"/>
              <a:gd name="connsiteX1" fmla="*/ 627655 w 1094968"/>
              <a:gd name="connsiteY1" fmla="*/ 1425596 h 1645008"/>
              <a:gd name="connsiteX2" fmla="*/ 949185 w 1094968"/>
              <a:gd name="connsiteY2" fmla="*/ 749930 h 1645008"/>
              <a:gd name="connsiteX3" fmla="*/ 1071982 w 1094968"/>
              <a:gd name="connsiteY3" fmla="*/ 22789 h 1645008"/>
              <a:gd name="connsiteX4" fmla="*/ 503721 w 1094968"/>
              <a:gd name="connsiteY4" fmla="*/ 252243 h 1645008"/>
              <a:gd name="connsiteX5" fmla="*/ 27405 w 1094968"/>
              <a:gd name="connsiteY5" fmla="*/ 944131 h 1645008"/>
              <a:gd name="connsiteX6" fmla="*/ 97840 w 1094968"/>
              <a:gd name="connsiteY6" fmla="*/ 1620464 h 1645008"/>
              <a:gd name="connsiteX0" fmla="*/ 97840 w 1001276"/>
              <a:gd name="connsiteY0" fmla="*/ 1680205 h 1704749"/>
              <a:gd name="connsiteX1" fmla="*/ 627655 w 1001276"/>
              <a:gd name="connsiteY1" fmla="*/ 1485337 h 1704749"/>
              <a:gd name="connsiteX2" fmla="*/ 949185 w 1001276"/>
              <a:gd name="connsiteY2" fmla="*/ 809671 h 1704749"/>
              <a:gd name="connsiteX3" fmla="*/ 955288 w 1001276"/>
              <a:gd name="connsiteY3" fmla="*/ 18580 h 1704749"/>
              <a:gd name="connsiteX4" fmla="*/ 503721 w 1001276"/>
              <a:gd name="connsiteY4" fmla="*/ 311984 h 1704749"/>
              <a:gd name="connsiteX5" fmla="*/ 27405 w 1001276"/>
              <a:gd name="connsiteY5" fmla="*/ 1003872 h 1704749"/>
              <a:gd name="connsiteX6" fmla="*/ 97840 w 1001276"/>
              <a:gd name="connsiteY6" fmla="*/ 1680205 h 1704749"/>
              <a:gd name="connsiteX0" fmla="*/ 97840 w 967886"/>
              <a:gd name="connsiteY0" fmla="*/ 1678545 h 1703635"/>
              <a:gd name="connsiteX1" fmla="*/ 627655 w 967886"/>
              <a:gd name="connsiteY1" fmla="*/ 1483677 h 1703635"/>
              <a:gd name="connsiteX2" fmla="*/ 823963 w 967886"/>
              <a:gd name="connsiteY2" fmla="*/ 777631 h 1703635"/>
              <a:gd name="connsiteX3" fmla="*/ 955288 w 967886"/>
              <a:gd name="connsiteY3" fmla="*/ 16920 h 1703635"/>
              <a:gd name="connsiteX4" fmla="*/ 503721 w 967886"/>
              <a:gd name="connsiteY4" fmla="*/ 310324 h 1703635"/>
              <a:gd name="connsiteX5" fmla="*/ 27405 w 967886"/>
              <a:gd name="connsiteY5" fmla="*/ 1002212 h 1703635"/>
              <a:gd name="connsiteX6" fmla="*/ 97840 w 967886"/>
              <a:gd name="connsiteY6" fmla="*/ 1678545 h 1703635"/>
              <a:gd name="connsiteX0" fmla="*/ 97840 w 968949"/>
              <a:gd name="connsiteY0" fmla="*/ 1678545 h 1696334"/>
              <a:gd name="connsiteX1" fmla="*/ 540269 w 968949"/>
              <a:gd name="connsiteY1" fmla="*/ 1400012 h 1696334"/>
              <a:gd name="connsiteX2" fmla="*/ 823963 w 968949"/>
              <a:gd name="connsiteY2" fmla="*/ 777631 h 1696334"/>
              <a:gd name="connsiteX3" fmla="*/ 955288 w 968949"/>
              <a:gd name="connsiteY3" fmla="*/ 16920 h 1696334"/>
              <a:gd name="connsiteX4" fmla="*/ 503721 w 968949"/>
              <a:gd name="connsiteY4" fmla="*/ 310324 h 1696334"/>
              <a:gd name="connsiteX5" fmla="*/ 27405 w 968949"/>
              <a:gd name="connsiteY5" fmla="*/ 1002212 h 1696334"/>
              <a:gd name="connsiteX6" fmla="*/ 97840 w 968949"/>
              <a:gd name="connsiteY6" fmla="*/ 1678545 h 1696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8949" h="1696334">
                <a:moveTo>
                  <a:pt x="97840" y="1678545"/>
                </a:moveTo>
                <a:cubicBezTo>
                  <a:pt x="197882" y="1758789"/>
                  <a:pt x="419249" y="1550164"/>
                  <a:pt x="540269" y="1400012"/>
                </a:cubicBezTo>
                <a:cubicBezTo>
                  <a:pt x="661289" y="1249860"/>
                  <a:pt x="754793" y="1008146"/>
                  <a:pt x="823963" y="777631"/>
                </a:cubicBezTo>
                <a:cubicBezTo>
                  <a:pt x="893133" y="547116"/>
                  <a:pt x="1008662" y="94804"/>
                  <a:pt x="955288" y="16920"/>
                </a:cubicBezTo>
                <a:cubicBezTo>
                  <a:pt x="901914" y="-60964"/>
                  <a:pt x="658368" y="146109"/>
                  <a:pt x="503721" y="310324"/>
                </a:cubicBezTo>
                <a:cubicBezTo>
                  <a:pt x="349074" y="474539"/>
                  <a:pt x="80041" y="804193"/>
                  <a:pt x="27405" y="1002212"/>
                </a:cubicBezTo>
                <a:cubicBezTo>
                  <a:pt x="-25231" y="1200231"/>
                  <a:pt x="-2202" y="1598301"/>
                  <a:pt x="97840" y="1678545"/>
                </a:cubicBezTo>
                <a:close/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AC8E7-2457-4926-B796-2DBE88F202CC}"/>
              </a:ext>
            </a:extLst>
          </p:cNvPr>
          <p:cNvSpPr txBox="1"/>
          <p:nvPr/>
        </p:nvSpPr>
        <p:spPr>
          <a:xfrm>
            <a:off x="3588871" y="692696"/>
            <a:ext cx="14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1400" b="1" dirty="0">
                <a:solidFill>
                  <a:srgbClr val="23373B"/>
                </a:solidFill>
              </a:rPr>
              <a:t>0</a:t>
            </a:r>
            <a:r>
              <a:rPr lang="en-GB" sz="1400" dirty="0">
                <a:solidFill>
                  <a:srgbClr val="23373B"/>
                </a:solidFill>
              </a:rPr>
              <a:t> training error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32" name="Gerade Verbindung mit Pfeil 41">
            <a:extLst>
              <a:ext uri="{FF2B5EF4-FFF2-40B4-BE49-F238E27FC236}">
                <a16:creationId xmlns:a16="http://schemas.microsoft.com/office/drawing/2014/main" id="{5906823E-F59A-429E-92A3-F953EAD5E1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7984" y="995616"/>
            <a:ext cx="504056" cy="495303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cxnSp>
        <p:nvCxnSpPr>
          <p:cNvPr id="62" name="Gerade Verbindung mit Pfeil 39">
            <a:extLst>
              <a:ext uri="{FF2B5EF4-FFF2-40B4-BE49-F238E27FC236}">
                <a16:creationId xmlns:a16="http://schemas.microsoft.com/office/drawing/2014/main" id="{1D5C261E-C6BC-4ED9-A4DC-E1AB1B70799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020272" y="3183818"/>
            <a:ext cx="817920" cy="1086987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2EF22FF-CB1E-4A43-ADF2-21B9CFDD8C13}"/>
                  </a:ext>
                </a:extLst>
              </p:cNvPr>
              <p:cNvSpPr/>
              <p:nvPr/>
            </p:nvSpPr>
            <p:spPr>
              <a:xfrm>
                <a:off x="7596336" y="4218642"/>
                <a:ext cx="5170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2EF22FF-CB1E-4A43-ADF2-21B9CFDD8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4218642"/>
                <a:ext cx="51700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34672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Risk Structure</a:t>
            </a:r>
            <a:endParaRPr lang="en-GB" dirty="0">
              <a:solidFill>
                <a:schemeClr val="tx2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41994" name="Freihandform 13"/>
          <p:cNvSpPr>
            <a:spLocks/>
          </p:cNvSpPr>
          <p:nvPr/>
        </p:nvSpPr>
        <p:spPr bwMode="auto">
          <a:xfrm rot="3168926">
            <a:off x="5656414" y="2140002"/>
            <a:ext cx="1709738" cy="888206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41995" name="Freihandform 14"/>
          <p:cNvSpPr>
            <a:spLocks/>
          </p:cNvSpPr>
          <p:nvPr/>
        </p:nvSpPr>
        <p:spPr bwMode="auto">
          <a:xfrm>
            <a:off x="4286053" y="995616"/>
            <a:ext cx="3355534" cy="2717717"/>
          </a:xfrm>
          <a:custGeom>
            <a:avLst/>
            <a:gdLst>
              <a:gd name="T0" fmla="*/ 1589963 w 4635374"/>
              <a:gd name="T1" fmla="*/ 141603 h 3247250"/>
              <a:gd name="T2" fmla="*/ 667011 w 4635374"/>
              <a:gd name="T3" fmla="*/ 767332 h 3247250"/>
              <a:gd name="T4" fmla="*/ 169018 w 4635374"/>
              <a:gd name="T5" fmla="*/ 1718854 h 3247250"/>
              <a:gd name="T6" fmla="*/ 1681112 w 4635374"/>
              <a:gd name="T7" fmla="*/ 2851619 h 3247250"/>
              <a:gd name="T8" fmla="*/ 3501056 w 4635374"/>
              <a:gd name="T9" fmla="*/ 3132539 h 3247250"/>
              <a:gd name="T10" fmla="*/ 4542317 w 4635374"/>
              <a:gd name="T11" fmla="*/ 2144774 h 3247250"/>
              <a:gd name="T12" fmla="*/ 4062429 w 4635374"/>
              <a:gd name="T13" fmla="*/ 830767 h 3247250"/>
              <a:gd name="T14" fmla="*/ 2794807 w 4635374"/>
              <a:gd name="T15" fmla="*/ 114859 h 3247250"/>
              <a:gd name="T16" fmla="*/ 1589963 w 4635374"/>
              <a:gd name="T17" fmla="*/ 141603 h 324725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635374"/>
              <a:gd name="T28" fmla="*/ 0 h 3247250"/>
              <a:gd name="T29" fmla="*/ 4635374 w 4635374"/>
              <a:gd name="T30" fmla="*/ 3247250 h 3247250"/>
              <a:gd name="connsiteX0" fmla="*/ 1459150 w 4429437"/>
              <a:gd name="connsiteY0" fmla="*/ 255382 h 3282674"/>
              <a:gd name="connsiteX1" fmla="*/ 536303 w 4429437"/>
              <a:gd name="connsiteY1" fmla="*/ 880515 h 3282674"/>
              <a:gd name="connsiteX2" fmla="*/ 38362 w 4429437"/>
              <a:gd name="connsiteY2" fmla="*/ 1831129 h 3282674"/>
              <a:gd name="connsiteX3" fmla="*/ 1550291 w 4429437"/>
              <a:gd name="connsiteY3" fmla="*/ 2962813 h 3282674"/>
              <a:gd name="connsiteX4" fmla="*/ 3370037 w 4429437"/>
              <a:gd name="connsiteY4" fmla="*/ 3243470 h 3282674"/>
              <a:gd name="connsiteX5" fmla="*/ 4411186 w 4429437"/>
              <a:gd name="connsiteY5" fmla="*/ 2256642 h 3282674"/>
              <a:gd name="connsiteX6" fmla="*/ 3931352 w 4429437"/>
              <a:gd name="connsiteY6" fmla="*/ 943890 h 3282674"/>
              <a:gd name="connsiteX7" fmla="*/ 2691575 w 4429437"/>
              <a:gd name="connsiteY7" fmla="*/ 34749 h 3282674"/>
              <a:gd name="connsiteX8" fmla="*/ 1459150 w 4429437"/>
              <a:gd name="connsiteY8" fmla="*/ 255382 h 3282674"/>
              <a:gd name="connsiteX0" fmla="*/ 1524485 w 4430121"/>
              <a:gd name="connsiteY0" fmla="*/ 56765 h 3490359"/>
              <a:gd name="connsiteX1" fmla="*/ 536987 w 4430121"/>
              <a:gd name="connsiteY1" fmla="*/ 1088201 h 3490359"/>
              <a:gd name="connsiteX2" fmla="*/ 39046 w 4430121"/>
              <a:gd name="connsiteY2" fmla="*/ 2038815 h 3490359"/>
              <a:gd name="connsiteX3" fmla="*/ 1550975 w 4430121"/>
              <a:gd name="connsiteY3" fmla="*/ 3170499 h 3490359"/>
              <a:gd name="connsiteX4" fmla="*/ 3370721 w 4430121"/>
              <a:gd name="connsiteY4" fmla="*/ 3451156 h 3490359"/>
              <a:gd name="connsiteX5" fmla="*/ 4411870 w 4430121"/>
              <a:gd name="connsiteY5" fmla="*/ 2464328 h 3490359"/>
              <a:gd name="connsiteX6" fmla="*/ 3932036 w 4430121"/>
              <a:gd name="connsiteY6" fmla="*/ 1151576 h 3490359"/>
              <a:gd name="connsiteX7" fmla="*/ 2692259 w 4430121"/>
              <a:gd name="connsiteY7" fmla="*/ 242435 h 3490359"/>
              <a:gd name="connsiteX8" fmla="*/ 1524485 w 4430121"/>
              <a:gd name="connsiteY8" fmla="*/ 56765 h 3490359"/>
              <a:gd name="connsiteX0" fmla="*/ 1524485 w 4430121"/>
              <a:gd name="connsiteY0" fmla="*/ 137702 h 3571296"/>
              <a:gd name="connsiteX1" fmla="*/ 536987 w 4430121"/>
              <a:gd name="connsiteY1" fmla="*/ 1169138 h 3571296"/>
              <a:gd name="connsiteX2" fmla="*/ 39046 w 4430121"/>
              <a:gd name="connsiteY2" fmla="*/ 2119752 h 3571296"/>
              <a:gd name="connsiteX3" fmla="*/ 1550975 w 4430121"/>
              <a:gd name="connsiteY3" fmla="*/ 3251436 h 3571296"/>
              <a:gd name="connsiteX4" fmla="*/ 3370721 w 4430121"/>
              <a:gd name="connsiteY4" fmla="*/ 3532093 h 3571296"/>
              <a:gd name="connsiteX5" fmla="*/ 4411870 w 4430121"/>
              <a:gd name="connsiteY5" fmla="*/ 2545265 h 3571296"/>
              <a:gd name="connsiteX6" fmla="*/ 3932036 w 4430121"/>
              <a:gd name="connsiteY6" fmla="*/ 1232513 h 3571296"/>
              <a:gd name="connsiteX7" fmla="*/ 2775383 w 4430121"/>
              <a:gd name="connsiteY7" fmla="*/ 129455 h 3571296"/>
              <a:gd name="connsiteX8" fmla="*/ 1524485 w 4430121"/>
              <a:gd name="connsiteY8" fmla="*/ 137702 h 3571296"/>
              <a:gd name="connsiteX0" fmla="*/ 1569066 w 4474702"/>
              <a:gd name="connsiteY0" fmla="*/ 113430 h 3547024"/>
              <a:gd name="connsiteX1" fmla="*/ 341429 w 4474702"/>
              <a:gd name="connsiteY1" fmla="*/ 710861 h 3547024"/>
              <a:gd name="connsiteX2" fmla="*/ 83627 w 4474702"/>
              <a:gd name="connsiteY2" fmla="*/ 2095480 h 3547024"/>
              <a:gd name="connsiteX3" fmla="*/ 1595556 w 4474702"/>
              <a:gd name="connsiteY3" fmla="*/ 3227164 h 3547024"/>
              <a:gd name="connsiteX4" fmla="*/ 3415302 w 4474702"/>
              <a:gd name="connsiteY4" fmla="*/ 3507821 h 3547024"/>
              <a:gd name="connsiteX5" fmla="*/ 4456451 w 4474702"/>
              <a:gd name="connsiteY5" fmla="*/ 2520993 h 3547024"/>
              <a:gd name="connsiteX6" fmla="*/ 3976617 w 4474702"/>
              <a:gd name="connsiteY6" fmla="*/ 1208241 h 3547024"/>
              <a:gd name="connsiteX7" fmla="*/ 2819964 w 4474702"/>
              <a:gd name="connsiteY7" fmla="*/ 105183 h 3547024"/>
              <a:gd name="connsiteX8" fmla="*/ 1569066 w 4474702"/>
              <a:gd name="connsiteY8" fmla="*/ 113430 h 3547024"/>
              <a:gd name="connsiteX0" fmla="*/ 1540580 w 4473923"/>
              <a:gd name="connsiteY0" fmla="*/ 59887 h 3622758"/>
              <a:gd name="connsiteX1" fmla="*/ 340650 w 4473923"/>
              <a:gd name="connsiteY1" fmla="*/ 786595 h 3622758"/>
              <a:gd name="connsiteX2" fmla="*/ 82848 w 4473923"/>
              <a:gd name="connsiteY2" fmla="*/ 2171214 h 3622758"/>
              <a:gd name="connsiteX3" fmla="*/ 1594777 w 4473923"/>
              <a:gd name="connsiteY3" fmla="*/ 3302898 h 3622758"/>
              <a:gd name="connsiteX4" fmla="*/ 3414523 w 4473923"/>
              <a:gd name="connsiteY4" fmla="*/ 3583555 h 3622758"/>
              <a:gd name="connsiteX5" fmla="*/ 4455672 w 4473923"/>
              <a:gd name="connsiteY5" fmla="*/ 2596727 h 3622758"/>
              <a:gd name="connsiteX6" fmla="*/ 3975838 w 4473923"/>
              <a:gd name="connsiteY6" fmla="*/ 1283975 h 3622758"/>
              <a:gd name="connsiteX7" fmla="*/ 2819185 w 4473923"/>
              <a:gd name="connsiteY7" fmla="*/ 180917 h 3622758"/>
              <a:gd name="connsiteX8" fmla="*/ 1540580 w 4473923"/>
              <a:gd name="connsiteY8" fmla="*/ 59887 h 362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3923" h="3622758">
                <a:moveTo>
                  <a:pt x="1540580" y="59887"/>
                </a:moveTo>
                <a:cubicBezTo>
                  <a:pt x="1127491" y="160833"/>
                  <a:pt x="583605" y="434707"/>
                  <a:pt x="340650" y="786595"/>
                </a:cubicBezTo>
                <a:cubicBezTo>
                  <a:pt x="97695" y="1138483"/>
                  <a:pt x="-126173" y="1751830"/>
                  <a:pt x="82848" y="2171214"/>
                </a:cubicBezTo>
                <a:cubicBezTo>
                  <a:pt x="291869" y="2590598"/>
                  <a:pt x="1039498" y="3067508"/>
                  <a:pt x="1594777" y="3302898"/>
                </a:cubicBezTo>
                <a:cubicBezTo>
                  <a:pt x="2150056" y="3538288"/>
                  <a:pt x="2937707" y="3701250"/>
                  <a:pt x="3414523" y="3583555"/>
                </a:cubicBezTo>
                <a:cubicBezTo>
                  <a:pt x="3891339" y="3465860"/>
                  <a:pt x="4362120" y="2979990"/>
                  <a:pt x="4455672" y="2596727"/>
                </a:cubicBezTo>
                <a:cubicBezTo>
                  <a:pt x="4549224" y="2213464"/>
                  <a:pt x="4267058" y="1621971"/>
                  <a:pt x="3975838" y="1283975"/>
                </a:cubicBezTo>
                <a:cubicBezTo>
                  <a:pt x="3684618" y="945979"/>
                  <a:pt x="3225061" y="384932"/>
                  <a:pt x="2819185" y="180917"/>
                </a:cubicBezTo>
                <a:cubicBezTo>
                  <a:pt x="2413309" y="-23098"/>
                  <a:pt x="1953669" y="-41059"/>
                  <a:pt x="1540580" y="59887"/>
                </a:cubicBezTo>
                <a:close/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cxnSp>
        <p:nvCxnSpPr>
          <p:cNvPr id="42008" name="Gerade Verbindung mit Pfeil 41"/>
          <p:cNvCxnSpPr>
            <a:cxnSpLocks noChangeShapeType="1"/>
          </p:cNvCxnSpPr>
          <p:nvPr/>
        </p:nvCxnSpPr>
        <p:spPr bwMode="auto">
          <a:xfrm flipV="1">
            <a:off x="5349844" y="3511094"/>
            <a:ext cx="161219" cy="339754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/>
              <p:nvPr/>
            </p:nvSpPr>
            <p:spPr>
              <a:xfrm>
                <a:off x="4852929" y="3786594"/>
                <a:ext cx="9432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→</m:t>
                      </m:r>
                      <m:r>
                        <a:rPr kumimoji="0" lang="en-GB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𝒴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929" y="3786594"/>
                <a:ext cx="943207" cy="369332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7">
                <a:extLst>
                  <a:ext uri="{FF2B5EF4-FFF2-40B4-BE49-F238E27FC236}">
                    <a16:creationId xmlns:a16="http://schemas.microsoft.com/office/drawing/2014/main" id="{11A9CFCC-68EE-4FA4-9C6A-4A2909C1E8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77767" y="1983636"/>
                <a:ext cx="350672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endParaRPr>
              </a:p>
            </p:txBody>
          </p:sp>
        </mc:Choice>
        <mc:Fallback xmlns="">
          <p:sp>
            <p:nvSpPr>
              <p:cNvPr id="16" name="Textfeld 17">
                <a:extLst>
                  <a:ext uri="{FF2B5EF4-FFF2-40B4-BE49-F238E27FC236}">
                    <a16:creationId xmlns:a16="http://schemas.microsoft.com/office/drawing/2014/main" id="{11A9CFCC-68EE-4FA4-9C6A-4A2909C1E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77767" y="1983636"/>
                <a:ext cx="350672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2DFBA00-CB85-4940-99D2-B9A0058E2DF0}"/>
              </a:ext>
            </a:extLst>
          </p:cNvPr>
          <p:cNvSpPr/>
          <p:nvPr/>
        </p:nvSpPr>
        <p:spPr>
          <a:xfrm rot="1357003">
            <a:off x="4680634" y="861564"/>
            <a:ext cx="968949" cy="1696334"/>
          </a:xfrm>
          <a:custGeom>
            <a:avLst/>
            <a:gdLst>
              <a:gd name="connsiteX0" fmla="*/ 217210 w 577467"/>
              <a:gd name="connsiteY0" fmla="*/ 1214541 h 1273284"/>
              <a:gd name="connsiteX1" fmla="*/ 418378 w 577467"/>
              <a:gd name="connsiteY1" fmla="*/ 1037757 h 1273284"/>
              <a:gd name="connsiteX2" fmla="*/ 534202 w 577467"/>
              <a:gd name="connsiteY2" fmla="*/ 732957 h 1273284"/>
              <a:gd name="connsiteX3" fmla="*/ 576874 w 577467"/>
              <a:gd name="connsiteY3" fmla="*/ 428157 h 1273284"/>
              <a:gd name="connsiteX4" fmla="*/ 540298 w 577467"/>
              <a:gd name="connsiteY4" fmla="*/ 31917 h 1273284"/>
              <a:gd name="connsiteX5" fmla="*/ 326938 w 577467"/>
              <a:gd name="connsiteY5" fmla="*/ 68493 h 1273284"/>
              <a:gd name="connsiteX6" fmla="*/ 150154 w 577467"/>
              <a:gd name="connsiteY6" fmla="*/ 422061 h 1273284"/>
              <a:gd name="connsiteX7" fmla="*/ 9946 w 577467"/>
              <a:gd name="connsiteY7" fmla="*/ 836589 h 1273284"/>
              <a:gd name="connsiteX8" fmla="*/ 34330 w 577467"/>
              <a:gd name="connsiteY8" fmla="*/ 1245021 h 1273284"/>
              <a:gd name="connsiteX9" fmla="*/ 217210 w 577467"/>
              <a:gd name="connsiteY9" fmla="*/ 1214541 h 1273284"/>
              <a:gd name="connsiteX0" fmla="*/ 217210 w 845966"/>
              <a:gd name="connsiteY0" fmla="*/ 1547903 h 1606646"/>
              <a:gd name="connsiteX1" fmla="*/ 418378 w 845966"/>
              <a:gd name="connsiteY1" fmla="*/ 1371119 h 1606646"/>
              <a:gd name="connsiteX2" fmla="*/ 534202 w 845966"/>
              <a:gd name="connsiteY2" fmla="*/ 1066319 h 1606646"/>
              <a:gd name="connsiteX3" fmla="*/ 576874 w 845966"/>
              <a:gd name="connsiteY3" fmla="*/ 761519 h 1606646"/>
              <a:gd name="connsiteX4" fmla="*/ 841388 w 845966"/>
              <a:gd name="connsiteY4" fmla="*/ 7210 h 1606646"/>
              <a:gd name="connsiteX5" fmla="*/ 326938 w 845966"/>
              <a:gd name="connsiteY5" fmla="*/ 401855 h 1606646"/>
              <a:gd name="connsiteX6" fmla="*/ 150154 w 845966"/>
              <a:gd name="connsiteY6" fmla="*/ 755423 h 1606646"/>
              <a:gd name="connsiteX7" fmla="*/ 9946 w 845966"/>
              <a:gd name="connsiteY7" fmla="*/ 1169951 h 1606646"/>
              <a:gd name="connsiteX8" fmla="*/ 34330 w 845966"/>
              <a:gd name="connsiteY8" fmla="*/ 1578383 h 1606646"/>
              <a:gd name="connsiteX9" fmla="*/ 217210 w 845966"/>
              <a:gd name="connsiteY9" fmla="*/ 1547903 h 1606646"/>
              <a:gd name="connsiteX0" fmla="*/ 217210 w 844413"/>
              <a:gd name="connsiteY0" fmla="*/ 1560646 h 1619389"/>
              <a:gd name="connsiteX1" fmla="*/ 418378 w 844413"/>
              <a:gd name="connsiteY1" fmla="*/ 1383862 h 1619389"/>
              <a:gd name="connsiteX2" fmla="*/ 534202 w 844413"/>
              <a:gd name="connsiteY2" fmla="*/ 1079062 h 1619389"/>
              <a:gd name="connsiteX3" fmla="*/ 841388 w 844413"/>
              <a:gd name="connsiteY3" fmla="*/ 19953 h 1619389"/>
              <a:gd name="connsiteX4" fmla="*/ 326938 w 844413"/>
              <a:gd name="connsiteY4" fmla="*/ 414598 h 1619389"/>
              <a:gd name="connsiteX5" fmla="*/ 150154 w 844413"/>
              <a:gd name="connsiteY5" fmla="*/ 768166 h 1619389"/>
              <a:gd name="connsiteX6" fmla="*/ 9946 w 844413"/>
              <a:gd name="connsiteY6" fmla="*/ 1182694 h 1619389"/>
              <a:gd name="connsiteX7" fmla="*/ 34330 w 844413"/>
              <a:gd name="connsiteY7" fmla="*/ 1591126 h 1619389"/>
              <a:gd name="connsiteX8" fmla="*/ 217210 w 844413"/>
              <a:gd name="connsiteY8" fmla="*/ 1560646 h 1619389"/>
              <a:gd name="connsiteX0" fmla="*/ 217210 w 852860"/>
              <a:gd name="connsiteY0" fmla="*/ 1557446 h 1616189"/>
              <a:gd name="connsiteX1" fmla="*/ 418378 w 852860"/>
              <a:gd name="connsiteY1" fmla="*/ 1380662 h 1616189"/>
              <a:gd name="connsiteX2" fmla="*/ 663160 w 852860"/>
              <a:gd name="connsiteY2" fmla="*/ 1007128 h 1616189"/>
              <a:gd name="connsiteX3" fmla="*/ 841388 w 852860"/>
              <a:gd name="connsiteY3" fmla="*/ 16753 h 1616189"/>
              <a:gd name="connsiteX4" fmla="*/ 326938 w 852860"/>
              <a:gd name="connsiteY4" fmla="*/ 411398 h 1616189"/>
              <a:gd name="connsiteX5" fmla="*/ 150154 w 852860"/>
              <a:gd name="connsiteY5" fmla="*/ 764966 h 1616189"/>
              <a:gd name="connsiteX6" fmla="*/ 9946 w 852860"/>
              <a:gd name="connsiteY6" fmla="*/ 1179494 h 1616189"/>
              <a:gd name="connsiteX7" fmla="*/ 34330 w 852860"/>
              <a:gd name="connsiteY7" fmla="*/ 1587926 h 1616189"/>
              <a:gd name="connsiteX8" fmla="*/ 217210 w 852860"/>
              <a:gd name="connsiteY8" fmla="*/ 1557446 h 1616189"/>
              <a:gd name="connsiteX0" fmla="*/ 217210 w 863234"/>
              <a:gd name="connsiteY0" fmla="*/ 1545837 h 1604580"/>
              <a:gd name="connsiteX1" fmla="*/ 418378 w 863234"/>
              <a:gd name="connsiteY1" fmla="*/ 1369053 h 1604580"/>
              <a:gd name="connsiteX2" fmla="*/ 733515 w 863234"/>
              <a:gd name="connsiteY2" fmla="*/ 696051 h 1604580"/>
              <a:gd name="connsiteX3" fmla="*/ 841388 w 863234"/>
              <a:gd name="connsiteY3" fmla="*/ 5144 h 1604580"/>
              <a:gd name="connsiteX4" fmla="*/ 326938 w 863234"/>
              <a:gd name="connsiteY4" fmla="*/ 399789 h 1604580"/>
              <a:gd name="connsiteX5" fmla="*/ 150154 w 863234"/>
              <a:gd name="connsiteY5" fmla="*/ 753357 h 1604580"/>
              <a:gd name="connsiteX6" fmla="*/ 9946 w 863234"/>
              <a:gd name="connsiteY6" fmla="*/ 1167885 h 1604580"/>
              <a:gd name="connsiteX7" fmla="*/ 34330 w 863234"/>
              <a:gd name="connsiteY7" fmla="*/ 1576317 h 1604580"/>
              <a:gd name="connsiteX8" fmla="*/ 217210 w 863234"/>
              <a:gd name="connsiteY8" fmla="*/ 1545837 h 1604580"/>
              <a:gd name="connsiteX0" fmla="*/ 230299 w 876323"/>
              <a:gd name="connsiteY0" fmla="*/ 1547011 h 1605754"/>
              <a:gd name="connsiteX1" fmla="*/ 431467 w 876323"/>
              <a:gd name="connsiteY1" fmla="*/ 1370227 h 1605754"/>
              <a:gd name="connsiteX2" fmla="*/ 746604 w 876323"/>
              <a:gd name="connsiteY2" fmla="*/ 697225 h 1605754"/>
              <a:gd name="connsiteX3" fmla="*/ 854477 w 876323"/>
              <a:gd name="connsiteY3" fmla="*/ 6318 h 1605754"/>
              <a:gd name="connsiteX4" fmla="*/ 340027 w 876323"/>
              <a:gd name="connsiteY4" fmla="*/ 400963 h 1605754"/>
              <a:gd name="connsiteX5" fmla="*/ 23035 w 876323"/>
              <a:gd name="connsiteY5" fmla="*/ 1169059 h 1605754"/>
              <a:gd name="connsiteX6" fmla="*/ 47419 w 876323"/>
              <a:gd name="connsiteY6" fmla="*/ 1577491 h 1605754"/>
              <a:gd name="connsiteX7" fmla="*/ 230299 w 876323"/>
              <a:gd name="connsiteY7" fmla="*/ 1547011 h 1605754"/>
              <a:gd name="connsiteX0" fmla="*/ 230299 w 889086"/>
              <a:gd name="connsiteY0" fmla="*/ 1605532 h 1664275"/>
              <a:gd name="connsiteX1" fmla="*/ 431467 w 889086"/>
              <a:gd name="connsiteY1" fmla="*/ 1428748 h 1664275"/>
              <a:gd name="connsiteX2" fmla="*/ 746604 w 889086"/>
              <a:gd name="connsiteY2" fmla="*/ 755746 h 1664275"/>
              <a:gd name="connsiteX3" fmla="*/ 854477 w 889086"/>
              <a:gd name="connsiteY3" fmla="*/ 64839 h 1664275"/>
              <a:gd name="connsiteX4" fmla="*/ 155672 w 889086"/>
              <a:gd name="connsiteY4" fmla="*/ 161069 h 1664275"/>
              <a:gd name="connsiteX5" fmla="*/ 23035 w 889086"/>
              <a:gd name="connsiteY5" fmla="*/ 1227580 h 1664275"/>
              <a:gd name="connsiteX6" fmla="*/ 47419 w 889086"/>
              <a:gd name="connsiteY6" fmla="*/ 1636012 h 1664275"/>
              <a:gd name="connsiteX7" fmla="*/ 230299 w 889086"/>
              <a:gd name="connsiteY7" fmla="*/ 1605532 h 1664275"/>
              <a:gd name="connsiteX0" fmla="*/ 492298 w 1151085"/>
              <a:gd name="connsiteY0" fmla="*/ 1596821 h 1668719"/>
              <a:gd name="connsiteX1" fmla="*/ 693466 w 1151085"/>
              <a:gd name="connsiteY1" fmla="*/ 1420037 h 1668719"/>
              <a:gd name="connsiteX2" fmla="*/ 1008603 w 1151085"/>
              <a:gd name="connsiteY2" fmla="*/ 747035 h 1668719"/>
              <a:gd name="connsiteX3" fmla="*/ 1116476 w 1151085"/>
              <a:gd name="connsiteY3" fmla="*/ 56128 h 1668719"/>
              <a:gd name="connsiteX4" fmla="*/ 417671 w 1151085"/>
              <a:gd name="connsiteY4" fmla="*/ 152358 h 1668719"/>
              <a:gd name="connsiteX5" fmla="*/ 5822 w 1151085"/>
              <a:gd name="connsiteY5" fmla="*/ 1035015 h 1668719"/>
              <a:gd name="connsiteX6" fmla="*/ 309418 w 1151085"/>
              <a:gd name="connsiteY6" fmla="*/ 1627301 h 1668719"/>
              <a:gd name="connsiteX7" fmla="*/ 492298 w 1151085"/>
              <a:gd name="connsiteY7" fmla="*/ 1596821 h 1668719"/>
              <a:gd name="connsiteX0" fmla="*/ 310100 w 1151767"/>
              <a:gd name="connsiteY0" fmla="*/ 1627301 h 1644577"/>
              <a:gd name="connsiteX1" fmla="*/ 694148 w 1151767"/>
              <a:gd name="connsiteY1" fmla="*/ 1420037 h 1644577"/>
              <a:gd name="connsiteX2" fmla="*/ 1009285 w 1151767"/>
              <a:gd name="connsiteY2" fmla="*/ 747035 h 1644577"/>
              <a:gd name="connsiteX3" fmla="*/ 1117158 w 1151767"/>
              <a:gd name="connsiteY3" fmla="*/ 56128 h 1644577"/>
              <a:gd name="connsiteX4" fmla="*/ 418353 w 1151767"/>
              <a:gd name="connsiteY4" fmla="*/ 152358 h 1644577"/>
              <a:gd name="connsiteX5" fmla="*/ 6504 w 1151767"/>
              <a:gd name="connsiteY5" fmla="*/ 1035015 h 1644577"/>
              <a:gd name="connsiteX6" fmla="*/ 310100 w 1151767"/>
              <a:gd name="connsiteY6" fmla="*/ 1627301 h 1644577"/>
              <a:gd name="connsiteX0" fmla="*/ 389281 w 1230948"/>
              <a:gd name="connsiteY0" fmla="*/ 1618051 h 1650090"/>
              <a:gd name="connsiteX1" fmla="*/ 773329 w 1230948"/>
              <a:gd name="connsiteY1" fmla="*/ 1410787 h 1650090"/>
              <a:gd name="connsiteX2" fmla="*/ 1088466 w 1230948"/>
              <a:gd name="connsiteY2" fmla="*/ 737785 h 1650090"/>
              <a:gd name="connsiteX3" fmla="*/ 1196339 w 1230948"/>
              <a:gd name="connsiteY3" fmla="*/ 46878 h 1650090"/>
              <a:gd name="connsiteX4" fmla="*/ 497534 w 1230948"/>
              <a:gd name="connsiteY4" fmla="*/ 143108 h 1650090"/>
              <a:gd name="connsiteX5" fmla="*/ 5234 w 1230948"/>
              <a:gd name="connsiteY5" fmla="*/ 796628 h 1650090"/>
              <a:gd name="connsiteX6" fmla="*/ 389281 w 1230948"/>
              <a:gd name="connsiteY6" fmla="*/ 1618051 h 1650090"/>
              <a:gd name="connsiteX0" fmla="*/ 404354 w 1246021"/>
              <a:gd name="connsiteY0" fmla="*/ 1618051 h 1620462"/>
              <a:gd name="connsiteX1" fmla="*/ 788402 w 1246021"/>
              <a:gd name="connsiteY1" fmla="*/ 1410787 h 1620462"/>
              <a:gd name="connsiteX2" fmla="*/ 1103539 w 1246021"/>
              <a:gd name="connsiteY2" fmla="*/ 737785 h 1620462"/>
              <a:gd name="connsiteX3" fmla="*/ 1211412 w 1246021"/>
              <a:gd name="connsiteY3" fmla="*/ 46878 h 1620462"/>
              <a:gd name="connsiteX4" fmla="*/ 512607 w 1246021"/>
              <a:gd name="connsiteY4" fmla="*/ 143108 h 1620462"/>
              <a:gd name="connsiteX5" fmla="*/ 20307 w 1246021"/>
              <a:gd name="connsiteY5" fmla="*/ 796628 h 1620462"/>
              <a:gd name="connsiteX6" fmla="*/ 90742 w 1246021"/>
              <a:gd name="connsiteY6" fmla="*/ 1472961 h 1620462"/>
              <a:gd name="connsiteX7" fmla="*/ 404354 w 1246021"/>
              <a:gd name="connsiteY7" fmla="*/ 1618051 h 1620462"/>
              <a:gd name="connsiteX0" fmla="*/ 404354 w 1247655"/>
              <a:gd name="connsiteY0" fmla="*/ 1618051 h 1626947"/>
              <a:gd name="connsiteX1" fmla="*/ 721267 w 1247655"/>
              <a:gd name="connsiteY1" fmla="*/ 1303677 h 1626947"/>
              <a:gd name="connsiteX2" fmla="*/ 1103539 w 1247655"/>
              <a:gd name="connsiteY2" fmla="*/ 737785 h 1626947"/>
              <a:gd name="connsiteX3" fmla="*/ 1211412 w 1247655"/>
              <a:gd name="connsiteY3" fmla="*/ 46878 h 1626947"/>
              <a:gd name="connsiteX4" fmla="*/ 512607 w 1247655"/>
              <a:gd name="connsiteY4" fmla="*/ 143108 h 1626947"/>
              <a:gd name="connsiteX5" fmla="*/ 20307 w 1247655"/>
              <a:gd name="connsiteY5" fmla="*/ 796628 h 1626947"/>
              <a:gd name="connsiteX6" fmla="*/ 90742 w 1247655"/>
              <a:gd name="connsiteY6" fmla="*/ 1472961 h 1626947"/>
              <a:gd name="connsiteX7" fmla="*/ 404354 w 1247655"/>
              <a:gd name="connsiteY7" fmla="*/ 1618051 h 1626947"/>
              <a:gd name="connsiteX0" fmla="*/ 404354 w 1230377"/>
              <a:gd name="connsiteY0" fmla="*/ 1609960 h 1618856"/>
              <a:gd name="connsiteX1" fmla="*/ 721267 w 1230377"/>
              <a:gd name="connsiteY1" fmla="*/ 1295586 h 1618856"/>
              <a:gd name="connsiteX2" fmla="*/ 1005497 w 1230377"/>
              <a:gd name="connsiteY2" fmla="*/ 620450 h 1618856"/>
              <a:gd name="connsiteX3" fmla="*/ 1211412 w 1230377"/>
              <a:gd name="connsiteY3" fmla="*/ 38787 h 1618856"/>
              <a:gd name="connsiteX4" fmla="*/ 512607 w 1230377"/>
              <a:gd name="connsiteY4" fmla="*/ 135017 h 1618856"/>
              <a:gd name="connsiteX5" fmla="*/ 20307 w 1230377"/>
              <a:gd name="connsiteY5" fmla="*/ 788537 h 1618856"/>
              <a:gd name="connsiteX6" fmla="*/ 90742 w 1230377"/>
              <a:gd name="connsiteY6" fmla="*/ 1464870 h 1618856"/>
              <a:gd name="connsiteX7" fmla="*/ 404354 w 1230377"/>
              <a:gd name="connsiteY7" fmla="*/ 1609960 h 1618856"/>
              <a:gd name="connsiteX0" fmla="*/ 404354 w 1099108"/>
              <a:gd name="connsiteY0" fmla="*/ 1761700 h 1770596"/>
              <a:gd name="connsiteX1" fmla="*/ 721267 w 1099108"/>
              <a:gd name="connsiteY1" fmla="*/ 1447326 h 1770596"/>
              <a:gd name="connsiteX2" fmla="*/ 1005497 w 1099108"/>
              <a:gd name="connsiteY2" fmla="*/ 772190 h 1770596"/>
              <a:gd name="connsiteX3" fmla="*/ 1064884 w 1099108"/>
              <a:gd name="connsiteY3" fmla="*/ 18935 h 1770596"/>
              <a:gd name="connsiteX4" fmla="*/ 512607 w 1099108"/>
              <a:gd name="connsiteY4" fmla="*/ 286757 h 1770596"/>
              <a:gd name="connsiteX5" fmla="*/ 20307 w 1099108"/>
              <a:gd name="connsiteY5" fmla="*/ 940277 h 1770596"/>
              <a:gd name="connsiteX6" fmla="*/ 90742 w 1099108"/>
              <a:gd name="connsiteY6" fmla="*/ 1616610 h 1770596"/>
              <a:gd name="connsiteX7" fmla="*/ 404354 w 1099108"/>
              <a:gd name="connsiteY7" fmla="*/ 1761700 h 1770596"/>
              <a:gd name="connsiteX0" fmla="*/ 404354 w 1100282"/>
              <a:gd name="connsiteY0" fmla="*/ 1767189 h 1776085"/>
              <a:gd name="connsiteX1" fmla="*/ 721267 w 1100282"/>
              <a:gd name="connsiteY1" fmla="*/ 1452815 h 1776085"/>
              <a:gd name="connsiteX2" fmla="*/ 1005497 w 1100282"/>
              <a:gd name="connsiteY2" fmla="*/ 777679 h 1776085"/>
              <a:gd name="connsiteX3" fmla="*/ 1064884 w 1100282"/>
              <a:gd name="connsiteY3" fmla="*/ 24424 h 1776085"/>
              <a:gd name="connsiteX4" fmla="*/ 496623 w 1100282"/>
              <a:gd name="connsiteY4" fmla="*/ 253878 h 1776085"/>
              <a:gd name="connsiteX5" fmla="*/ 20307 w 1100282"/>
              <a:gd name="connsiteY5" fmla="*/ 945766 h 1776085"/>
              <a:gd name="connsiteX6" fmla="*/ 90742 w 1100282"/>
              <a:gd name="connsiteY6" fmla="*/ 1622099 h 1776085"/>
              <a:gd name="connsiteX7" fmla="*/ 404354 w 1100282"/>
              <a:gd name="connsiteY7" fmla="*/ 1767189 h 1776085"/>
              <a:gd name="connsiteX0" fmla="*/ 404354 w 1086121"/>
              <a:gd name="connsiteY0" fmla="*/ 1765554 h 1774450"/>
              <a:gd name="connsiteX1" fmla="*/ 721267 w 1086121"/>
              <a:gd name="connsiteY1" fmla="*/ 1451180 h 1774450"/>
              <a:gd name="connsiteX2" fmla="*/ 942087 w 1086121"/>
              <a:gd name="connsiteY2" fmla="*/ 749930 h 1774450"/>
              <a:gd name="connsiteX3" fmla="*/ 1064884 w 1086121"/>
              <a:gd name="connsiteY3" fmla="*/ 22789 h 1774450"/>
              <a:gd name="connsiteX4" fmla="*/ 496623 w 1086121"/>
              <a:gd name="connsiteY4" fmla="*/ 252243 h 1774450"/>
              <a:gd name="connsiteX5" fmla="*/ 20307 w 1086121"/>
              <a:gd name="connsiteY5" fmla="*/ 944131 h 1774450"/>
              <a:gd name="connsiteX6" fmla="*/ 90742 w 1086121"/>
              <a:gd name="connsiteY6" fmla="*/ 1620464 h 1774450"/>
              <a:gd name="connsiteX7" fmla="*/ 404354 w 1086121"/>
              <a:gd name="connsiteY7" fmla="*/ 1765554 h 1774450"/>
              <a:gd name="connsiteX0" fmla="*/ 404354 w 1087870"/>
              <a:gd name="connsiteY0" fmla="*/ 1765554 h 1776129"/>
              <a:gd name="connsiteX1" fmla="*/ 620557 w 1087870"/>
              <a:gd name="connsiteY1" fmla="*/ 1425596 h 1776129"/>
              <a:gd name="connsiteX2" fmla="*/ 942087 w 1087870"/>
              <a:gd name="connsiteY2" fmla="*/ 749930 h 1776129"/>
              <a:gd name="connsiteX3" fmla="*/ 1064884 w 1087870"/>
              <a:gd name="connsiteY3" fmla="*/ 22789 h 1776129"/>
              <a:gd name="connsiteX4" fmla="*/ 496623 w 1087870"/>
              <a:gd name="connsiteY4" fmla="*/ 252243 h 1776129"/>
              <a:gd name="connsiteX5" fmla="*/ 20307 w 1087870"/>
              <a:gd name="connsiteY5" fmla="*/ 944131 h 1776129"/>
              <a:gd name="connsiteX6" fmla="*/ 90742 w 1087870"/>
              <a:gd name="connsiteY6" fmla="*/ 1620464 h 1776129"/>
              <a:gd name="connsiteX7" fmla="*/ 404354 w 1087870"/>
              <a:gd name="connsiteY7" fmla="*/ 1765554 h 1776129"/>
              <a:gd name="connsiteX0" fmla="*/ 97840 w 1094968"/>
              <a:gd name="connsiteY0" fmla="*/ 1620464 h 1645008"/>
              <a:gd name="connsiteX1" fmla="*/ 627655 w 1094968"/>
              <a:gd name="connsiteY1" fmla="*/ 1425596 h 1645008"/>
              <a:gd name="connsiteX2" fmla="*/ 949185 w 1094968"/>
              <a:gd name="connsiteY2" fmla="*/ 749930 h 1645008"/>
              <a:gd name="connsiteX3" fmla="*/ 1071982 w 1094968"/>
              <a:gd name="connsiteY3" fmla="*/ 22789 h 1645008"/>
              <a:gd name="connsiteX4" fmla="*/ 503721 w 1094968"/>
              <a:gd name="connsiteY4" fmla="*/ 252243 h 1645008"/>
              <a:gd name="connsiteX5" fmla="*/ 27405 w 1094968"/>
              <a:gd name="connsiteY5" fmla="*/ 944131 h 1645008"/>
              <a:gd name="connsiteX6" fmla="*/ 97840 w 1094968"/>
              <a:gd name="connsiteY6" fmla="*/ 1620464 h 1645008"/>
              <a:gd name="connsiteX0" fmla="*/ 97840 w 1001276"/>
              <a:gd name="connsiteY0" fmla="*/ 1680205 h 1704749"/>
              <a:gd name="connsiteX1" fmla="*/ 627655 w 1001276"/>
              <a:gd name="connsiteY1" fmla="*/ 1485337 h 1704749"/>
              <a:gd name="connsiteX2" fmla="*/ 949185 w 1001276"/>
              <a:gd name="connsiteY2" fmla="*/ 809671 h 1704749"/>
              <a:gd name="connsiteX3" fmla="*/ 955288 w 1001276"/>
              <a:gd name="connsiteY3" fmla="*/ 18580 h 1704749"/>
              <a:gd name="connsiteX4" fmla="*/ 503721 w 1001276"/>
              <a:gd name="connsiteY4" fmla="*/ 311984 h 1704749"/>
              <a:gd name="connsiteX5" fmla="*/ 27405 w 1001276"/>
              <a:gd name="connsiteY5" fmla="*/ 1003872 h 1704749"/>
              <a:gd name="connsiteX6" fmla="*/ 97840 w 1001276"/>
              <a:gd name="connsiteY6" fmla="*/ 1680205 h 1704749"/>
              <a:gd name="connsiteX0" fmla="*/ 97840 w 967886"/>
              <a:gd name="connsiteY0" fmla="*/ 1678545 h 1703635"/>
              <a:gd name="connsiteX1" fmla="*/ 627655 w 967886"/>
              <a:gd name="connsiteY1" fmla="*/ 1483677 h 1703635"/>
              <a:gd name="connsiteX2" fmla="*/ 823963 w 967886"/>
              <a:gd name="connsiteY2" fmla="*/ 777631 h 1703635"/>
              <a:gd name="connsiteX3" fmla="*/ 955288 w 967886"/>
              <a:gd name="connsiteY3" fmla="*/ 16920 h 1703635"/>
              <a:gd name="connsiteX4" fmla="*/ 503721 w 967886"/>
              <a:gd name="connsiteY4" fmla="*/ 310324 h 1703635"/>
              <a:gd name="connsiteX5" fmla="*/ 27405 w 967886"/>
              <a:gd name="connsiteY5" fmla="*/ 1002212 h 1703635"/>
              <a:gd name="connsiteX6" fmla="*/ 97840 w 967886"/>
              <a:gd name="connsiteY6" fmla="*/ 1678545 h 1703635"/>
              <a:gd name="connsiteX0" fmla="*/ 97840 w 968949"/>
              <a:gd name="connsiteY0" fmla="*/ 1678545 h 1696334"/>
              <a:gd name="connsiteX1" fmla="*/ 540269 w 968949"/>
              <a:gd name="connsiteY1" fmla="*/ 1400012 h 1696334"/>
              <a:gd name="connsiteX2" fmla="*/ 823963 w 968949"/>
              <a:gd name="connsiteY2" fmla="*/ 777631 h 1696334"/>
              <a:gd name="connsiteX3" fmla="*/ 955288 w 968949"/>
              <a:gd name="connsiteY3" fmla="*/ 16920 h 1696334"/>
              <a:gd name="connsiteX4" fmla="*/ 503721 w 968949"/>
              <a:gd name="connsiteY4" fmla="*/ 310324 h 1696334"/>
              <a:gd name="connsiteX5" fmla="*/ 27405 w 968949"/>
              <a:gd name="connsiteY5" fmla="*/ 1002212 h 1696334"/>
              <a:gd name="connsiteX6" fmla="*/ 97840 w 968949"/>
              <a:gd name="connsiteY6" fmla="*/ 1678545 h 1696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8949" h="1696334">
                <a:moveTo>
                  <a:pt x="97840" y="1678545"/>
                </a:moveTo>
                <a:cubicBezTo>
                  <a:pt x="197882" y="1758789"/>
                  <a:pt x="419249" y="1550164"/>
                  <a:pt x="540269" y="1400012"/>
                </a:cubicBezTo>
                <a:cubicBezTo>
                  <a:pt x="661289" y="1249860"/>
                  <a:pt x="754793" y="1008146"/>
                  <a:pt x="823963" y="777631"/>
                </a:cubicBezTo>
                <a:cubicBezTo>
                  <a:pt x="893133" y="547116"/>
                  <a:pt x="1008662" y="94804"/>
                  <a:pt x="955288" y="16920"/>
                </a:cubicBezTo>
                <a:cubicBezTo>
                  <a:pt x="901914" y="-60964"/>
                  <a:pt x="658368" y="146109"/>
                  <a:pt x="503721" y="310324"/>
                </a:cubicBezTo>
                <a:cubicBezTo>
                  <a:pt x="349074" y="474539"/>
                  <a:pt x="80041" y="804193"/>
                  <a:pt x="27405" y="1002212"/>
                </a:cubicBezTo>
                <a:cubicBezTo>
                  <a:pt x="-25231" y="1200231"/>
                  <a:pt x="-2202" y="1598301"/>
                  <a:pt x="97840" y="1678545"/>
                </a:cubicBezTo>
                <a:close/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9" name="Gerade Verbindung mit Pfeil 27">
            <a:extLst>
              <a:ext uri="{FF2B5EF4-FFF2-40B4-BE49-F238E27FC236}">
                <a16:creationId xmlns:a16="http://schemas.microsoft.com/office/drawing/2014/main" id="{B8E153A2-482E-49F2-9405-7E976FAB15F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192180" y="880007"/>
            <a:ext cx="589699" cy="1115679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2E8E84-E3CB-4CBD-BB6B-868DC83616C1}"/>
              </a:ext>
            </a:extLst>
          </p:cNvPr>
          <p:cNvSpPr txBox="1"/>
          <p:nvPr/>
        </p:nvSpPr>
        <p:spPr>
          <a:xfrm>
            <a:off x="6735513" y="555526"/>
            <a:ext cx="128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minimiser of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training error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AC8E7-2457-4926-B796-2DBE88F202CC}"/>
              </a:ext>
            </a:extLst>
          </p:cNvPr>
          <p:cNvSpPr txBox="1"/>
          <p:nvPr/>
        </p:nvSpPr>
        <p:spPr>
          <a:xfrm>
            <a:off x="3588871" y="692696"/>
            <a:ext cx="14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1400" b="1" dirty="0">
                <a:solidFill>
                  <a:srgbClr val="23373B"/>
                </a:solidFill>
              </a:rPr>
              <a:t>0</a:t>
            </a:r>
            <a:r>
              <a:rPr lang="en-GB" sz="1400" dirty="0">
                <a:solidFill>
                  <a:srgbClr val="23373B"/>
                </a:solidFill>
              </a:rPr>
              <a:t> training error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32" name="Gerade Verbindung mit Pfeil 41">
            <a:extLst>
              <a:ext uri="{FF2B5EF4-FFF2-40B4-BE49-F238E27FC236}">
                <a16:creationId xmlns:a16="http://schemas.microsoft.com/office/drawing/2014/main" id="{5906823E-F59A-429E-92A3-F953EAD5E1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7984" y="995616"/>
            <a:ext cx="504056" cy="495303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cxnSp>
        <p:nvCxnSpPr>
          <p:cNvPr id="62" name="Gerade Verbindung mit Pfeil 39">
            <a:extLst>
              <a:ext uri="{FF2B5EF4-FFF2-40B4-BE49-F238E27FC236}">
                <a16:creationId xmlns:a16="http://schemas.microsoft.com/office/drawing/2014/main" id="{1D5C261E-C6BC-4ED9-A4DC-E1AB1B70799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020272" y="3183818"/>
            <a:ext cx="817920" cy="1086987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2EF22FF-CB1E-4A43-ADF2-21B9CFDD8C13}"/>
                  </a:ext>
                </a:extLst>
              </p:cNvPr>
              <p:cNvSpPr/>
              <p:nvPr/>
            </p:nvSpPr>
            <p:spPr>
              <a:xfrm>
                <a:off x="7596336" y="4218642"/>
                <a:ext cx="5170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2EF22FF-CB1E-4A43-ADF2-21B9CFDD8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4218642"/>
                <a:ext cx="5170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 Verbindung mit Pfeil 35">
            <a:extLst>
              <a:ext uri="{FF2B5EF4-FFF2-40B4-BE49-F238E27FC236}">
                <a16:creationId xmlns:a16="http://schemas.microsoft.com/office/drawing/2014/main" id="{B0561313-4EB4-45F5-A9E2-843C486A0D5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73185" y="1715282"/>
            <a:ext cx="487885" cy="388398"/>
          </a:xfrm>
          <a:prstGeom prst="straightConnector1">
            <a:avLst/>
          </a:prstGeom>
          <a:noFill/>
          <a:ln w="31750" algn="ctr">
            <a:solidFill>
              <a:schemeClr val="accent1"/>
            </a:solidFill>
            <a:round/>
            <a:headEnd type="arrow" w="sm" len="sm"/>
            <a:tailEnd type="arrow" w="sm" len="sm"/>
          </a:ln>
        </p:spPr>
      </p:cxnSp>
    </p:spTree>
    <p:extLst>
      <p:ext uri="{BB962C8B-B14F-4D97-AF65-F5344CB8AC3E}">
        <p14:creationId xmlns:p14="http://schemas.microsoft.com/office/powerpoint/2010/main" val="276120537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Risk Structure</a:t>
            </a:r>
            <a:endParaRPr lang="en-GB" dirty="0">
              <a:solidFill>
                <a:schemeClr val="tx2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41994" name="Freihandform 13"/>
          <p:cNvSpPr>
            <a:spLocks/>
          </p:cNvSpPr>
          <p:nvPr/>
        </p:nvSpPr>
        <p:spPr bwMode="auto">
          <a:xfrm rot="3168926">
            <a:off x="5656414" y="2140002"/>
            <a:ext cx="1709738" cy="888206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41995" name="Freihandform 14"/>
          <p:cNvSpPr>
            <a:spLocks/>
          </p:cNvSpPr>
          <p:nvPr/>
        </p:nvSpPr>
        <p:spPr bwMode="auto">
          <a:xfrm>
            <a:off x="4286053" y="995616"/>
            <a:ext cx="3355534" cy="2717717"/>
          </a:xfrm>
          <a:custGeom>
            <a:avLst/>
            <a:gdLst>
              <a:gd name="T0" fmla="*/ 1589963 w 4635374"/>
              <a:gd name="T1" fmla="*/ 141603 h 3247250"/>
              <a:gd name="T2" fmla="*/ 667011 w 4635374"/>
              <a:gd name="T3" fmla="*/ 767332 h 3247250"/>
              <a:gd name="T4" fmla="*/ 169018 w 4635374"/>
              <a:gd name="T5" fmla="*/ 1718854 h 3247250"/>
              <a:gd name="T6" fmla="*/ 1681112 w 4635374"/>
              <a:gd name="T7" fmla="*/ 2851619 h 3247250"/>
              <a:gd name="T8" fmla="*/ 3501056 w 4635374"/>
              <a:gd name="T9" fmla="*/ 3132539 h 3247250"/>
              <a:gd name="T10" fmla="*/ 4542317 w 4635374"/>
              <a:gd name="T11" fmla="*/ 2144774 h 3247250"/>
              <a:gd name="T12" fmla="*/ 4062429 w 4635374"/>
              <a:gd name="T13" fmla="*/ 830767 h 3247250"/>
              <a:gd name="T14" fmla="*/ 2794807 w 4635374"/>
              <a:gd name="T15" fmla="*/ 114859 h 3247250"/>
              <a:gd name="T16" fmla="*/ 1589963 w 4635374"/>
              <a:gd name="T17" fmla="*/ 141603 h 324725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635374"/>
              <a:gd name="T28" fmla="*/ 0 h 3247250"/>
              <a:gd name="T29" fmla="*/ 4635374 w 4635374"/>
              <a:gd name="T30" fmla="*/ 3247250 h 3247250"/>
              <a:gd name="connsiteX0" fmla="*/ 1459150 w 4429437"/>
              <a:gd name="connsiteY0" fmla="*/ 255382 h 3282674"/>
              <a:gd name="connsiteX1" fmla="*/ 536303 w 4429437"/>
              <a:gd name="connsiteY1" fmla="*/ 880515 h 3282674"/>
              <a:gd name="connsiteX2" fmla="*/ 38362 w 4429437"/>
              <a:gd name="connsiteY2" fmla="*/ 1831129 h 3282674"/>
              <a:gd name="connsiteX3" fmla="*/ 1550291 w 4429437"/>
              <a:gd name="connsiteY3" fmla="*/ 2962813 h 3282674"/>
              <a:gd name="connsiteX4" fmla="*/ 3370037 w 4429437"/>
              <a:gd name="connsiteY4" fmla="*/ 3243470 h 3282674"/>
              <a:gd name="connsiteX5" fmla="*/ 4411186 w 4429437"/>
              <a:gd name="connsiteY5" fmla="*/ 2256642 h 3282674"/>
              <a:gd name="connsiteX6" fmla="*/ 3931352 w 4429437"/>
              <a:gd name="connsiteY6" fmla="*/ 943890 h 3282674"/>
              <a:gd name="connsiteX7" fmla="*/ 2691575 w 4429437"/>
              <a:gd name="connsiteY7" fmla="*/ 34749 h 3282674"/>
              <a:gd name="connsiteX8" fmla="*/ 1459150 w 4429437"/>
              <a:gd name="connsiteY8" fmla="*/ 255382 h 3282674"/>
              <a:gd name="connsiteX0" fmla="*/ 1524485 w 4430121"/>
              <a:gd name="connsiteY0" fmla="*/ 56765 h 3490359"/>
              <a:gd name="connsiteX1" fmla="*/ 536987 w 4430121"/>
              <a:gd name="connsiteY1" fmla="*/ 1088201 h 3490359"/>
              <a:gd name="connsiteX2" fmla="*/ 39046 w 4430121"/>
              <a:gd name="connsiteY2" fmla="*/ 2038815 h 3490359"/>
              <a:gd name="connsiteX3" fmla="*/ 1550975 w 4430121"/>
              <a:gd name="connsiteY3" fmla="*/ 3170499 h 3490359"/>
              <a:gd name="connsiteX4" fmla="*/ 3370721 w 4430121"/>
              <a:gd name="connsiteY4" fmla="*/ 3451156 h 3490359"/>
              <a:gd name="connsiteX5" fmla="*/ 4411870 w 4430121"/>
              <a:gd name="connsiteY5" fmla="*/ 2464328 h 3490359"/>
              <a:gd name="connsiteX6" fmla="*/ 3932036 w 4430121"/>
              <a:gd name="connsiteY6" fmla="*/ 1151576 h 3490359"/>
              <a:gd name="connsiteX7" fmla="*/ 2692259 w 4430121"/>
              <a:gd name="connsiteY7" fmla="*/ 242435 h 3490359"/>
              <a:gd name="connsiteX8" fmla="*/ 1524485 w 4430121"/>
              <a:gd name="connsiteY8" fmla="*/ 56765 h 3490359"/>
              <a:gd name="connsiteX0" fmla="*/ 1524485 w 4430121"/>
              <a:gd name="connsiteY0" fmla="*/ 137702 h 3571296"/>
              <a:gd name="connsiteX1" fmla="*/ 536987 w 4430121"/>
              <a:gd name="connsiteY1" fmla="*/ 1169138 h 3571296"/>
              <a:gd name="connsiteX2" fmla="*/ 39046 w 4430121"/>
              <a:gd name="connsiteY2" fmla="*/ 2119752 h 3571296"/>
              <a:gd name="connsiteX3" fmla="*/ 1550975 w 4430121"/>
              <a:gd name="connsiteY3" fmla="*/ 3251436 h 3571296"/>
              <a:gd name="connsiteX4" fmla="*/ 3370721 w 4430121"/>
              <a:gd name="connsiteY4" fmla="*/ 3532093 h 3571296"/>
              <a:gd name="connsiteX5" fmla="*/ 4411870 w 4430121"/>
              <a:gd name="connsiteY5" fmla="*/ 2545265 h 3571296"/>
              <a:gd name="connsiteX6" fmla="*/ 3932036 w 4430121"/>
              <a:gd name="connsiteY6" fmla="*/ 1232513 h 3571296"/>
              <a:gd name="connsiteX7" fmla="*/ 2775383 w 4430121"/>
              <a:gd name="connsiteY7" fmla="*/ 129455 h 3571296"/>
              <a:gd name="connsiteX8" fmla="*/ 1524485 w 4430121"/>
              <a:gd name="connsiteY8" fmla="*/ 137702 h 3571296"/>
              <a:gd name="connsiteX0" fmla="*/ 1569066 w 4474702"/>
              <a:gd name="connsiteY0" fmla="*/ 113430 h 3547024"/>
              <a:gd name="connsiteX1" fmla="*/ 341429 w 4474702"/>
              <a:gd name="connsiteY1" fmla="*/ 710861 h 3547024"/>
              <a:gd name="connsiteX2" fmla="*/ 83627 w 4474702"/>
              <a:gd name="connsiteY2" fmla="*/ 2095480 h 3547024"/>
              <a:gd name="connsiteX3" fmla="*/ 1595556 w 4474702"/>
              <a:gd name="connsiteY3" fmla="*/ 3227164 h 3547024"/>
              <a:gd name="connsiteX4" fmla="*/ 3415302 w 4474702"/>
              <a:gd name="connsiteY4" fmla="*/ 3507821 h 3547024"/>
              <a:gd name="connsiteX5" fmla="*/ 4456451 w 4474702"/>
              <a:gd name="connsiteY5" fmla="*/ 2520993 h 3547024"/>
              <a:gd name="connsiteX6" fmla="*/ 3976617 w 4474702"/>
              <a:gd name="connsiteY6" fmla="*/ 1208241 h 3547024"/>
              <a:gd name="connsiteX7" fmla="*/ 2819964 w 4474702"/>
              <a:gd name="connsiteY7" fmla="*/ 105183 h 3547024"/>
              <a:gd name="connsiteX8" fmla="*/ 1569066 w 4474702"/>
              <a:gd name="connsiteY8" fmla="*/ 113430 h 3547024"/>
              <a:gd name="connsiteX0" fmla="*/ 1540580 w 4473923"/>
              <a:gd name="connsiteY0" fmla="*/ 59887 h 3622758"/>
              <a:gd name="connsiteX1" fmla="*/ 340650 w 4473923"/>
              <a:gd name="connsiteY1" fmla="*/ 786595 h 3622758"/>
              <a:gd name="connsiteX2" fmla="*/ 82848 w 4473923"/>
              <a:gd name="connsiteY2" fmla="*/ 2171214 h 3622758"/>
              <a:gd name="connsiteX3" fmla="*/ 1594777 w 4473923"/>
              <a:gd name="connsiteY3" fmla="*/ 3302898 h 3622758"/>
              <a:gd name="connsiteX4" fmla="*/ 3414523 w 4473923"/>
              <a:gd name="connsiteY4" fmla="*/ 3583555 h 3622758"/>
              <a:gd name="connsiteX5" fmla="*/ 4455672 w 4473923"/>
              <a:gd name="connsiteY5" fmla="*/ 2596727 h 3622758"/>
              <a:gd name="connsiteX6" fmla="*/ 3975838 w 4473923"/>
              <a:gd name="connsiteY6" fmla="*/ 1283975 h 3622758"/>
              <a:gd name="connsiteX7" fmla="*/ 2819185 w 4473923"/>
              <a:gd name="connsiteY7" fmla="*/ 180917 h 3622758"/>
              <a:gd name="connsiteX8" fmla="*/ 1540580 w 4473923"/>
              <a:gd name="connsiteY8" fmla="*/ 59887 h 362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3923" h="3622758">
                <a:moveTo>
                  <a:pt x="1540580" y="59887"/>
                </a:moveTo>
                <a:cubicBezTo>
                  <a:pt x="1127491" y="160833"/>
                  <a:pt x="583605" y="434707"/>
                  <a:pt x="340650" y="786595"/>
                </a:cubicBezTo>
                <a:cubicBezTo>
                  <a:pt x="97695" y="1138483"/>
                  <a:pt x="-126173" y="1751830"/>
                  <a:pt x="82848" y="2171214"/>
                </a:cubicBezTo>
                <a:cubicBezTo>
                  <a:pt x="291869" y="2590598"/>
                  <a:pt x="1039498" y="3067508"/>
                  <a:pt x="1594777" y="3302898"/>
                </a:cubicBezTo>
                <a:cubicBezTo>
                  <a:pt x="2150056" y="3538288"/>
                  <a:pt x="2937707" y="3701250"/>
                  <a:pt x="3414523" y="3583555"/>
                </a:cubicBezTo>
                <a:cubicBezTo>
                  <a:pt x="3891339" y="3465860"/>
                  <a:pt x="4362120" y="2979990"/>
                  <a:pt x="4455672" y="2596727"/>
                </a:cubicBezTo>
                <a:cubicBezTo>
                  <a:pt x="4549224" y="2213464"/>
                  <a:pt x="4267058" y="1621971"/>
                  <a:pt x="3975838" y="1283975"/>
                </a:cubicBezTo>
                <a:cubicBezTo>
                  <a:pt x="3684618" y="945979"/>
                  <a:pt x="3225061" y="384932"/>
                  <a:pt x="2819185" y="180917"/>
                </a:cubicBezTo>
                <a:cubicBezTo>
                  <a:pt x="2413309" y="-23098"/>
                  <a:pt x="1953669" y="-41059"/>
                  <a:pt x="1540580" y="59887"/>
                </a:cubicBezTo>
                <a:close/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cxnSp>
        <p:nvCxnSpPr>
          <p:cNvPr id="42008" name="Gerade Verbindung mit Pfeil 41"/>
          <p:cNvCxnSpPr>
            <a:cxnSpLocks noChangeShapeType="1"/>
          </p:cNvCxnSpPr>
          <p:nvPr/>
        </p:nvCxnSpPr>
        <p:spPr bwMode="auto">
          <a:xfrm flipV="1">
            <a:off x="5349844" y="3511094"/>
            <a:ext cx="161219" cy="339754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/>
              <p:nvPr/>
            </p:nvSpPr>
            <p:spPr>
              <a:xfrm>
                <a:off x="4852929" y="3786594"/>
                <a:ext cx="9432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→</m:t>
                      </m:r>
                      <m:r>
                        <a:rPr kumimoji="0" lang="en-GB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𝒴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929" y="3786594"/>
                <a:ext cx="943207" cy="369332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7">
                <a:extLst>
                  <a:ext uri="{FF2B5EF4-FFF2-40B4-BE49-F238E27FC236}">
                    <a16:creationId xmlns:a16="http://schemas.microsoft.com/office/drawing/2014/main" id="{11A9CFCC-68EE-4FA4-9C6A-4A2909C1E8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77767" y="1983636"/>
                <a:ext cx="350672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endParaRPr>
              </a:p>
            </p:txBody>
          </p:sp>
        </mc:Choice>
        <mc:Fallback xmlns="">
          <p:sp>
            <p:nvSpPr>
              <p:cNvPr id="16" name="Textfeld 17">
                <a:extLst>
                  <a:ext uri="{FF2B5EF4-FFF2-40B4-BE49-F238E27FC236}">
                    <a16:creationId xmlns:a16="http://schemas.microsoft.com/office/drawing/2014/main" id="{11A9CFCC-68EE-4FA4-9C6A-4A2909C1E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77767" y="1983636"/>
                <a:ext cx="350672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2DFBA00-CB85-4940-99D2-B9A0058E2DF0}"/>
              </a:ext>
            </a:extLst>
          </p:cNvPr>
          <p:cNvSpPr/>
          <p:nvPr/>
        </p:nvSpPr>
        <p:spPr>
          <a:xfrm rot="1357003">
            <a:off x="4680634" y="861564"/>
            <a:ext cx="968949" cy="1696334"/>
          </a:xfrm>
          <a:custGeom>
            <a:avLst/>
            <a:gdLst>
              <a:gd name="connsiteX0" fmla="*/ 217210 w 577467"/>
              <a:gd name="connsiteY0" fmla="*/ 1214541 h 1273284"/>
              <a:gd name="connsiteX1" fmla="*/ 418378 w 577467"/>
              <a:gd name="connsiteY1" fmla="*/ 1037757 h 1273284"/>
              <a:gd name="connsiteX2" fmla="*/ 534202 w 577467"/>
              <a:gd name="connsiteY2" fmla="*/ 732957 h 1273284"/>
              <a:gd name="connsiteX3" fmla="*/ 576874 w 577467"/>
              <a:gd name="connsiteY3" fmla="*/ 428157 h 1273284"/>
              <a:gd name="connsiteX4" fmla="*/ 540298 w 577467"/>
              <a:gd name="connsiteY4" fmla="*/ 31917 h 1273284"/>
              <a:gd name="connsiteX5" fmla="*/ 326938 w 577467"/>
              <a:gd name="connsiteY5" fmla="*/ 68493 h 1273284"/>
              <a:gd name="connsiteX6" fmla="*/ 150154 w 577467"/>
              <a:gd name="connsiteY6" fmla="*/ 422061 h 1273284"/>
              <a:gd name="connsiteX7" fmla="*/ 9946 w 577467"/>
              <a:gd name="connsiteY7" fmla="*/ 836589 h 1273284"/>
              <a:gd name="connsiteX8" fmla="*/ 34330 w 577467"/>
              <a:gd name="connsiteY8" fmla="*/ 1245021 h 1273284"/>
              <a:gd name="connsiteX9" fmla="*/ 217210 w 577467"/>
              <a:gd name="connsiteY9" fmla="*/ 1214541 h 1273284"/>
              <a:gd name="connsiteX0" fmla="*/ 217210 w 845966"/>
              <a:gd name="connsiteY0" fmla="*/ 1547903 h 1606646"/>
              <a:gd name="connsiteX1" fmla="*/ 418378 w 845966"/>
              <a:gd name="connsiteY1" fmla="*/ 1371119 h 1606646"/>
              <a:gd name="connsiteX2" fmla="*/ 534202 w 845966"/>
              <a:gd name="connsiteY2" fmla="*/ 1066319 h 1606646"/>
              <a:gd name="connsiteX3" fmla="*/ 576874 w 845966"/>
              <a:gd name="connsiteY3" fmla="*/ 761519 h 1606646"/>
              <a:gd name="connsiteX4" fmla="*/ 841388 w 845966"/>
              <a:gd name="connsiteY4" fmla="*/ 7210 h 1606646"/>
              <a:gd name="connsiteX5" fmla="*/ 326938 w 845966"/>
              <a:gd name="connsiteY5" fmla="*/ 401855 h 1606646"/>
              <a:gd name="connsiteX6" fmla="*/ 150154 w 845966"/>
              <a:gd name="connsiteY6" fmla="*/ 755423 h 1606646"/>
              <a:gd name="connsiteX7" fmla="*/ 9946 w 845966"/>
              <a:gd name="connsiteY7" fmla="*/ 1169951 h 1606646"/>
              <a:gd name="connsiteX8" fmla="*/ 34330 w 845966"/>
              <a:gd name="connsiteY8" fmla="*/ 1578383 h 1606646"/>
              <a:gd name="connsiteX9" fmla="*/ 217210 w 845966"/>
              <a:gd name="connsiteY9" fmla="*/ 1547903 h 1606646"/>
              <a:gd name="connsiteX0" fmla="*/ 217210 w 844413"/>
              <a:gd name="connsiteY0" fmla="*/ 1560646 h 1619389"/>
              <a:gd name="connsiteX1" fmla="*/ 418378 w 844413"/>
              <a:gd name="connsiteY1" fmla="*/ 1383862 h 1619389"/>
              <a:gd name="connsiteX2" fmla="*/ 534202 w 844413"/>
              <a:gd name="connsiteY2" fmla="*/ 1079062 h 1619389"/>
              <a:gd name="connsiteX3" fmla="*/ 841388 w 844413"/>
              <a:gd name="connsiteY3" fmla="*/ 19953 h 1619389"/>
              <a:gd name="connsiteX4" fmla="*/ 326938 w 844413"/>
              <a:gd name="connsiteY4" fmla="*/ 414598 h 1619389"/>
              <a:gd name="connsiteX5" fmla="*/ 150154 w 844413"/>
              <a:gd name="connsiteY5" fmla="*/ 768166 h 1619389"/>
              <a:gd name="connsiteX6" fmla="*/ 9946 w 844413"/>
              <a:gd name="connsiteY6" fmla="*/ 1182694 h 1619389"/>
              <a:gd name="connsiteX7" fmla="*/ 34330 w 844413"/>
              <a:gd name="connsiteY7" fmla="*/ 1591126 h 1619389"/>
              <a:gd name="connsiteX8" fmla="*/ 217210 w 844413"/>
              <a:gd name="connsiteY8" fmla="*/ 1560646 h 1619389"/>
              <a:gd name="connsiteX0" fmla="*/ 217210 w 852860"/>
              <a:gd name="connsiteY0" fmla="*/ 1557446 h 1616189"/>
              <a:gd name="connsiteX1" fmla="*/ 418378 w 852860"/>
              <a:gd name="connsiteY1" fmla="*/ 1380662 h 1616189"/>
              <a:gd name="connsiteX2" fmla="*/ 663160 w 852860"/>
              <a:gd name="connsiteY2" fmla="*/ 1007128 h 1616189"/>
              <a:gd name="connsiteX3" fmla="*/ 841388 w 852860"/>
              <a:gd name="connsiteY3" fmla="*/ 16753 h 1616189"/>
              <a:gd name="connsiteX4" fmla="*/ 326938 w 852860"/>
              <a:gd name="connsiteY4" fmla="*/ 411398 h 1616189"/>
              <a:gd name="connsiteX5" fmla="*/ 150154 w 852860"/>
              <a:gd name="connsiteY5" fmla="*/ 764966 h 1616189"/>
              <a:gd name="connsiteX6" fmla="*/ 9946 w 852860"/>
              <a:gd name="connsiteY6" fmla="*/ 1179494 h 1616189"/>
              <a:gd name="connsiteX7" fmla="*/ 34330 w 852860"/>
              <a:gd name="connsiteY7" fmla="*/ 1587926 h 1616189"/>
              <a:gd name="connsiteX8" fmla="*/ 217210 w 852860"/>
              <a:gd name="connsiteY8" fmla="*/ 1557446 h 1616189"/>
              <a:gd name="connsiteX0" fmla="*/ 217210 w 863234"/>
              <a:gd name="connsiteY0" fmla="*/ 1545837 h 1604580"/>
              <a:gd name="connsiteX1" fmla="*/ 418378 w 863234"/>
              <a:gd name="connsiteY1" fmla="*/ 1369053 h 1604580"/>
              <a:gd name="connsiteX2" fmla="*/ 733515 w 863234"/>
              <a:gd name="connsiteY2" fmla="*/ 696051 h 1604580"/>
              <a:gd name="connsiteX3" fmla="*/ 841388 w 863234"/>
              <a:gd name="connsiteY3" fmla="*/ 5144 h 1604580"/>
              <a:gd name="connsiteX4" fmla="*/ 326938 w 863234"/>
              <a:gd name="connsiteY4" fmla="*/ 399789 h 1604580"/>
              <a:gd name="connsiteX5" fmla="*/ 150154 w 863234"/>
              <a:gd name="connsiteY5" fmla="*/ 753357 h 1604580"/>
              <a:gd name="connsiteX6" fmla="*/ 9946 w 863234"/>
              <a:gd name="connsiteY6" fmla="*/ 1167885 h 1604580"/>
              <a:gd name="connsiteX7" fmla="*/ 34330 w 863234"/>
              <a:gd name="connsiteY7" fmla="*/ 1576317 h 1604580"/>
              <a:gd name="connsiteX8" fmla="*/ 217210 w 863234"/>
              <a:gd name="connsiteY8" fmla="*/ 1545837 h 1604580"/>
              <a:gd name="connsiteX0" fmla="*/ 230299 w 876323"/>
              <a:gd name="connsiteY0" fmla="*/ 1547011 h 1605754"/>
              <a:gd name="connsiteX1" fmla="*/ 431467 w 876323"/>
              <a:gd name="connsiteY1" fmla="*/ 1370227 h 1605754"/>
              <a:gd name="connsiteX2" fmla="*/ 746604 w 876323"/>
              <a:gd name="connsiteY2" fmla="*/ 697225 h 1605754"/>
              <a:gd name="connsiteX3" fmla="*/ 854477 w 876323"/>
              <a:gd name="connsiteY3" fmla="*/ 6318 h 1605754"/>
              <a:gd name="connsiteX4" fmla="*/ 340027 w 876323"/>
              <a:gd name="connsiteY4" fmla="*/ 400963 h 1605754"/>
              <a:gd name="connsiteX5" fmla="*/ 23035 w 876323"/>
              <a:gd name="connsiteY5" fmla="*/ 1169059 h 1605754"/>
              <a:gd name="connsiteX6" fmla="*/ 47419 w 876323"/>
              <a:gd name="connsiteY6" fmla="*/ 1577491 h 1605754"/>
              <a:gd name="connsiteX7" fmla="*/ 230299 w 876323"/>
              <a:gd name="connsiteY7" fmla="*/ 1547011 h 1605754"/>
              <a:gd name="connsiteX0" fmla="*/ 230299 w 889086"/>
              <a:gd name="connsiteY0" fmla="*/ 1605532 h 1664275"/>
              <a:gd name="connsiteX1" fmla="*/ 431467 w 889086"/>
              <a:gd name="connsiteY1" fmla="*/ 1428748 h 1664275"/>
              <a:gd name="connsiteX2" fmla="*/ 746604 w 889086"/>
              <a:gd name="connsiteY2" fmla="*/ 755746 h 1664275"/>
              <a:gd name="connsiteX3" fmla="*/ 854477 w 889086"/>
              <a:gd name="connsiteY3" fmla="*/ 64839 h 1664275"/>
              <a:gd name="connsiteX4" fmla="*/ 155672 w 889086"/>
              <a:gd name="connsiteY4" fmla="*/ 161069 h 1664275"/>
              <a:gd name="connsiteX5" fmla="*/ 23035 w 889086"/>
              <a:gd name="connsiteY5" fmla="*/ 1227580 h 1664275"/>
              <a:gd name="connsiteX6" fmla="*/ 47419 w 889086"/>
              <a:gd name="connsiteY6" fmla="*/ 1636012 h 1664275"/>
              <a:gd name="connsiteX7" fmla="*/ 230299 w 889086"/>
              <a:gd name="connsiteY7" fmla="*/ 1605532 h 1664275"/>
              <a:gd name="connsiteX0" fmla="*/ 492298 w 1151085"/>
              <a:gd name="connsiteY0" fmla="*/ 1596821 h 1668719"/>
              <a:gd name="connsiteX1" fmla="*/ 693466 w 1151085"/>
              <a:gd name="connsiteY1" fmla="*/ 1420037 h 1668719"/>
              <a:gd name="connsiteX2" fmla="*/ 1008603 w 1151085"/>
              <a:gd name="connsiteY2" fmla="*/ 747035 h 1668719"/>
              <a:gd name="connsiteX3" fmla="*/ 1116476 w 1151085"/>
              <a:gd name="connsiteY3" fmla="*/ 56128 h 1668719"/>
              <a:gd name="connsiteX4" fmla="*/ 417671 w 1151085"/>
              <a:gd name="connsiteY4" fmla="*/ 152358 h 1668719"/>
              <a:gd name="connsiteX5" fmla="*/ 5822 w 1151085"/>
              <a:gd name="connsiteY5" fmla="*/ 1035015 h 1668719"/>
              <a:gd name="connsiteX6" fmla="*/ 309418 w 1151085"/>
              <a:gd name="connsiteY6" fmla="*/ 1627301 h 1668719"/>
              <a:gd name="connsiteX7" fmla="*/ 492298 w 1151085"/>
              <a:gd name="connsiteY7" fmla="*/ 1596821 h 1668719"/>
              <a:gd name="connsiteX0" fmla="*/ 310100 w 1151767"/>
              <a:gd name="connsiteY0" fmla="*/ 1627301 h 1644577"/>
              <a:gd name="connsiteX1" fmla="*/ 694148 w 1151767"/>
              <a:gd name="connsiteY1" fmla="*/ 1420037 h 1644577"/>
              <a:gd name="connsiteX2" fmla="*/ 1009285 w 1151767"/>
              <a:gd name="connsiteY2" fmla="*/ 747035 h 1644577"/>
              <a:gd name="connsiteX3" fmla="*/ 1117158 w 1151767"/>
              <a:gd name="connsiteY3" fmla="*/ 56128 h 1644577"/>
              <a:gd name="connsiteX4" fmla="*/ 418353 w 1151767"/>
              <a:gd name="connsiteY4" fmla="*/ 152358 h 1644577"/>
              <a:gd name="connsiteX5" fmla="*/ 6504 w 1151767"/>
              <a:gd name="connsiteY5" fmla="*/ 1035015 h 1644577"/>
              <a:gd name="connsiteX6" fmla="*/ 310100 w 1151767"/>
              <a:gd name="connsiteY6" fmla="*/ 1627301 h 1644577"/>
              <a:gd name="connsiteX0" fmla="*/ 389281 w 1230948"/>
              <a:gd name="connsiteY0" fmla="*/ 1618051 h 1650090"/>
              <a:gd name="connsiteX1" fmla="*/ 773329 w 1230948"/>
              <a:gd name="connsiteY1" fmla="*/ 1410787 h 1650090"/>
              <a:gd name="connsiteX2" fmla="*/ 1088466 w 1230948"/>
              <a:gd name="connsiteY2" fmla="*/ 737785 h 1650090"/>
              <a:gd name="connsiteX3" fmla="*/ 1196339 w 1230948"/>
              <a:gd name="connsiteY3" fmla="*/ 46878 h 1650090"/>
              <a:gd name="connsiteX4" fmla="*/ 497534 w 1230948"/>
              <a:gd name="connsiteY4" fmla="*/ 143108 h 1650090"/>
              <a:gd name="connsiteX5" fmla="*/ 5234 w 1230948"/>
              <a:gd name="connsiteY5" fmla="*/ 796628 h 1650090"/>
              <a:gd name="connsiteX6" fmla="*/ 389281 w 1230948"/>
              <a:gd name="connsiteY6" fmla="*/ 1618051 h 1650090"/>
              <a:gd name="connsiteX0" fmla="*/ 404354 w 1246021"/>
              <a:gd name="connsiteY0" fmla="*/ 1618051 h 1620462"/>
              <a:gd name="connsiteX1" fmla="*/ 788402 w 1246021"/>
              <a:gd name="connsiteY1" fmla="*/ 1410787 h 1620462"/>
              <a:gd name="connsiteX2" fmla="*/ 1103539 w 1246021"/>
              <a:gd name="connsiteY2" fmla="*/ 737785 h 1620462"/>
              <a:gd name="connsiteX3" fmla="*/ 1211412 w 1246021"/>
              <a:gd name="connsiteY3" fmla="*/ 46878 h 1620462"/>
              <a:gd name="connsiteX4" fmla="*/ 512607 w 1246021"/>
              <a:gd name="connsiteY4" fmla="*/ 143108 h 1620462"/>
              <a:gd name="connsiteX5" fmla="*/ 20307 w 1246021"/>
              <a:gd name="connsiteY5" fmla="*/ 796628 h 1620462"/>
              <a:gd name="connsiteX6" fmla="*/ 90742 w 1246021"/>
              <a:gd name="connsiteY6" fmla="*/ 1472961 h 1620462"/>
              <a:gd name="connsiteX7" fmla="*/ 404354 w 1246021"/>
              <a:gd name="connsiteY7" fmla="*/ 1618051 h 1620462"/>
              <a:gd name="connsiteX0" fmla="*/ 404354 w 1247655"/>
              <a:gd name="connsiteY0" fmla="*/ 1618051 h 1626947"/>
              <a:gd name="connsiteX1" fmla="*/ 721267 w 1247655"/>
              <a:gd name="connsiteY1" fmla="*/ 1303677 h 1626947"/>
              <a:gd name="connsiteX2" fmla="*/ 1103539 w 1247655"/>
              <a:gd name="connsiteY2" fmla="*/ 737785 h 1626947"/>
              <a:gd name="connsiteX3" fmla="*/ 1211412 w 1247655"/>
              <a:gd name="connsiteY3" fmla="*/ 46878 h 1626947"/>
              <a:gd name="connsiteX4" fmla="*/ 512607 w 1247655"/>
              <a:gd name="connsiteY4" fmla="*/ 143108 h 1626947"/>
              <a:gd name="connsiteX5" fmla="*/ 20307 w 1247655"/>
              <a:gd name="connsiteY5" fmla="*/ 796628 h 1626947"/>
              <a:gd name="connsiteX6" fmla="*/ 90742 w 1247655"/>
              <a:gd name="connsiteY6" fmla="*/ 1472961 h 1626947"/>
              <a:gd name="connsiteX7" fmla="*/ 404354 w 1247655"/>
              <a:gd name="connsiteY7" fmla="*/ 1618051 h 1626947"/>
              <a:gd name="connsiteX0" fmla="*/ 404354 w 1230377"/>
              <a:gd name="connsiteY0" fmla="*/ 1609960 h 1618856"/>
              <a:gd name="connsiteX1" fmla="*/ 721267 w 1230377"/>
              <a:gd name="connsiteY1" fmla="*/ 1295586 h 1618856"/>
              <a:gd name="connsiteX2" fmla="*/ 1005497 w 1230377"/>
              <a:gd name="connsiteY2" fmla="*/ 620450 h 1618856"/>
              <a:gd name="connsiteX3" fmla="*/ 1211412 w 1230377"/>
              <a:gd name="connsiteY3" fmla="*/ 38787 h 1618856"/>
              <a:gd name="connsiteX4" fmla="*/ 512607 w 1230377"/>
              <a:gd name="connsiteY4" fmla="*/ 135017 h 1618856"/>
              <a:gd name="connsiteX5" fmla="*/ 20307 w 1230377"/>
              <a:gd name="connsiteY5" fmla="*/ 788537 h 1618856"/>
              <a:gd name="connsiteX6" fmla="*/ 90742 w 1230377"/>
              <a:gd name="connsiteY6" fmla="*/ 1464870 h 1618856"/>
              <a:gd name="connsiteX7" fmla="*/ 404354 w 1230377"/>
              <a:gd name="connsiteY7" fmla="*/ 1609960 h 1618856"/>
              <a:gd name="connsiteX0" fmla="*/ 404354 w 1099108"/>
              <a:gd name="connsiteY0" fmla="*/ 1761700 h 1770596"/>
              <a:gd name="connsiteX1" fmla="*/ 721267 w 1099108"/>
              <a:gd name="connsiteY1" fmla="*/ 1447326 h 1770596"/>
              <a:gd name="connsiteX2" fmla="*/ 1005497 w 1099108"/>
              <a:gd name="connsiteY2" fmla="*/ 772190 h 1770596"/>
              <a:gd name="connsiteX3" fmla="*/ 1064884 w 1099108"/>
              <a:gd name="connsiteY3" fmla="*/ 18935 h 1770596"/>
              <a:gd name="connsiteX4" fmla="*/ 512607 w 1099108"/>
              <a:gd name="connsiteY4" fmla="*/ 286757 h 1770596"/>
              <a:gd name="connsiteX5" fmla="*/ 20307 w 1099108"/>
              <a:gd name="connsiteY5" fmla="*/ 940277 h 1770596"/>
              <a:gd name="connsiteX6" fmla="*/ 90742 w 1099108"/>
              <a:gd name="connsiteY6" fmla="*/ 1616610 h 1770596"/>
              <a:gd name="connsiteX7" fmla="*/ 404354 w 1099108"/>
              <a:gd name="connsiteY7" fmla="*/ 1761700 h 1770596"/>
              <a:gd name="connsiteX0" fmla="*/ 404354 w 1100282"/>
              <a:gd name="connsiteY0" fmla="*/ 1767189 h 1776085"/>
              <a:gd name="connsiteX1" fmla="*/ 721267 w 1100282"/>
              <a:gd name="connsiteY1" fmla="*/ 1452815 h 1776085"/>
              <a:gd name="connsiteX2" fmla="*/ 1005497 w 1100282"/>
              <a:gd name="connsiteY2" fmla="*/ 777679 h 1776085"/>
              <a:gd name="connsiteX3" fmla="*/ 1064884 w 1100282"/>
              <a:gd name="connsiteY3" fmla="*/ 24424 h 1776085"/>
              <a:gd name="connsiteX4" fmla="*/ 496623 w 1100282"/>
              <a:gd name="connsiteY4" fmla="*/ 253878 h 1776085"/>
              <a:gd name="connsiteX5" fmla="*/ 20307 w 1100282"/>
              <a:gd name="connsiteY5" fmla="*/ 945766 h 1776085"/>
              <a:gd name="connsiteX6" fmla="*/ 90742 w 1100282"/>
              <a:gd name="connsiteY6" fmla="*/ 1622099 h 1776085"/>
              <a:gd name="connsiteX7" fmla="*/ 404354 w 1100282"/>
              <a:gd name="connsiteY7" fmla="*/ 1767189 h 1776085"/>
              <a:gd name="connsiteX0" fmla="*/ 404354 w 1086121"/>
              <a:gd name="connsiteY0" fmla="*/ 1765554 h 1774450"/>
              <a:gd name="connsiteX1" fmla="*/ 721267 w 1086121"/>
              <a:gd name="connsiteY1" fmla="*/ 1451180 h 1774450"/>
              <a:gd name="connsiteX2" fmla="*/ 942087 w 1086121"/>
              <a:gd name="connsiteY2" fmla="*/ 749930 h 1774450"/>
              <a:gd name="connsiteX3" fmla="*/ 1064884 w 1086121"/>
              <a:gd name="connsiteY3" fmla="*/ 22789 h 1774450"/>
              <a:gd name="connsiteX4" fmla="*/ 496623 w 1086121"/>
              <a:gd name="connsiteY4" fmla="*/ 252243 h 1774450"/>
              <a:gd name="connsiteX5" fmla="*/ 20307 w 1086121"/>
              <a:gd name="connsiteY5" fmla="*/ 944131 h 1774450"/>
              <a:gd name="connsiteX6" fmla="*/ 90742 w 1086121"/>
              <a:gd name="connsiteY6" fmla="*/ 1620464 h 1774450"/>
              <a:gd name="connsiteX7" fmla="*/ 404354 w 1086121"/>
              <a:gd name="connsiteY7" fmla="*/ 1765554 h 1774450"/>
              <a:gd name="connsiteX0" fmla="*/ 404354 w 1087870"/>
              <a:gd name="connsiteY0" fmla="*/ 1765554 h 1776129"/>
              <a:gd name="connsiteX1" fmla="*/ 620557 w 1087870"/>
              <a:gd name="connsiteY1" fmla="*/ 1425596 h 1776129"/>
              <a:gd name="connsiteX2" fmla="*/ 942087 w 1087870"/>
              <a:gd name="connsiteY2" fmla="*/ 749930 h 1776129"/>
              <a:gd name="connsiteX3" fmla="*/ 1064884 w 1087870"/>
              <a:gd name="connsiteY3" fmla="*/ 22789 h 1776129"/>
              <a:gd name="connsiteX4" fmla="*/ 496623 w 1087870"/>
              <a:gd name="connsiteY4" fmla="*/ 252243 h 1776129"/>
              <a:gd name="connsiteX5" fmla="*/ 20307 w 1087870"/>
              <a:gd name="connsiteY5" fmla="*/ 944131 h 1776129"/>
              <a:gd name="connsiteX6" fmla="*/ 90742 w 1087870"/>
              <a:gd name="connsiteY6" fmla="*/ 1620464 h 1776129"/>
              <a:gd name="connsiteX7" fmla="*/ 404354 w 1087870"/>
              <a:gd name="connsiteY7" fmla="*/ 1765554 h 1776129"/>
              <a:gd name="connsiteX0" fmla="*/ 97840 w 1094968"/>
              <a:gd name="connsiteY0" fmla="*/ 1620464 h 1645008"/>
              <a:gd name="connsiteX1" fmla="*/ 627655 w 1094968"/>
              <a:gd name="connsiteY1" fmla="*/ 1425596 h 1645008"/>
              <a:gd name="connsiteX2" fmla="*/ 949185 w 1094968"/>
              <a:gd name="connsiteY2" fmla="*/ 749930 h 1645008"/>
              <a:gd name="connsiteX3" fmla="*/ 1071982 w 1094968"/>
              <a:gd name="connsiteY3" fmla="*/ 22789 h 1645008"/>
              <a:gd name="connsiteX4" fmla="*/ 503721 w 1094968"/>
              <a:gd name="connsiteY4" fmla="*/ 252243 h 1645008"/>
              <a:gd name="connsiteX5" fmla="*/ 27405 w 1094968"/>
              <a:gd name="connsiteY5" fmla="*/ 944131 h 1645008"/>
              <a:gd name="connsiteX6" fmla="*/ 97840 w 1094968"/>
              <a:gd name="connsiteY6" fmla="*/ 1620464 h 1645008"/>
              <a:gd name="connsiteX0" fmla="*/ 97840 w 1001276"/>
              <a:gd name="connsiteY0" fmla="*/ 1680205 h 1704749"/>
              <a:gd name="connsiteX1" fmla="*/ 627655 w 1001276"/>
              <a:gd name="connsiteY1" fmla="*/ 1485337 h 1704749"/>
              <a:gd name="connsiteX2" fmla="*/ 949185 w 1001276"/>
              <a:gd name="connsiteY2" fmla="*/ 809671 h 1704749"/>
              <a:gd name="connsiteX3" fmla="*/ 955288 w 1001276"/>
              <a:gd name="connsiteY3" fmla="*/ 18580 h 1704749"/>
              <a:gd name="connsiteX4" fmla="*/ 503721 w 1001276"/>
              <a:gd name="connsiteY4" fmla="*/ 311984 h 1704749"/>
              <a:gd name="connsiteX5" fmla="*/ 27405 w 1001276"/>
              <a:gd name="connsiteY5" fmla="*/ 1003872 h 1704749"/>
              <a:gd name="connsiteX6" fmla="*/ 97840 w 1001276"/>
              <a:gd name="connsiteY6" fmla="*/ 1680205 h 1704749"/>
              <a:gd name="connsiteX0" fmla="*/ 97840 w 967886"/>
              <a:gd name="connsiteY0" fmla="*/ 1678545 h 1703635"/>
              <a:gd name="connsiteX1" fmla="*/ 627655 w 967886"/>
              <a:gd name="connsiteY1" fmla="*/ 1483677 h 1703635"/>
              <a:gd name="connsiteX2" fmla="*/ 823963 w 967886"/>
              <a:gd name="connsiteY2" fmla="*/ 777631 h 1703635"/>
              <a:gd name="connsiteX3" fmla="*/ 955288 w 967886"/>
              <a:gd name="connsiteY3" fmla="*/ 16920 h 1703635"/>
              <a:gd name="connsiteX4" fmla="*/ 503721 w 967886"/>
              <a:gd name="connsiteY4" fmla="*/ 310324 h 1703635"/>
              <a:gd name="connsiteX5" fmla="*/ 27405 w 967886"/>
              <a:gd name="connsiteY5" fmla="*/ 1002212 h 1703635"/>
              <a:gd name="connsiteX6" fmla="*/ 97840 w 967886"/>
              <a:gd name="connsiteY6" fmla="*/ 1678545 h 1703635"/>
              <a:gd name="connsiteX0" fmla="*/ 97840 w 968949"/>
              <a:gd name="connsiteY0" fmla="*/ 1678545 h 1696334"/>
              <a:gd name="connsiteX1" fmla="*/ 540269 w 968949"/>
              <a:gd name="connsiteY1" fmla="*/ 1400012 h 1696334"/>
              <a:gd name="connsiteX2" fmla="*/ 823963 w 968949"/>
              <a:gd name="connsiteY2" fmla="*/ 777631 h 1696334"/>
              <a:gd name="connsiteX3" fmla="*/ 955288 w 968949"/>
              <a:gd name="connsiteY3" fmla="*/ 16920 h 1696334"/>
              <a:gd name="connsiteX4" fmla="*/ 503721 w 968949"/>
              <a:gd name="connsiteY4" fmla="*/ 310324 h 1696334"/>
              <a:gd name="connsiteX5" fmla="*/ 27405 w 968949"/>
              <a:gd name="connsiteY5" fmla="*/ 1002212 h 1696334"/>
              <a:gd name="connsiteX6" fmla="*/ 97840 w 968949"/>
              <a:gd name="connsiteY6" fmla="*/ 1678545 h 1696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8949" h="1696334">
                <a:moveTo>
                  <a:pt x="97840" y="1678545"/>
                </a:moveTo>
                <a:cubicBezTo>
                  <a:pt x="197882" y="1758789"/>
                  <a:pt x="419249" y="1550164"/>
                  <a:pt x="540269" y="1400012"/>
                </a:cubicBezTo>
                <a:cubicBezTo>
                  <a:pt x="661289" y="1249860"/>
                  <a:pt x="754793" y="1008146"/>
                  <a:pt x="823963" y="777631"/>
                </a:cubicBezTo>
                <a:cubicBezTo>
                  <a:pt x="893133" y="547116"/>
                  <a:pt x="1008662" y="94804"/>
                  <a:pt x="955288" y="16920"/>
                </a:cubicBezTo>
                <a:cubicBezTo>
                  <a:pt x="901914" y="-60964"/>
                  <a:pt x="658368" y="146109"/>
                  <a:pt x="503721" y="310324"/>
                </a:cubicBezTo>
                <a:cubicBezTo>
                  <a:pt x="349074" y="474539"/>
                  <a:pt x="80041" y="804193"/>
                  <a:pt x="27405" y="1002212"/>
                </a:cubicBezTo>
                <a:cubicBezTo>
                  <a:pt x="-25231" y="1200231"/>
                  <a:pt x="-2202" y="1598301"/>
                  <a:pt x="97840" y="1678545"/>
                </a:cubicBezTo>
                <a:close/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9" name="Gerade Verbindung mit Pfeil 27">
            <a:extLst>
              <a:ext uri="{FF2B5EF4-FFF2-40B4-BE49-F238E27FC236}">
                <a16:creationId xmlns:a16="http://schemas.microsoft.com/office/drawing/2014/main" id="{B8E153A2-482E-49F2-9405-7E976FAB15F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192180" y="880007"/>
            <a:ext cx="589699" cy="1115679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2E8E84-E3CB-4CBD-BB6B-868DC83616C1}"/>
              </a:ext>
            </a:extLst>
          </p:cNvPr>
          <p:cNvSpPr txBox="1"/>
          <p:nvPr/>
        </p:nvSpPr>
        <p:spPr>
          <a:xfrm>
            <a:off x="6735513" y="555526"/>
            <a:ext cx="128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minimiser of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training error</a:t>
            </a:r>
          </a:p>
        </p:txBody>
      </p:sp>
      <p:cxnSp>
        <p:nvCxnSpPr>
          <p:cNvPr id="27" name="Gerade Verbindung mit Pfeil 35">
            <a:extLst>
              <a:ext uri="{FF2B5EF4-FFF2-40B4-BE49-F238E27FC236}">
                <a16:creationId xmlns:a16="http://schemas.microsoft.com/office/drawing/2014/main" id="{800889A7-586F-4130-9081-23B7E0081BB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73185" y="1715282"/>
            <a:ext cx="487885" cy="388398"/>
          </a:xfrm>
          <a:prstGeom prst="straightConnector1">
            <a:avLst/>
          </a:prstGeom>
          <a:noFill/>
          <a:ln w="31750" algn="ctr">
            <a:solidFill>
              <a:schemeClr val="accent1"/>
            </a:solidFill>
            <a:round/>
            <a:headEnd type="arrow" w="sm" len="sm"/>
            <a:tailEnd type="arrow" w="sm" len="sm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8FAC8E7-2457-4926-B796-2DBE88F202CC}"/>
              </a:ext>
            </a:extLst>
          </p:cNvPr>
          <p:cNvSpPr txBox="1"/>
          <p:nvPr/>
        </p:nvSpPr>
        <p:spPr>
          <a:xfrm>
            <a:off x="3588871" y="692696"/>
            <a:ext cx="14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1400" b="1" dirty="0">
                <a:solidFill>
                  <a:srgbClr val="23373B"/>
                </a:solidFill>
              </a:rPr>
              <a:t>0</a:t>
            </a:r>
            <a:r>
              <a:rPr lang="en-GB" sz="1400" dirty="0">
                <a:solidFill>
                  <a:srgbClr val="23373B"/>
                </a:solidFill>
              </a:rPr>
              <a:t> training error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32" name="Gerade Verbindung mit Pfeil 41">
            <a:extLst>
              <a:ext uri="{FF2B5EF4-FFF2-40B4-BE49-F238E27FC236}">
                <a16:creationId xmlns:a16="http://schemas.microsoft.com/office/drawing/2014/main" id="{5906823E-F59A-429E-92A3-F953EAD5E1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7984" y="995616"/>
            <a:ext cx="504056" cy="495303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sp>
        <p:nvSpPr>
          <p:cNvPr id="18" name="Freihandform 13">
            <a:extLst>
              <a:ext uri="{FF2B5EF4-FFF2-40B4-BE49-F238E27FC236}">
                <a16:creationId xmlns:a16="http://schemas.microsoft.com/office/drawing/2014/main" id="{7C1439DD-30B8-4B01-BD63-C21A86E1D652}"/>
              </a:ext>
            </a:extLst>
          </p:cNvPr>
          <p:cNvSpPr>
            <a:spLocks noChangeAspect="1"/>
          </p:cNvSpPr>
          <p:nvPr/>
        </p:nvSpPr>
        <p:spPr bwMode="auto">
          <a:xfrm rot="3238683">
            <a:off x="5256140" y="1928710"/>
            <a:ext cx="2438136" cy="1266608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458EDC7B-D569-4478-A3AC-FB3EAD7674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32140" y="1563638"/>
                <a:ext cx="515782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350" b="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</m:ctrlPr>
                      </m:sSubPr>
                      <m:e>
                        <m:r>
                          <a:rPr lang="en-GB" sz="135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  <m:t>𝑡</m:t>
                        </m:r>
                      </m:e>
                      <m:sub>
                        <m:r>
                          <a:rPr lang="en-GB" sz="1350" b="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  <m:t>𝑖</m:t>
                        </m:r>
                        <m:r>
                          <a:rPr lang="en-GB" sz="1350" b="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en-GB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 Medium" panose="020B0603050000020004" pitchFamily="34" charset="0"/>
                    <a:ea typeface="Fira Sans Medium" panose="020B0603050000020004" pitchFamily="34" charset="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458EDC7B-D569-4478-A3AC-FB3EAD767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32140" y="1563638"/>
                <a:ext cx="515782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mit Pfeil 35">
            <a:extLst>
              <a:ext uri="{FF2B5EF4-FFF2-40B4-BE49-F238E27FC236}">
                <a16:creationId xmlns:a16="http://schemas.microsoft.com/office/drawing/2014/main" id="{6EA233A3-7E3A-4221-B93B-500AFA3D7B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34884" y="1503680"/>
            <a:ext cx="193572" cy="158571"/>
          </a:xfrm>
          <a:prstGeom prst="straightConnector1">
            <a:avLst/>
          </a:prstGeom>
          <a:noFill/>
          <a:ln w="22225" algn="ctr">
            <a:solidFill>
              <a:schemeClr val="accent1"/>
            </a:solidFill>
            <a:prstDash val="sysDot"/>
            <a:round/>
            <a:headEnd type="arrow" w="sm" len="sm"/>
            <a:tailEnd type="arrow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4B3C30-8B37-46B9-86B4-FEE03D85A17F}"/>
                  </a:ext>
                </a:extLst>
              </p:cNvPr>
              <p:cNvSpPr/>
              <p:nvPr/>
            </p:nvSpPr>
            <p:spPr>
              <a:xfrm>
                <a:off x="107504" y="1099108"/>
                <a:ext cx="40978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EFDF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EFDF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EFDF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EFDF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EFDF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EFDF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EFDF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⊆⋯⊆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EFDF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EFDF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EFDF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𝒴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4B3C30-8B37-46B9-86B4-FEE03D85A1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099108"/>
                <a:ext cx="4097852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 Verbindung mit Pfeil 39">
            <a:extLst>
              <a:ext uri="{FF2B5EF4-FFF2-40B4-BE49-F238E27FC236}">
                <a16:creationId xmlns:a16="http://schemas.microsoft.com/office/drawing/2014/main" id="{DF72B27E-548B-415B-9F5E-9E975D7A66C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020272" y="3183818"/>
            <a:ext cx="817920" cy="1086987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7BAB8C6-F611-404C-92F8-B334CBE10B7C}"/>
                  </a:ext>
                </a:extLst>
              </p:cNvPr>
              <p:cNvSpPr/>
              <p:nvPr/>
            </p:nvSpPr>
            <p:spPr>
              <a:xfrm>
                <a:off x="7596336" y="4218642"/>
                <a:ext cx="5170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7BAB8C6-F611-404C-92F8-B334CBE10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4218642"/>
                <a:ext cx="5170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Gerade Verbindung mit Pfeil 39">
            <a:extLst>
              <a:ext uri="{FF2B5EF4-FFF2-40B4-BE49-F238E27FC236}">
                <a16:creationId xmlns:a16="http://schemas.microsoft.com/office/drawing/2014/main" id="{B9792AA5-A94B-4C00-9467-41206A76BC8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282397" y="3317534"/>
            <a:ext cx="1085796" cy="944370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944B255-B89D-4D3A-ADA6-CD35C47E0D65}"/>
                  </a:ext>
                </a:extLst>
              </p:cNvPr>
              <p:cNvSpPr/>
              <p:nvPr/>
            </p:nvSpPr>
            <p:spPr>
              <a:xfrm>
                <a:off x="8139689" y="4218642"/>
                <a:ext cx="7366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944B255-B89D-4D3A-ADA6-CD35C47E0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689" y="4218642"/>
                <a:ext cx="73661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6355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Risk Structure</a:t>
            </a:r>
            <a:endParaRPr lang="en-GB" dirty="0">
              <a:solidFill>
                <a:schemeClr val="tx2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41994" name="Freihandform 13"/>
          <p:cNvSpPr>
            <a:spLocks/>
          </p:cNvSpPr>
          <p:nvPr/>
        </p:nvSpPr>
        <p:spPr bwMode="auto">
          <a:xfrm rot="3168926">
            <a:off x="5656414" y="2140002"/>
            <a:ext cx="1709738" cy="888206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41995" name="Freihandform 14"/>
          <p:cNvSpPr>
            <a:spLocks/>
          </p:cNvSpPr>
          <p:nvPr/>
        </p:nvSpPr>
        <p:spPr bwMode="auto">
          <a:xfrm>
            <a:off x="4286053" y="995616"/>
            <a:ext cx="3355534" cy="2717717"/>
          </a:xfrm>
          <a:custGeom>
            <a:avLst/>
            <a:gdLst>
              <a:gd name="T0" fmla="*/ 1589963 w 4635374"/>
              <a:gd name="T1" fmla="*/ 141603 h 3247250"/>
              <a:gd name="T2" fmla="*/ 667011 w 4635374"/>
              <a:gd name="T3" fmla="*/ 767332 h 3247250"/>
              <a:gd name="T4" fmla="*/ 169018 w 4635374"/>
              <a:gd name="T5" fmla="*/ 1718854 h 3247250"/>
              <a:gd name="T6" fmla="*/ 1681112 w 4635374"/>
              <a:gd name="T7" fmla="*/ 2851619 h 3247250"/>
              <a:gd name="T8" fmla="*/ 3501056 w 4635374"/>
              <a:gd name="T9" fmla="*/ 3132539 h 3247250"/>
              <a:gd name="T10" fmla="*/ 4542317 w 4635374"/>
              <a:gd name="T11" fmla="*/ 2144774 h 3247250"/>
              <a:gd name="T12" fmla="*/ 4062429 w 4635374"/>
              <a:gd name="T13" fmla="*/ 830767 h 3247250"/>
              <a:gd name="T14" fmla="*/ 2794807 w 4635374"/>
              <a:gd name="T15" fmla="*/ 114859 h 3247250"/>
              <a:gd name="T16" fmla="*/ 1589963 w 4635374"/>
              <a:gd name="T17" fmla="*/ 141603 h 324725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635374"/>
              <a:gd name="T28" fmla="*/ 0 h 3247250"/>
              <a:gd name="T29" fmla="*/ 4635374 w 4635374"/>
              <a:gd name="T30" fmla="*/ 3247250 h 3247250"/>
              <a:gd name="connsiteX0" fmla="*/ 1459150 w 4429437"/>
              <a:gd name="connsiteY0" fmla="*/ 255382 h 3282674"/>
              <a:gd name="connsiteX1" fmla="*/ 536303 w 4429437"/>
              <a:gd name="connsiteY1" fmla="*/ 880515 h 3282674"/>
              <a:gd name="connsiteX2" fmla="*/ 38362 w 4429437"/>
              <a:gd name="connsiteY2" fmla="*/ 1831129 h 3282674"/>
              <a:gd name="connsiteX3" fmla="*/ 1550291 w 4429437"/>
              <a:gd name="connsiteY3" fmla="*/ 2962813 h 3282674"/>
              <a:gd name="connsiteX4" fmla="*/ 3370037 w 4429437"/>
              <a:gd name="connsiteY4" fmla="*/ 3243470 h 3282674"/>
              <a:gd name="connsiteX5" fmla="*/ 4411186 w 4429437"/>
              <a:gd name="connsiteY5" fmla="*/ 2256642 h 3282674"/>
              <a:gd name="connsiteX6" fmla="*/ 3931352 w 4429437"/>
              <a:gd name="connsiteY6" fmla="*/ 943890 h 3282674"/>
              <a:gd name="connsiteX7" fmla="*/ 2691575 w 4429437"/>
              <a:gd name="connsiteY7" fmla="*/ 34749 h 3282674"/>
              <a:gd name="connsiteX8" fmla="*/ 1459150 w 4429437"/>
              <a:gd name="connsiteY8" fmla="*/ 255382 h 3282674"/>
              <a:gd name="connsiteX0" fmla="*/ 1524485 w 4430121"/>
              <a:gd name="connsiteY0" fmla="*/ 56765 h 3490359"/>
              <a:gd name="connsiteX1" fmla="*/ 536987 w 4430121"/>
              <a:gd name="connsiteY1" fmla="*/ 1088201 h 3490359"/>
              <a:gd name="connsiteX2" fmla="*/ 39046 w 4430121"/>
              <a:gd name="connsiteY2" fmla="*/ 2038815 h 3490359"/>
              <a:gd name="connsiteX3" fmla="*/ 1550975 w 4430121"/>
              <a:gd name="connsiteY3" fmla="*/ 3170499 h 3490359"/>
              <a:gd name="connsiteX4" fmla="*/ 3370721 w 4430121"/>
              <a:gd name="connsiteY4" fmla="*/ 3451156 h 3490359"/>
              <a:gd name="connsiteX5" fmla="*/ 4411870 w 4430121"/>
              <a:gd name="connsiteY5" fmla="*/ 2464328 h 3490359"/>
              <a:gd name="connsiteX6" fmla="*/ 3932036 w 4430121"/>
              <a:gd name="connsiteY6" fmla="*/ 1151576 h 3490359"/>
              <a:gd name="connsiteX7" fmla="*/ 2692259 w 4430121"/>
              <a:gd name="connsiteY7" fmla="*/ 242435 h 3490359"/>
              <a:gd name="connsiteX8" fmla="*/ 1524485 w 4430121"/>
              <a:gd name="connsiteY8" fmla="*/ 56765 h 3490359"/>
              <a:gd name="connsiteX0" fmla="*/ 1524485 w 4430121"/>
              <a:gd name="connsiteY0" fmla="*/ 137702 h 3571296"/>
              <a:gd name="connsiteX1" fmla="*/ 536987 w 4430121"/>
              <a:gd name="connsiteY1" fmla="*/ 1169138 h 3571296"/>
              <a:gd name="connsiteX2" fmla="*/ 39046 w 4430121"/>
              <a:gd name="connsiteY2" fmla="*/ 2119752 h 3571296"/>
              <a:gd name="connsiteX3" fmla="*/ 1550975 w 4430121"/>
              <a:gd name="connsiteY3" fmla="*/ 3251436 h 3571296"/>
              <a:gd name="connsiteX4" fmla="*/ 3370721 w 4430121"/>
              <a:gd name="connsiteY4" fmla="*/ 3532093 h 3571296"/>
              <a:gd name="connsiteX5" fmla="*/ 4411870 w 4430121"/>
              <a:gd name="connsiteY5" fmla="*/ 2545265 h 3571296"/>
              <a:gd name="connsiteX6" fmla="*/ 3932036 w 4430121"/>
              <a:gd name="connsiteY6" fmla="*/ 1232513 h 3571296"/>
              <a:gd name="connsiteX7" fmla="*/ 2775383 w 4430121"/>
              <a:gd name="connsiteY7" fmla="*/ 129455 h 3571296"/>
              <a:gd name="connsiteX8" fmla="*/ 1524485 w 4430121"/>
              <a:gd name="connsiteY8" fmla="*/ 137702 h 3571296"/>
              <a:gd name="connsiteX0" fmla="*/ 1569066 w 4474702"/>
              <a:gd name="connsiteY0" fmla="*/ 113430 h 3547024"/>
              <a:gd name="connsiteX1" fmla="*/ 341429 w 4474702"/>
              <a:gd name="connsiteY1" fmla="*/ 710861 h 3547024"/>
              <a:gd name="connsiteX2" fmla="*/ 83627 w 4474702"/>
              <a:gd name="connsiteY2" fmla="*/ 2095480 h 3547024"/>
              <a:gd name="connsiteX3" fmla="*/ 1595556 w 4474702"/>
              <a:gd name="connsiteY3" fmla="*/ 3227164 h 3547024"/>
              <a:gd name="connsiteX4" fmla="*/ 3415302 w 4474702"/>
              <a:gd name="connsiteY4" fmla="*/ 3507821 h 3547024"/>
              <a:gd name="connsiteX5" fmla="*/ 4456451 w 4474702"/>
              <a:gd name="connsiteY5" fmla="*/ 2520993 h 3547024"/>
              <a:gd name="connsiteX6" fmla="*/ 3976617 w 4474702"/>
              <a:gd name="connsiteY6" fmla="*/ 1208241 h 3547024"/>
              <a:gd name="connsiteX7" fmla="*/ 2819964 w 4474702"/>
              <a:gd name="connsiteY7" fmla="*/ 105183 h 3547024"/>
              <a:gd name="connsiteX8" fmla="*/ 1569066 w 4474702"/>
              <a:gd name="connsiteY8" fmla="*/ 113430 h 3547024"/>
              <a:gd name="connsiteX0" fmla="*/ 1540580 w 4473923"/>
              <a:gd name="connsiteY0" fmla="*/ 59887 h 3622758"/>
              <a:gd name="connsiteX1" fmla="*/ 340650 w 4473923"/>
              <a:gd name="connsiteY1" fmla="*/ 786595 h 3622758"/>
              <a:gd name="connsiteX2" fmla="*/ 82848 w 4473923"/>
              <a:gd name="connsiteY2" fmla="*/ 2171214 h 3622758"/>
              <a:gd name="connsiteX3" fmla="*/ 1594777 w 4473923"/>
              <a:gd name="connsiteY3" fmla="*/ 3302898 h 3622758"/>
              <a:gd name="connsiteX4" fmla="*/ 3414523 w 4473923"/>
              <a:gd name="connsiteY4" fmla="*/ 3583555 h 3622758"/>
              <a:gd name="connsiteX5" fmla="*/ 4455672 w 4473923"/>
              <a:gd name="connsiteY5" fmla="*/ 2596727 h 3622758"/>
              <a:gd name="connsiteX6" fmla="*/ 3975838 w 4473923"/>
              <a:gd name="connsiteY6" fmla="*/ 1283975 h 3622758"/>
              <a:gd name="connsiteX7" fmla="*/ 2819185 w 4473923"/>
              <a:gd name="connsiteY7" fmla="*/ 180917 h 3622758"/>
              <a:gd name="connsiteX8" fmla="*/ 1540580 w 4473923"/>
              <a:gd name="connsiteY8" fmla="*/ 59887 h 362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3923" h="3622758">
                <a:moveTo>
                  <a:pt x="1540580" y="59887"/>
                </a:moveTo>
                <a:cubicBezTo>
                  <a:pt x="1127491" y="160833"/>
                  <a:pt x="583605" y="434707"/>
                  <a:pt x="340650" y="786595"/>
                </a:cubicBezTo>
                <a:cubicBezTo>
                  <a:pt x="97695" y="1138483"/>
                  <a:pt x="-126173" y="1751830"/>
                  <a:pt x="82848" y="2171214"/>
                </a:cubicBezTo>
                <a:cubicBezTo>
                  <a:pt x="291869" y="2590598"/>
                  <a:pt x="1039498" y="3067508"/>
                  <a:pt x="1594777" y="3302898"/>
                </a:cubicBezTo>
                <a:cubicBezTo>
                  <a:pt x="2150056" y="3538288"/>
                  <a:pt x="2937707" y="3701250"/>
                  <a:pt x="3414523" y="3583555"/>
                </a:cubicBezTo>
                <a:cubicBezTo>
                  <a:pt x="3891339" y="3465860"/>
                  <a:pt x="4362120" y="2979990"/>
                  <a:pt x="4455672" y="2596727"/>
                </a:cubicBezTo>
                <a:cubicBezTo>
                  <a:pt x="4549224" y="2213464"/>
                  <a:pt x="4267058" y="1621971"/>
                  <a:pt x="3975838" y="1283975"/>
                </a:cubicBezTo>
                <a:cubicBezTo>
                  <a:pt x="3684618" y="945979"/>
                  <a:pt x="3225061" y="384932"/>
                  <a:pt x="2819185" y="180917"/>
                </a:cubicBezTo>
                <a:cubicBezTo>
                  <a:pt x="2413309" y="-23098"/>
                  <a:pt x="1953669" y="-41059"/>
                  <a:pt x="1540580" y="59887"/>
                </a:cubicBezTo>
                <a:close/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cxnSp>
        <p:nvCxnSpPr>
          <p:cNvPr id="42008" name="Gerade Verbindung mit Pfeil 41"/>
          <p:cNvCxnSpPr>
            <a:cxnSpLocks noChangeShapeType="1"/>
          </p:cNvCxnSpPr>
          <p:nvPr/>
        </p:nvCxnSpPr>
        <p:spPr bwMode="auto">
          <a:xfrm flipV="1">
            <a:off x="5349844" y="3511094"/>
            <a:ext cx="161219" cy="339754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/>
              <p:nvPr/>
            </p:nvSpPr>
            <p:spPr>
              <a:xfrm>
                <a:off x="4852929" y="3786594"/>
                <a:ext cx="9432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→</m:t>
                      </m:r>
                      <m:r>
                        <a:rPr kumimoji="0" lang="en-GB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𝒴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929" y="3786594"/>
                <a:ext cx="943207" cy="369332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7">
                <a:extLst>
                  <a:ext uri="{FF2B5EF4-FFF2-40B4-BE49-F238E27FC236}">
                    <a16:creationId xmlns:a16="http://schemas.microsoft.com/office/drawing/2014/main" id="{11A9CFCC-68EE-4FA4-9C6A-4A2909C1E8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77767" y="1983636"/>
                <a:ext cx="350672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endParaRPr>
              </a:p>
            </p:txBody>
          </p:sp>
        </mc:Choice>
        <mc:Fallback xmlns="">
          <p:sp>
            <p:nvSpPr>
              <p:cNvPr id="16" name="Textfeld 17">
                <a:extLst>
                  <a:ext uri="{FF2B5EF4-FFF2-40B4-BE49-F238E27FC236}">
                    <a16:creationId xmlns:a16="http://schemas.microsoft.com/office/drawing/2014/main" id="{11A9CFCC-68EE-4FA4-9C6A-4A2909C1E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77767" y="1983636"/>
                <a:ext cx="350672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2DFBA00-CB85-4940-99D2-B9A0058E2DF0}"/>
              </a:ext>
            </a:extLst>
          </p:cNvPr>
          <p:cNvSpPr/>
          <p:nvPr/>
        </p:nvSpPr>
        <p:spPr>
          <a:xfrm rot="1357003">
            <a:off x="4680634" y="861564"/>
            <a:ext cx="968949" cy="1696334"/>
          </a:xfrm>
          <a:custGeom>
            <a:avLst/>
            <a:gdLst>
              <a:gd name="connsiteX0" fmla="*/ 217210 w 577467"/>
              <a:gd name="connsiteY0" fmla="*/ 1214541 h 1273284"/>
              <a:gd name="connsiteX1" fmla="*/ 418378 w 577467"/>
              <a:gd name="connsiteY1" fmla="*/ 1037757 h 1273284"/>
              <a:gd name="connsiteX2" fmla="*/ 534202 w 577467"/>
              <a:gd name="connsiteY2" fmla="*/ 732957 h 1273284"/>
              <a:gd name="connsiteX3" fmla="*/ 576874 w 577467"/>
              <a:gd name="connsiteY3" fmla="*/ 428157 h 1273284"/>
              <a:gd name="connsiteX4" fmla="*/ 540298 w 577467"/>
              <a:gd name="connsiteY4" fmla="*/ 31917 h 1273284"/>
              <a:gd name="connsiteX5" fmla="*/ 326938 w 577467"/>
              <a:gd name="connsiteY5" fmla="*/ 68493 h 1273284"/>
              <a:gd name="connsiteX6" fmla="*/ 150154 w 577467"/>
              <a:gd name="connsiteY6" fmla="*/ 422061 h 1273284"/>
              <a:gd name="connsiteX7" fmla="*/ 9946 w 577467"/>
              <a:gd name="connsiteY7" fmla="*/ 836589 h 1273284"/>
              <a:gd name="connsiteX8" fmla="*/ 34330 w 577467"/>
              <a:gd name="connsiteY8" fmla="*/ 1245021 h 1273284"/>
              <a:gd name="connsiteX9" fmla="*/ 217210 w 577467"/>
              <a:gd name="connsiteY9" fmla="*/ 1214541 h 1273284"/>
              <a:gd name="connsiteX0" fmla="*/ 217210 w 845966"/>
              <a:gd name="connsiteY0" fmla="*/ 1547903 h 1606646"/>
              <a:gd name="connsiteX1" fmla="*/ 418378 w 845966"/>
              <a:gd name="connsiteY1" fmla="*/ 1371119 h 1606646"/>
              <a:gd name="connsiteX2" fmla="*/ 534202 w 845966"/>
              <a:gd name="connsiteY2" fmla="*/ 1066319 h 1606646"/>
              <a:gd name="connsiteX3" fmla="*/ 576874 w 845966"/>
              <a:gd name="connsiteY3" fmla="*/ 761519 h 1606646"/>
              <a:gd name="connsiteX4" fmla="*/ 841388 w 845966"/>
              <a:gd name="connsiteY4" fmla="*/ 7210 h 1606646"/>
              <a:gd name="connsiteX5" fmla="*/ 326938 w 845966"/>
              <a:gd name="connsiteY5" fmla="*/ 401855 h 1606646"/>
              <a:gd name="connsiteX6" fmla="*/ 150154 w 845966"/>
              <a:gd name="connsiteY6" fmla="*/ 755423 h 1606646"/>
              <a:gd name="connsiteX7" fmla="*/ 9946 w 845966"/>
              <a:gd name="connsiteY7" fmla="*/ 1169951 h 1606646"/>
              <a:gd name="connsiteX8" fmla="*/ 34330 w 845966"/>
              <a:gd name="connsiteY8" fmla="*/ 1578383 h 1606646"/>
              <a:gd name="connsiteX9" fmla="*/ 217210 w 845966"/>
              <a:gd name="connsiteY9" fmla="*/ 1547903 h 1606646"/>
              <a:gd name="connsiteX0" fmla="*/ 217210 w 844413"/>
              <a:gd name="connsiteY0" fmla="*/ 1560646 h 1619389"/>
              <a:gd name="connsiteX1" fmla="*/ 418378 w 844413"/>
              <a:gd name="connsiteY1" fmla="*/ 1383862 h 1619389"/>
              <a:gd name="connsiteX2" fmla="*/ 534202 w 844413"/>
              <a:gd name="connsiteY2" fmla="*/ 1079062 h 1619389"/>
              <a:gd name="connsiteX3" fmla="*/ 841388 w 844413"/>
              <a:gd name="connsiteY3" fmla="*/ 19953 h 1619389"/>
              <a:gd name="connsiteX4" fmla="*/ 326938 w 844413"/>
              <a:gd name="connsiteY4" fmla="*/ 414598 h 1619389"/>
              <a:gd name="connsiteX5" fmla="*/ 150154 w 844413"/>
              <a:gd name="connsiteY5" fmla="*/ 768166 h 1619389"/>
              <a:gd name="connsiteX6" fmla="*/ 9946 w 844413"/>
              <a:gd name="connsiteY6" fmla="*/ 1182694 h 1619389"/>
              <a:gd name="connsiteX7" fmla="*/ 34330 w 844413"/>
              <a:gd name="connsiteY7" fmla="*/ 1591126 h 1619389"/>
              <a:gd name="connsiteX8" fmla="*/ 217210 w 844413"/>
              <a:gd name="connsiteY8" fmla="*/ 1560646 h 1619389"/>
              <a:gd name="connsiteX0" fmla="*/ 217210 w 852860"/>
              <a:gd name="connsiteY0" fmla="*/ 1557446 h 1616189"/>
              <a:gd name="connsiteX1" fmla="*/ 418378 w 852860"/>
              <a:gd name="connsiteY1" fmla="*/ 1380662 h 1616189"/>
              <a:gd name="connsiteX2" fmla="*/ 663160 w 852860"/>
              <a:gd name="connsiteY2" fmla="*/ 1007128 h 1616189"/>
              <a:gd name="connsiteX3" fmla="*/ 841388 w 852860"/>
              <a:gd name="connsiteY3" fmla="*/ 16753 h 1616189"/>
              <a:gd name="connsiteX4" fmla="*/ 326938 w 852860"/>
              <a:gd name="connsiteY4" fmla="*/ 411398 h 1616189"/>
              <a:gd name="connsiteX5" fmla="*/ 150154 w 852860"/>
              <a:gd name="connsiteY5" fmla="*/ 764966 h 1616189"/>
              <a:gd name="connsiteX6" fmla="*/ 9946 w 852860"/>
              <a:gd name="connsiteY6" fmla="*/ 1179494 h 1616189"/>
              <a:gd name="connsiteX7" fmla="*/ 34330 w 852860"/>
              <a:gd name="connsiteY7" fmla="*/ 1587926 h 1616189"/>
              <a:gd name="connsiteX8" fmla="*/ 217210 w 852860"/>
              <a:gd name="connsiteY8" fmla="*/ 1557446 h 1616189"/>
              <a:gd name="connsiteX0" fmla="*/ 217210 w 863234"/>
              <a:gd name="connsiteY0" fmla="*/ 1545837 h 1604580"/>
              <a:gd name="connsiteX1" fmla="*/ 418378 w 863234"/>
              <a:gd name="connsiteY1" fmla="*/ 1369053 h 1604580"/>
              <a:gd name="connsiteX2" fmla="*/ 733515 w 863234"/>
              <a:gd name="connsiteY2" fmla="*/ 696051 h 1604580"/>
              <a:gd name="connsiteX3" fmla="*/ 841388 w 863234"/>
              <a:gd name="connsiteY3" fmla="*/ 5144 h 1604580"/>
              <a:gd name="connsiteX4" fmla="*/ 326938 w 863234"/>
              <a:gd name="connsiteY4" fmla="*/ 399789 h 1604580"/>
              <a:gd name="connsiteX5" fmla="*/ 150154 w 863234"/>
              <a:gd name="connsiteY5" fmla="*/ 753357 h 1604580"/>
              <a:gd name="connsiteX6" fmla="*/ 9946 w 863234"/>
              <a:gd name="connsiteY6" fmla="*/ 1167885 h 1604580"/>
              <a:gd name="connsiteX7" fmla="*/ 34330 w 863234"/>
              <a:gd name="connsiteY7" fmla="*/ 1576317 h 1604580"/>
              <a:gd name="connsiteX8" fmla="*/ 217210 w 863234"/>
              <a:gd name="connsiteY8" fmla="*/ 1545837 h 1604580"/>
              <a:gd name="connsiteX0" fmla="*/ 230299 w 876323"/>
              <a:gd name="connsiteY0" fmla="*/ 1547011 h 1605754"/>
              <a:gd name="connsiteX1" fmla="*/ 431467 w 876323"/>
              <a:gd name="connsiteY1" fmla="*/ 1370227 h 1605754"/>
              <a:gd name="connsiteX2" fmla="*/ 746604 w 876323"/>
              <a:gd name="connsiteY2" fmla="*/ 697225 h 1605754"/>
              <a:gd name="connsiteX3" fmla="*/ 854477 w 876323"/>
              <a:gd name="connsiteY3" fmla="*/ 6318 h 1605754"/>
              <a:gd name="connsiteX4" fmla="*/ 340027 w 876323"/>
              <a:gd name="connsiteY4" fmla="*/ 400963 h 1605754"/>
              <a:gd name="connsiteX5" fmla="*/ 23035 w 876323"/>
              <a:gd name="connsiteY5" fmla="*/ 1169059 h 1605754"/>
              <a:gd name="connsiteX6" fmla="*/ 47419 w 876323"/>
              <a:gd name="connsiteY6" fmla="*/ 1577491 h 1605754"/>
              <a:gd name="connsiteX7" fmla="*/ 230299 w 876323"/>
              <a:gd name="connsiteY7" fmla="*/ 1547011 h 1605754"/>
              <a:gd name="connsiteX0" fmla="*/ 230299 w 889086"/>
              <a:gd name="connsiteY0" fmla="*/ 1605532 h 1664275"/>
              <a:gd name="connsiteX1" fmla="*/ 431467 w 889086"/>
              <a:gd name="connsiteY1" fmla="*/ 1428748 h 1664275"/>
              <a:gd name="connsiteX2" fmla="*/ 746604 w 889086"/>
              <a:gd name="connsiteY2" fmla="*/ 755746 h 1664275"/>
              <a:gd name="connsiteX3" fmla="*/ 854477 w 889086"/>
              <a:gd name="connsiteY3" fmla="*/ 64839 h 1664275"/>
              <a:gd name="connsiteX4" fmla="*/ 155672 w 889086"/>
              <a:gd name="connsiteY4" fmla="*/ 161069 h 1664275"/>
              <a:gd name="connsiteX5" fmla="*/ 23035 w 889086"/>
              <a:gd name="connsiteY5" fmla="*/ 1227580 h 1664275"/>
              <a:gd name="connsiteX6" fmla="*/ 47419 w 889086"/>
              <a:gd name="connsiteY6" fmla="*/ 1636012 h 1664275"/>
              <a:gd name="connsiteX7" fmla="*/ 230299 w 889086"/>
              <a:gd name="connsiteY7" fmla="*/ 1605532 h 1664275"/>
              <a:gd name="connsiteX0" fmla="*/ 492298 w 1151085"/>
              <a:gd name="connsiteY0" fmla="*/ 1596821 h 1668719"/>
              <a:gd name="connsiteX1" fmla="*/ 693466 w 1151085"/>
              <a:gd name="connsiteY1" fmla="*/ 1420037 h 1668719"/>
              <a:gd name="connsiteX2" fmla="*/ 1008603 w 1151085"/>
              <a:gd name="connsiteY2" fmla="*/ 747035 h 1668719"/>
              <a:gd name="connsiteX3" fmla="*/ 1116476 w 1151085"/>
              <a:gd name="connsiteY3" fmla="*/ 56128 h 1668719"/>
              <a:gd name="connsiteX4" fmla="*/ 417671 w 1151085"/>
              <a:gd name="connsiteY4" fmla="*/ 152358 h 1668719"/>
              <a:gd name="connsiteX5" fmla="*/ 5822 w 1151085"/>
              <a:gd name="connsiteY5" fmla="*/ 1035015 h 1668719"/>
              <a:gd name="connsiteX6" fmla="*/ 309418 w 1151085"/>
              <a:gd name="connsiteY6" fmla="*/ 1627301 h 1668719"/>
              <a:gd name="connsiteX7" fmla="*/ 492298 w 1151085"/>
              <a:gd name="connsiteY7" fmla="*/ 1596821 h 1668719"/>
              <a:gd name="connsiteX0" fmla="*/ 310100 w 1151767"/>
              <a:gd name="connsiteY0" fmla="*/ 1627301 h 1644577"/>
              <a:gd name="connsiteX1" fmla="*/ 694148 w 1151767"/>
              <a:gd name="connsiteY1" fmla="*/ 1420037 h 1644577"/>
              <a:gd name="connsiteX2" fmla="*/ 1009285 w 1151767"/>
              <a:gd name="connsiteY2" fmla="*/ 747035 h 1644577"/>
              <a:gd name="connsiteX3" fmla="*/ 1117158 w 1151767"/>
              <a:gd name="connsiteY3" fmla="*/ 56128 h 1644577"/>
              <a:gd name="connsiteX4" fmla="*/ 418353 w 1151767"/>
              <a:gd name="connsiteY4" fmla="*/ 152358 h 1644577"/>
              <a:gd name="connsiteX5" fmla="*/ 6504 w 1151767"/>
              <a:gd name="connsiteY5" fmla="*/ 1035015 h 1644577"/>
              <a:gd name="connsiteX6" fmla="*/ 310100 w 1151767"/>
              <a:gd name="connsiteY6" fmla="*/ 1627301 h 1644577"/>
              <a:gd name="connsiteX0" fmla="*/ 389281 w 1230948"/>
              <a:gd name="connsiteY0" fmla="*/ 1618051 h 1650090"/>
              <a:gd name="connsiteX1" fmla="*/ 773329 w 1230948"/>
              <a:gd name="connsiteY1" fmla="*/ 1410787 h 1650090"/>
              <a:gd name="connsiteX2" fmla="*/ 1088466 w 1230948"/>
              <a:gd name="connsiteY2" fmla="*/ 737785 h 1650090"/>
              <a:gd name="connsiteX3" fmla="*/ 1196339 w 1230948"/>
              <a:gd name="connsiteY3" fmla="*/ 46878 h 1650090"/>
              <a:gd name="connsiteX4" fmla="*/ 497534 w 1230948"/>
              <a:gd name="connsiteY4" fmla="*/ 143108 h 1650090"/>
              <a:gd name="connsiteX5" fmla="*/ 5234 w 1230948"/>
              <a:gd name="connsiteY5" fmla="*/ 796628 h 1650090"/>
              <a:gd name="connsiteX6" fmla="*/ 389281 w 1230948"/>
              <a:gd name="connsiteY6" fmla="*/ 1618051 h 1650090"/>
              <a:gd name="connsiteX0" fmla="*/ 404354 w 1246021"/>
              <a:gd name="connsiteY0" fmla="*/ 1618051 h 1620462"/>
              <a:gd name="connsiteX1" fmla="*/ 788402 w 1246021"/>
              <a:gd name="connsiteY1" fmla="*/ 1410787 h 1620462"/>
              <a:gd name="connsiteX2" fmla="*/ 1103539 w 1246021"/>
              <a:gd name="connsiteY2" fmla="*/ 737785 h 1620462"/>
              <a:gd name="connsiteX3" fmla="*/ 1211412 w 1246021"/>
              <a:gd name="connsiteY3" fmla="*/ 46878 h 1620462"/>
              <a:gd name="connsiteX4" fmla="*/ 512607 w 1246021"/>
              <a:gd name="connsiteY4" fmla="*/ 143108 h 1620462"/>
              <a:gd name="connsiteX5" fmla="*/ 20307 w 1246021"/>
              <a:gd name="connsiteY5" fmla="*/ 796628 h 1620462"/>
              <a:gd name="connsiteX6" fmla="*/ 90742 w 1246021"/>
              <a:gd name="connsiteY6" fmla="*/ 1472961 h 1620462"/>
              <a:gd name="connsiteX7" fmla="*/ 404354 w 1246021"/>
              <a:gd name="connsiteY7" fmla="*/ 1618051 h 1620462"/>
              <a:gd name="connsiteX0" fmla="*/ 404354 w 1247655"/>
              <a:gd name="connsiteY0" fmla="*/ 1618051 h 1626947"/>
              <a:gd name="connsiteX1" fmla="*/ 721267 w 1247655"/>
              <a:gd name="connsiteY1" fmla="*/ 1303677 h 1626947"/>
              <a:gd name="connsiteX2" fmla="*/ 1103539 w 1247655"/>
              <a:gd name="connsiteY2" fmla="*/ 737785 h 1626947"/>
              <a:gd name="connsiteX3" fmla="*/ 1211412 w 1247655"/>
              <a:gd name="connsiteY3" fmla="*/ 46878 h 1626947"/>
              <a:gd name="connsiteX4" fmla="*/ 512607 w 1247655"/>
              <a:gd name="connsiteY4" fmla="*/ 143108 h 1626947"/>
              <a:gd name="connsiteX5" fmla="*/ 20307 w 1247655"/>
              <a:gd name="connsiteY5" fmla="*/ 796628 h 1626947"/>
              <a:gd name="connsiteX6" fmla="*/ 90742 w 1247655"/>
              <a:gd name="connsiteY6" fmla="*/ 1472961 h 1626947"/>
              <a:gd name="connsiteX7" fmla="*/ 404354 w 1247655"/>
              <a:gd name="connsiteY7" fmla="*/ 1618051 h 1626947"/>
              <a:gd name="connsiteX0" fmla="*/ 404354 w 1230377"/>
              <a:gd name="connsiteY0" fmla="*/ 1609960 h 1618856"/>
              <a:gd name="connsiteX1" fmla="*/ 721267 w 1230377"/>
              <a:gd name="connsiteY1" fmla="*/ 1295586 h 1618856"/>
              <a:gd name="connsiteX2" fmla="*/ 1005497 w 1230377"/>
              <a:gd name="connsiteY2" fmla="*/ 620450 h 1618856"/>
              <a:gd name="connsiteX3" fmla="*/ 1211412 w 1230377"/>
              <a:gd name="connsiteY3" fmla="*/ 38787 h 1618856"/>
              <a:gd name="connsiteX4" fmla="*/ 512607 w 1230377"/>
              <a:gd name="connsiteY4" fmla="*/ 135017 h 1618856"/>
              <a:gd name="connsiteX5" fmla="*/ 20307 w 1230377"/>
              <a:gd name="connsiteY5" fmla="*/ 788537 h 1618856"/>
              <a:gd name="connsiteX6" fmla="*/ 90742 w 1230377"/>
              <a:gd name="connsiteY6" fmla="*/ 1464870 h 1618856"/>
              <a:gd name="connsiteX7" fmla="*/ 404354 w 1230377"/>
              <a:gd name="connsiteY7" fmla="*/ 1609960 h 1618856"/>
              <a:gd name="connsiteX0" fmla="*/ 404354 w 1099108"/>
              <a:gd name="connsiteY0" fmla="*/ 1761700 h 1770596"/>
              <a:gd name="connsiteX1" fmla="*/ 721267 w 1099108"/>
              <a:gd name="connsiteY1" fmla="*/ 1447326 h 1770596"/>
              <a:gd name="connsiteX2" fmla="*/ 1005497 w 1099108"/>
              <a:gd name="connsiteY2" fmla="*/ 772190 h 1770596"/>
              <a:gd name="connsiteX3" fmla="*/ 1064884 w 1099108"/>
              <a:gd name="connsiteY3" fmla="*/ 18935 h 1770596"/>
              <a:gd name="connsiteX4" fmla="*/ 512607 w 1099108"/>
              <a:gd name="connsiteY4" fmla="*/ 286757 h 1770596"/>
              <a:gd name="connsiteX5" fmla="*/ 20307 w 1099108"/>
              <a:gd name="connsiteY5" fmla="*/ 940277 h 1770596"/>
              <a:gd name="connsiteX6" fmla="*/ 90742 w 1099108"/>
              <a:gd name="connsiteY6" fmla="*/ 1616610 h 1770596"/>
              <a:gd name="connsiteX7" fmla="*/ 404354 w 1099108"/>
              <a:gd name="connsiteY7" fmla="*/ 1761700 h 1770596"/>
              <a:gd name="connsiteX0" fmla="*/ 404354 w 1100282"/>
              <a:gd name="connsiteY0" fmla="*/ 1767189 h 1776085"/>
              <a:gd name="connsiteX1" fmla="*/ 721267 w 1100282"/>
              <a:gd name="connsiteY1" fmla="*/ 1452815 h 1776085"/>
              <a:gd name="connsiteX2" fmla="*/ 1005497 w 1100282"/>
              <a:gd name="connsiteY2" fmla="*/ 777679 h 1776085"/>
              <a:gd name="connsiteX3" fmla="*/ 1064884 w 1100282"/>
              <a:gd name="connsiteY3" fmla="*/ 24424 h 1776085"/>
              <a:gd name="connsiteX4" fmla="*/ 496623 w 1100282"/>
              <a:gd name="connsiteY4" fmla="*/ 253878 h 1776085"/>
              <a:gd name="connsiteX5" fmla="*/ 20307 w 1100282"/>
              <a:gd name="connsiteY5" fmla="*/ 945766 h 1776085"/>
              <a:gd name="connsiteX6" fmla="*/ 90742 w 1100282"/>
              <a:gd name="connsiteY6" fmla="*/ 1622099 h 1776085"/>
              <a:gd name="connsiteX7" fmla="*/ 404354 w 1100282"/>
              <a:gd name="connsiteY7" fmla="*/ 1767189 h 1776085"/>
              <a:gd name="connsiteX0" fmla="*/ 404354 w 1086121"/>
              <a:gd name="connsiteY0" fmla="*/ 1765554 h 1774450"/>
              <a:gd name="connsiteX1" fmla="*/ 721267 w 1086121"/>
              <a:gd name="connsiteY1" fmla="*/ 1451180 h 1774450"/>
              <a:gd name="connsiteX2" fmla="*/ 942087 w 1086121"/>
              <a:gd name="connsiteY2" fmla="*/ 749930 h 1774450"/>
              <a:gd name="connsiteX3" fmla="*/ 1064884 w 1086121"/>
              <a:gd name="connsiteY3" fmla="*/ 22789 h 1774450"/>
              <a:gd name="connsiteX4" fmla="*/ 496623 w 1086121"/>
              <a:gd name="connsiteY4" fmla="*/ 252243 h 1774450"/>
              <a:gd name="connsiteX5" fmla="*/ 20307 w 1086121"/>
              <a:gd name="connsiteY5" fmla="*/ 944131 h 1774450"/>
              <a:gd name="connsiteX6" fmla="*/ 90742 w 1086121"/>
              <a:gd name="connsiteY6" fmla="*/ 1620464 h 1774450"/>
              <a:gd name="connsiteX7" fmla="*/ 404354 w 1086121"/>
              <a:gd name="connsiteY7" fmla="*/ 1765554 h 1774450"/>
              <a:gd name="connsiteX0" fmla="*/ 404354 w 1087870"/>
              <a:gd name="connsiteY0" fmla="*/ 1765554 h 1776129"/>
              <a:gd name="connsiteX1" fmla="*/ 620557 w 1087870"/>
              <a:gd name="connsiteY1" fmla="*/ 1425596 h 1776129"/>
              <a:gd name="connsiteX2" fmla="*/ 942087 w 1087870"/>
              <a:gd name="connsiteY2" fmla="*/ 749930 h 1776129"/>
              <a:gd name="connsiteX3" fmla="*/ 1064884 w 1087870"/>
              <a:gd name="connsiteY3" fmla="*/ 22789 h 1776129"/>
              <a:gd name="connsiteX4" fmla="*/ 496623 w 1087870"/>
              <a:gd name="connsiteY4" fmla="*/ 252243 h 1776129"/>
              <a:gd name="connsiteX5" fmla="*/ 20307 w 1087870"/>
              <a:gd name="connsiteY5" fmla="*/ 944131 h 1776129"/>
              <a:gd name="connsiteX6" fmla="*/ 90742 w 1087870"/>
              <a:gd name="connsiteY6" fmla="*/ 1620464 h 1776129"/>
              <a:gd name="connsiteX7" fmla="*/ 404354 w 1087870"/>
              <a:gd name="connsiteY7" fmla="*/ 1765554 h 1776129"/>
              <a:gd name="connsiteX0" fmla="*/ 97840 w 1094968"/>
              <a:gd name="connsiteY0" fmla="*/ 1620464 h 1645008"/>
              <a:gd name="connsiteX1" fmla="*/ 627655 w 1094968"/>
              <a:gd name="connsiteY1" fmla="*/ 1425596 h 1645008"/>
              <a:gd name="connsiteX2" fmla="*/ 949185 w 1094968"/>
              <a:gd name="connsiteY2" fmla="*/ 749930 h 1645008"/>
              <a:gd name="connsiteX3" fmla="*/ 1071982 w 1094968"/>
              <a:gd name="connsiteY3" fmla="*/ 22789 h 1645008"/>
              <a:gd name="connsiteX4" fmla="*/ 503721 w 1094968"/>
              <a:gd name="connsiteY4" fmla="*/ 252243 h 1645008"/>
              <a:gd name="connsiteX5" fmla="*/ 27405 w 1094968"/>
              <a:gd name="connsiteY5" fmla="*/ 944131 h 1645008"/>
              <a:gd name="connsiteX6" fmla="*/ 97840 w 1094968"/>
              <a:gd name="connsiteY6" fmla="*/ 1620464 h 1645008"/>
              <a:gd name="connsiteX0" fmla="*/ 97840 w 1001276"/>
              <a:gd name="connsiteY0" fmla="*/ 1680205 h 1704749"/>
              <a:gd name="connsiteX1" fmla="*/ 627655 w 1001276"/>
              <a:gd name="connsiteY1" fmla="*/ 1485337 h 1704749"/>
              <a:gd name="connsiteX2" fmla="*/ 949185 w 1001276"/>
              <a:gd name="connsiteY2" fmla="*/ 809671 h 1704749"/>
              <a:gd name="connsiteX3" fmla="*/ 955288 w 1001276"/>
              <a:gd name="connsiteY3" fmla="*/ 18580 h 1704749"/>
              <a:gd name="connsiteX4" fmla="*/ 503721 w 1001276"/>
              <a:gd name="connsiteY4" fmla="*/ 311984 h 1704749"/>
              <a:gd name="connsiteX5" fmla="*/ 27405 w 1001276"/>
              <a:gd name="connsiteY5" fmla="*/ 1003872 h 1704749"/>
              <a:gd name="connsiteX6" fmla="*/ 97840 w 1001276"/>
              <a:gd name="connsiteY6" fmla="*/ 1680205 h 1704749"/>
              <a:gd name="connsiteX0" fmla="*/ 97840 w 967886"/>
              <a:gd name="connsiteY0" fmla="*/ 1678545 h 1703635"/>
              <a:gd name="connsiteX1" fmla="*/ 627655 w 967886"/>
              <a:gd name="connsiteY1" fmla="*/ 1483677 h 1703635"/>
              <a:gd name="connsiteX2" fmla="*/ 823963 w 967886"/>
              <a:gd name="connsiteY2" fmla="*/ 777631 h 1703635"/>
              <a:gd name="connsiteX3" fmla="*/ 955288 w 967886"/>
              <a:gd name="connsiteY3" fmla="*/ 16920 h 1703635"/>
              <a:gd name="connsiteX4" fmla="*/ 503721 w 967886"/>
              <a:gd name="connsiteY4" fmla="*/ 310324 h 1703635"/>
              <a:gd name="connsiteX5" fmla="*/ 27405 w 967886"/>
              <a:gd name="connsiteY5" fmla="*/ 1002212 h 1703635"/>
              <a:gd name="connsiteX6" fmla="*/ 97840 w 967886"/>
              <a:gd name="connsiteY6" fmla="*/ 1678545 h 1703635"/>
              <a:gd name="connsiteX0" fmla="*/ 97840 w 968949"/>
              <a:gd name="connsiteY0" fmla="*/ 1678545 h 1696334"/>
              <a:gd name="connsiteX1" fmla="*/ 540269 w 968949"/>
              <a:gd name="connsiteY1" fmla="*/ 1400012 h 1696334"/>
              <a:gd name="connsiteX2" fmla="*/ 823963 w 968949"/>
              <a:gd name="connsiteY2" fmla="*/ 777631 h 1696334"/>
              <a:gd name="connsiteX3" fmla="*/ 955288 w 968949"/>
              <a:gd name="connsiteY3" fmla="*/ 16920 h 1696334"/>
              <a:gd name="connsiteX4" fmla="*/ 503721 w 968949"/>
              <a:gd name="connsiteY4" fmla="*/ 310324 h 1696334"/>
              <a:gd name="connsiteX5" fmla="*/ 27405 w 968949"/>
              <a:gd name="connsiteY5" fmla="*/ 1002212 h 1696334"/>
              <a:gd name="connsiteX6" fmla="*/ 97840 w 968949"/>
              <a:gd name="connsiteY6" fmla="*/ 1678545 h 1696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8949" h="1696334">
                <a:moveTo>
                  <a:pt x="97840" y="1678545"/>
                </a:moveTo>
                <a:cubicBezTo>
                  <a:pt x="197882" y="1758789"/>
                  <a:pt x="419249" y="1550164"/>
                  <a:pt x="540269" y="1400012"/>
                </a:cubicBezTo>
                <a:cubicBezTo>
                  <a:pt x="661289" y="1249860"/>
                  <a:pt x="754793" y="1008146"/>
                  <a:pt x="823963" y="777631"/>
                </a:cubicBezTo>
                <a:cubicBezTo>
                  <a:pt x="893133" y="547116"/>
                  <a:pt x="1008662" y="94804"/>
                  <a:pt x="955288" y="16920"/>
                </a:cubicBezTo>
                <a:cubicBezTo>
                  <a:pt x="901914" y="-60964"/>
                  <a:pt x="658368" y="146109"/>
                  <a:pt x="503721" y="310324"/>
                </a:cubicBezTo>
                <a:cubicBezTo>
                  <a:pt x="349074" y="474539"/>
                  <a:pt x="80041" y="804193"/>
                  <a:pt x="27405" y="1002212"/>
                </a:cubicBezTo>
                <a:cubicBezTo>
                  <a:pt x="-25231" y="1200231"/>
                  <a:pt x="-2202" y="1598301"/>
                  <a:pt x="97840" y="1678545"/>
                </a:cubicBezTo>
                <a:close/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9" name="Gerade Verbindung mit Pfeil 27">
            <a:extLst>
              <a:ext uri="{FF2B5EF4-FFF2-40B4-BE49-F238E27FC236}">
                <a16:creationId xmlns:a16="http://schemas.microsoft.com/office/drawing/2014/main" id="{B8E153A2-482E-49F2-9405-7E976FAB15F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192180" y="880007"/>
            <a:ext cx="589699" cy="1115679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2E8E84-E3CB-4CBD-BB6B-868DC83616C1}"/>
              </a:ext>
            </a:extLst>
          </p:cNvPr>
          <p:cNvSpPr txBox="1"/>
          <p:nvPr/>
        </p:nvSpPr>
        <p:spPr>
          <a:xfrm>
            <a:off x="6735513" y="555526"/>
            <a:ext cx="128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minimiser of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training error</a:t>
            </a:r>
          </a:p>
        </p:txBody>
      </p:sp>
      <p:cxnSp>
        <p:nvCxnSpPr>
          <p:cNvPr id="27" name="Gerade Verbindung mit Pfeil 35">
            <a:extLst>
              <a:ext uri="{FF2B5EF4-FFF2-40B4-BE49-F238E27FC236}">
                <a16:creationId xmlns:a16="http://schemas.microsoft.com/office/drawing/2014/main" id="{800889A7-586F-4130-9081-23B7E0081BB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73185" y="1715282"/>
            <a:ext cx="487885" cy="388398"/>
          </a:xfrm>
          <a:prstGeom prst="straightConnector1">
            <a:avLst/>
          </a:prstGeom>
          <a:noFill/>
          <a:ln w="31750" algn="ctr">
            <a:solidFill>
              <a:schemeClr val="accent1"/>
            </a:solidFill>
            <a:round/>
            <a:headEnd type="arrow" w="sm" len="sm"/>
            <a:tailEnd type="arrow" w="sm" len="sm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8FAC8E7-2457-4926-B796-2DBE88F202CC}"/>
              </a:ext>
            </a:extLst>
          </p:cNvPr>
          <p:cNvSpPr txBox="1"/>
          <p:nvPr/>
        </p:nvSpPr>
        <p:spPr>
          <a:xfrm>
            <a:off x="3588871" y="692696"/>
            <a:ext cx="14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1400" b="1" dirty="0">
                <a:solidFill>
                  <a:srgbClr val="23373B"/>
                </a:solidFill>
              </a:rPr>
              <a:t>0</a:t>
            </a:r>
            <a:r>
              <a:rPr lang="en-GB" sz="1400" dirty="0">
                <a:solidFill>
                  <a:srgbClr val="23373B"/>
                </a:solidFill>
              </a:rPr>
              <a:t> training error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32" name="Gerade Verbindung mit Pfeil 41">
            <a:extLst>
              <a:ext uri="{FF2B5EF4-FFF2-40B4-BE49-F238E27FC236}">
                <a16:creationId xmlns:a16="http://schemas.microsoft.com/office/drawing/2014/main" id="{5906823E-F59A-429E-92A3-F953EAD5E1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7984" y="995616"/>
            <a:ext cx="504056" cy="495303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sp>
        <p:nvSpPr>
          <p:cNvPr id="18" name="Freihandform 13">
            <a:extLst>
              <a:ext uri="{FF2B5EF4-FFF2-40B4-BE49-F238E27FC236}">
                <a16:creationId xmlns:a16="http://schemas.microsoft.com/office/drawing/2014/main" id="{7C1439DD-30B8-4B01-BD63-C21A86E1D652}"/>
              </a:ext>
            </a:extLst>
          </p:cNvPr>
          <p:cNvSpPr>
            <a:spLocks noChangeAspect="1"/>
          </p:cNvSpPr>
          <p:nvPr/>
        </p:nvSpPr>
        <p:spPr bwMode="auto">
          <a:xfrm rot="3238683">
            <a:off x="5256140" y="1928710"/>
            <a:ext cx="2438136" cy="1266608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458EDC7B-D569-4478-A3AC-FB3EAD7674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32140" y="1563638"/>
                <a:ext cx="515782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350" b="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</m:ctrlPr>
                      </m:sSubPr>
                      <m:e>
                        <m:r>
                          <a:rPr lang="en-GB" sz="135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  <m:t>𝑡</m:t>
                        </m:r>
                      </m:e>
                      <m:sub>
                        <m:r>
                          <a:rPr lang="en-GB" sz="1350" b="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  <m:t>𝑖</m:t>
                        </m:r>
                        <m:r>
                          <a:rPr lang="en-GB" sz="1350" b="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en-GB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 Medium" panose="020B0603050000020004" pitchFamily="34" charset="0"/>
                    <a:ea typeface="Fira Sans Medium" panose="020B0603050000020004" pitchFamily="34" charset="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458EDC7B-D569-4478-A3AC-FB3EAD767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32140" y="1563638"/>
                <a:ext cx="515782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mit Pfeil 35">
            <a:extLst>
              <a:ext uri="{FF2B5EF4-FFF2-40B4-BE49-F238E27FC236}">
                <a16:creationId xmlns:a16="http://schemas.microsoft.com/office/drawing/2014/main" id="{6EA233A3-7E3A-4221-B93B-500AFA3D7B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34884" y="1503680"/>
            <a:ext cx="193572" cy="158571"/>
          </a:xfrm>
          <a:prstGeom prst="straightConnector1">
            <a:avLst/>
          </a:prstGeom>
          <a:noFill/>
          <a:ln w="22225" algn="ctr">
            <a:solidFill>
              <a:schemeClr val="accent1"/>
            </a:solidFill>
            <a:prstDash val="sysDot"/>
            <a:round/>
            <a:headEnd type="arrow" w="sm" len="sm"/>
            <a:tailEnd type="arrow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4B3C30-8B37-46B9-86B4-FEE03D85A17F}"/>
                  </a:ext>
                </a:extLst>
              </p:cNvPr>
              <p:cNvSpPr/>
              <p:nvPr/>
            </p:nvSpPr>
            <p:spPr>
              <a:xfrm>
                <a:off x="107504" y="1099108"/>
                <a:ext cx="40978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EFDF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EFDF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⊆⋯⊆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EFDF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EFDF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EFDF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𝒴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4B3C30-8B37-46B9-86B4-FEE03D85A1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099108"/>
                <a:ext cx="4097852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ihandform 13">
            <a:extLst>
              <a:ext uri="{FF2B5EF4-FFF2-40B4-BE49-F238E27FC236}">
                <a16:creationId xmlns:a16="http://schemas.microsoft.com/office/drawing/2014/main" id="{955A1C7A-BEEB-4361-8BBB-24563E79F7C8}"/>
              </a:ext>
            </a:extLst>
          </p:cNvPr>
          <p:cNvSpPr>
            <a:spLocks noChangeAspect="1"/>
          </p:cNvSpPr>
          <p:nvPr/>
        </p:nvSpPr>
        <p:spPr bwMode="auto">
          <a:xfrm rot="3168926">
            <a:off x="6397579" y="2739876"/>
            <a:ext cx="546808" cy="371645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17">
                <a:extLst>
                  <a:ext uri="{FF2B5EF4-FFF2-40B4-BE49-F238E27FC236}">
                    <a16:creationId xmlns:a16="http://schemas.microsoft.com/office/drawing/2014/main" id="{EBEF0906-D1DA-4AE2-9902-33C37249FE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29706" y="2689453"/>
                <a:ext cx="515782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endParaRPr>
              </a:p>
            </p:txBody>
          </p:sp>
        </mc:Choice>
        <mc:Fallback xmlns="">
          <p:sp>
            <p:nvSpPr>
              <p:cNvPr id="34" name="Textfeld 17">
                <a:extLst>
                  <a:ext uri="{FF2B5EF4-FFF2-40B4-BE49-F238E27FC236}">
                    <a16:creationId xmlns:a16="http://schemas.microsoft.com/office/drawing/2014/main" id="{EBEF0906-D1DA-4AE2-9902-33C37249F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9706" y="2689453"/>
                <a:ext cx="515782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erade Verbindung mit Pfeil 35">
            <a:extLst>
              <a:ext uri="{FF2B5EF4-FFF2-40B4-BE49-F238E27FC236}">
                <a16:creationId xmlns:a16="http://schemas.microsoft.com/office/drawing/2014/main" id="{4119C990-17F5-41F8-9F23-B0FC3E5955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28927" y="1905886"/>
            <a:ext cx="1064837" cy="809880"/>
          </a:xfrm>
          <a:prstGeom prst="straightConnector1">
            <a:avLst/>
          </a:prstGeom>
          <a:noFill/>
          <a:ln w="22225" algn="ctr">
            <a:solidFill>
              <a:schemeClr val="accent1"/>
            </a:solidFill>
            <a:prstDash val="dash"/>
            <a:round/>
            <a:headEnd type="arrow" w="sm" len="sm"/>
            <a:tailEnd type="arrow" w="sm" len="sm"/>
          </a:ln>
        </p:spPr>
      </p:cxnSp>
      <p:cxnSp>
        <p:nvCxnSpPr>
          <p:cNvPr id="28" name="Gerade Verbindung mit Pfeil 39">
            <a:extLst>
              <a:ext uri="{FF2B5EF4-FFF2-40B4-BE49-F238E27FC236}">
                <a16:creationId xmlns:a16="http://schemas.microsoft.com/office/drawing/2014/main" id="{625A84AC-38B9-4161-B3B5-15A9E080800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020272" y="3183818"/>
            <a:ext cx="817920" cy="1086987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C1CC28C-96BE-449F-AC80-012E16630857}"/>
                  </a:ext>
                </a:extLst>
              </p:cNvPr>
              <p:cNvSpPr/>
              <p:nvPr/>
            </p:nvSpPr>
            <p:spPr>
              <a:xfrm>
                <a:off x="7596336" y="4218642"/>
                <a:ext cx="5170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C1CC28C-96BE-449F-AC80-012E16630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4218642"/>
                <a:ext cx="5170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 Verbindung mit Pfeil 39">
            <a:extLst>
              <a:ext uri="{FF2B5EF4-FFF2-40B4-BE49-F238E27FC236}">
                <a16:creationId xmlns:a16="http://schemas.microsoft.com/office/drawing/2014/main" id="{BD994BD2-08FE-4E22-A7F1-C895F96AD46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282397" y="3317534"/>
            <a:ext cx="1085796" cy="944370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cxnSp>
        <p:nvCxnSpPr>
          <p:cNvPr id="37" name="Gerade Verbindung mit Pfeil 39">
            <a:extLst>
              <a:ext uri="{FF2B5EF4-FFF2-40B4-BE49-F238E27FC236}">
                <a16:creationId xmlns:a16="http://schemas.microsoft.com/office/drawing/2014/main" id="{7D126C48-2F35-49EF-A34E-281402B0EE1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768244" y="3111810"/>
            <a:ext cx="289532" cy="1120743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6D09966-7CE0-47D3-B732-4129CF992295}"/>
                  </a:ext>
                </a:extLst>
              </p:cNvPr>
              <p:cNvSpPr/>
              <p:nvPr/>
            </p:nvSpPr>
            <p:spPr>
              <a:xfrm>
                <a:off x="6833372" y="4181097"/>
                <a:ext cx="7366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6D09966-7CE0-47D3-B732-4129CF992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372" y="4181097"/>
                <a:ext cx="736612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DD6209A-0E9B-4A35-90D7-7F3628244DFD}"/>
                  </a:ext>
                </a:extLst>
              </p:cNvPr>
              <p:cNvSpPr/>
              <p:nvPr/>
            </p:nvSpPr>
            <p:spPr>
              <a:xfrm>
                <a:off x="8139689" y="4218642"/>
                <a:ext cx="7366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DD6209A-0E9B-4A35-90D7-7F3628244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689" y="4218642"/>
                <a:ext cx="73661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90225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Risk Structure</a:t>
            </a:r>
            <a:endParaRPr lang="en-GB" dirty="0">
              <a:solidFill>
                <a:schemeClr val="tx2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41994" name="Freihandform 13"/>
          <p:cNvSpPr>
            <a:spLocks/>
          </p:cNvSpPr>
          <p:nvPr/>
        </p:nvSpPr>
        <p:spPr bwMode="auto">
          <a:xfrm rot="3168926">
            <a:off x="5656414" y="2140002"/>
            <a:ext cx="1709738" cy="888206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41995" name="Freihandform 14"/>
          <p:cNvSpPr>
            <a:spLocks/>
          </p:cNvSpPr>
          <p:nvPr/>
        </p:nvSpPr>
        <p:spPr bwMode="auto">
          <a:xfrm>
            <a:off x="4286053" y="995616"/>
            <a:ext cx="3355534" cy="2717717"/>
          </a:xfrm>
          <a:custGeom>
            <a:avLst/>
            <a:gdLst>
              <a:gd name="T0" fmla="*/ 1589963 w 4635374"/>
              <a:gd name="T1" fmla="*/ 141603 h 3247250"/>
              <a:gd name="T2" fmla="*/ 667011 w 4635374"/>
              <a:gd name="T3" fmla="*/ 767332 h 3247250"/>
              <a:gd name="T4" fmla="*/ 169018 w 4635374"/>
              <a:gd name="T5" fmla="*/ 1718854 h 3247250"/>
              <a:gd name="T6" fmla="*/ 1681112 w 4635374"/>
              <a:gd name="T7" fmla="*/ 2851619 h 3247250"/>
              <a:gd name="T8" fmla="*/ 3501056 w 4635374"/>
              <a:gd name="T9" fmla="*/ 3132539 h 3247250"/>
              <a:gd name="T10" fmla="*/ 4542317 w 4635374"/>
              <a:gd name="T11" fmla="*/ 2144774 h 3247250"/>
              <a:gd name="T12" fmla="*/ 4062429 w 4635374"/>
              <a:gd name="T13" fmla="*/ 830767 h 3247250"/>
              <a:gd name="T14" fmla="*/ 2794807 w 4635374"/>
              <a:gd name="T15" fmla="*/ 114859 h 3247250"/>
              <a:gd name="T16" fmla="*/ 1589963 w 4635374"/>
              <a:gd name="T17" fmla="*/ 141603 h 324725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635374"/>
              <a:gd name="T28" fmla="*/ 0 h 3247250"/>
              <a:gd name="T29" fmla="*/ 4635374 w 4635374"/>
              <a:gd name="T30" fmla="*/ 3247250 h 3247250"/>
              <a:gd name="connsiteX0" fmla="*/ 1459150 w 4429437"/>
              <a:gd name="connsiteY0" fmla="*/ 255382 h 3282674"/>
              <a:gd name="connsiteX1" fmla="*/ 536303 w 4429437"/>
              <a:gd name="connsiteY1" fmla="*/ 880515 h 3282674"/>
              <a:gd name="connsiteX2" fmla="*/ 38362 w 4429437"/>
              <a:gd name="connsiteY2" fmla="*/ 1831129 h 3282674"/>
              <a:gd name="connsiteX3" fmla="*/ 1550291 w 4429437"/>
              <a:gd name="connsiteY3" fmla="*/ 2962813 h 3282674"/>
              <a:gd name="connsiteX4" fmla="*/ 3370037 w 4429437"/>
              <a:gd name="connsiteY4" fmla="*/ 3243470 h 3282674"/>
              <a:gd name="connsiteX5" fmla="*/ 4411186 w 4429437"/>
              <a:gd name="connsiteY5" fmla="*/ 2256642 h 3282674"/>
              <a:gd name="connsiteX6" fmla="*/ 3931352 w 4429437"/>
              <a:gd name="connsiteY6" fmla="*/ 943890 h 3282674"/>
              <a:gd name="connsiteX7" fmla="*/ 2691575 w 4429437"/>
              <a:gd name="connsiteY7" fmla="*/ 34749 h 3282674"/>
              <a:gd name="connsiteX8" fmla="*/ 1459150 w 4429437"/>
              <a:gd name="connsiteY8" fmla="*/ 255382 h 3282674"/>
              <a:gd name="connsiteX0" fmla="*/ 1524485 w 4430121"/>
              <a:gd name="connsiteY0" fmla="*/ 56765 h 3490359"/>
              <a:gd name="connsiteX1" fmla="*/ 536987 w 4430121"/>
              <a:gd name="connsiteY1" fmla="*/ 1088201 h 3490359"/>
              <a:gd name="connsiteX2" fmla="*/ 39046 w 4430121"/>
              <a:gd name="connsiteY2" fmla="*/ 2038815 h 3490359"/>
              <a:gd name="connsiteX3" fmla="*/ 1550975 w 4430121"/>
              <a:gd name="connsiteY3" fmla="*/ 3170499 h 3490359"/>
              <a:gd name="connsiteX4" fmla="*/ 3370721 w 4430121"/>
              <a:gd name="connsiteY4" fmla="*/ 3451156 h 3490359"/>
              <a:gd name="connsiteX5" fmla="*/ 4411870 w 4430121"/>
              <a:gd name="connsiteY5" fmla="*/ 2464328 h 3490359"/>
              <a:gd name="connsiteX6" fmla="*/ 3932036 w 4430121"/>
              <a:gd name="connsiteY6" fmla="*/ 1151576 h 3490359"/>
              <a:gd name="connsiteX7" fmla="*/ 2692259 w 4430121"/>
              <a:gd name="connsiteY7" fmla="*/ 242435 h 3490359"/>
              <a:gd name="connsiteX8" fmla="*/ 1524485 w 4430121"/>
              <a:gd name="connsiteY8" fmla="*/ 56765 h 3490359"/>
              <a:gd name="connsiteX0" fmla="*/ 1524485 w 4430121"/>
              <a:gd name="connsiteY0" fmla="*/ 137702 h 3571296"/>
              <a:gd name="connsiteX1" fmla="*/ 536987 w 4430121"/>
              <a:gd name="connsiteY1" fmla="*/ 1169138 h 3571296"/>
              <a:gd name="connsiteX2" fmla="*/ 39046 w 4430121"/>
              <a:gd name="connsiteY2" fmla="*/ 2119752 h 3571296"/>
              <a:gd name="connsiteX3" fmla="*/ 1550975 w 4430121"/>
              <a:gd name="connsiteY3" fmla="*/ 3251436 h 3571296"/>
              <a:gd name="connsiteX4" fmla="*/ 3370721 w 4430121"/>
              <a:gd name="connsiteY4" fmla="*/ 3532093 h 3571296"/>
              <a:gd name="connsiteX5" fmla="*/ 4411870 w 4430121"/>
              <a:gd name="connsiteY5" fmla="*/ 2545265 h 3571296"/>
              <a:gd name="connsiteX6" fmla="*/ 3932036 w 4430121"/>
              <a:gd name="connsiteY6" fmla="*/ 1232513 h 3571296"/>
              <a:gd name="connsiteX7" fmla="*/ 2775383 w 4430121"/>
              <a:gd name="connsiteY7" fmla="*/ 129455 h 3571296"/>
              <a:gd name="connsiteX8" fmla="*/ 1524485 w 4430121"/>
              <a:gd name="connsiteY8" fmla="*/ 137702 h 3571296"/>
              <a:gd name="connsiteX0" fmla="*/ 1569066 w 4474702"/>
              <a:gd name="connsiteY0" fmla="*/ 113430 h 3547024"/>
              <a:gd name="connsiteX1" fmla="*/ 341429 w 4474702"/>
              <a:gd name="connsiteY1" fmla="*/ 710861 h 3547024"/>
              <a:gd name="connsiteX2" fmla="*/ 83627 w 4474702"/>
              <a:gd name="connsiteY2" fmla="*/ 2095480 h 3547024"/>
              <a:gd name="connsiteX3" fmla="*/ 1595556 w 4474702"/>
              <a:gd name="connsiteY3" fmla="*/ 3227164 h 3547024"/>
              <a:gd name="connsiteX4" fmla="*/ 3415302 w 4474702"/>
              <a:gd name="connsiteY4" fmla="*/ 3507821 h 3547024"/>
              <a:gd name="connsiteX5" fmla="*/ 4456451 w 4474702"/>
              <a:gd name="connsiteY5" fmla="*/ 2520993 h 3547024"/>
              <a:gd name="connsiteX6" fmla="*/ 3976617 w 4474702"/>
              <a:gd name="connsiteY6" fmla="*/ 1208241 h 3547024"/>
              <a:gd name="connsiteX7" fmla="*/ 2819964 w 4474702"/>
              <a:gd name="connsiteY7" fmla="*/ 105183 h 3547024"/>
              <a:gd name="connsiteX8" fmla="*/ 1569066 w 4474702"/>
              <a:gd name="connsiteY8" fmla="*/ 113430 h 3547024"/>
              <a:gd name="connsiteX0" fmla="*/ 1540580 w 4473923"/>
              <a:gd name="connsiteY0" fmla="*/ 59887 h 3622758"/>
              <a:gd name="connsiteX1" fmla="*/ 340650 w 4473923"/>
              <a:gd name="connsiteY1" fmla="*/ 786595 h 3622758"/>
              <a:gd name="connsiteX2" fmla="*/ 82848 w 4473923"/>
              <a:gd name="connsiteY2" fmla="*/ 2171214 h 3622758"/>
              <a:gd name="connsiteX3" fmla="*/ 1594777 w 4473923"/>
              <a:gd name="connsiteY3" fmla="*/ 3302898 h 3622758"/>
              <a:gd name="connsiteX4" fmla="*/ 3414523 w 4473923"/>
              <a:gd name="connsiteY4" fmla="*/ 3583555 h 3622758"/>
              <a:gd name="connsiteX5" fmla="*/ 4455672 w 4473923"/>
              <a:gd name="connsiteY5" fmla="*/ 2596727 h 3622758"/>
              <a:gd name="connsiteX6" fmla="*/ 3975838 w 4473923"/>
              <a:gd name="connsiteY6" fmla="*/ 1283975 h 3622758"/>
              <a:gd name="connsiteX7" fmla="*/ 2819185 w 4473923"/>
              <a:gd name="connsiteY7" fmla="*/ 180917 h 3622758"/>
              <a:gd name="connsiteX8" fmla="*/ 1540580 w 4473923"/>
              <a:gd name="connsiteY8" fmla="*/ 59887 h 362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3923" h="3622758">
                <a:moveTo>
                  <a:pt x="1540580" y="59887"/>
                </a:moveTo>
                <a:cubicBezTo>
                  <a:pt x="1127491" y="160833"/>
                  <a:pt x="583605" y="434707"/>
                  <a:pt x="340650" y="786595"/>
                </a:cubicBezTo>
                <a:cubicBezTo>
                  <a:pt x="97695" y="1138483"/>
                  <a:pt x="-126173" y="1751830"/>
                  <a:pt x="82848" y="2171214"/>
                </a:cubicBezTo>
                <a:cubicBezTo>
                  <a:pt x="291869" y="2590598"/>
                  <a:pt x="1039498" y="3067508"/>
                  <a:pt x="1594777" y="3302898"/>
                </a:cubicBezTo>
                <a:cubicBezTo>
                  <a:pt x="2150056" y="3538288"/>
                  <a:pt x="2937707" y="3701250"/>
                  <a:pt x="3414523" y="3583555"/>
                </a:cubicBezTo>
                <a:cubicBezTo>
                  <a:pt x="3891339" y="3465860"/>
                  <a:pt x="4362120" y="2979990"/>
                  <a:pt x="4455672" y="2596727"/>
                </a:cubicBezTo>
                <a:cubicBezTo>
                  <a:pt x="4549224" y="2213464"/>
                  <a:pt x="4267058" y="1621971"/>
                  <a:pt x="3975838" y="1283975"/>
                </a:cubicBezTo>
                <a:cubicBezTo>
                  <a:pt x="3684618" y="945979"/>
                  <a:pt x="3225061" y="384932"/>
                  <a:pt x="2819185" y="180917"/>
                </a:cubicBezTo>
                <a:cubicBezTo>
                  <a:pt x="2413309" y="-23098"/>
                  <a:pt x="1953669" y="-41059"/>
                  <a:pt x="1540580" y="59887"/>
                </a:cubicBezTo>
                <a:close/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cxnSp>
        <p:nvCxnSpPr>
          <p:cNvPr id="42007" name="Gerade Verbindung mit Pfeil 39"/>
          <p:cNvCxnSpPr>
            <a:cxnSpLocks noChangeShapeType="1"/>
          </p:cNvCxnSpPr>
          <p:nvPr/>
        </p:nvCxnSpPr>
        <p:spPr bwMode="auto">
          <a:xfrm flipH="1" flipV="1">
            <a:off x="7020272" y="3183818"/>
            <a:ext cx="817920" cy="1086987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cxnSp>
        <p:nvCxnSpPr>
          <p:cNvPr id="42008" name="Gerade Verbindung mit Pfeil 41"/>
          <p:cNvCxnSpPr>
            <a:cxnSpLocks noChangeShapeType="1"/>
          </p:cNvCxnSpPr>
          <p:nvPr/>
        </p:nvCxnSpPr>
        <p:spPr bwMode="auto">
          <a:xfrm flipV="1">
            <a:off x="5349844" y="3511094"/>
            <a:ext cx="161219" cy="339754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B731062-A720-4E3B-AB7F-EAD1D34B70AF}"/>
                  </a:ext>
                </a:extLst>
              </p:cNvPr>
              <p:cNvSpPr/>
              <p:nvPr/>
            </p:nvSpPr>
            <p:spPr>
              <a:xfrm>
                <a:off x="7596336" y="4218642"/>
                <a:ext cx="5170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B731062-A720-4E3B-AB7F-EAD1D34B7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4218642"/>
                <a:ext cx="5170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/>
              <p:nvPr/>
            </p:nvSpPr>
            <p:spPr>
              <a:xfrm>
                <a:off x="4852929" y="3786594"/>
                <a:ext cx="9432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→</m:t>
                      </m:r>
                      <m:r>
                        <a:rPr kumimoji="0" lang="en-GB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𝒴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929" y="3786594"/>
                <a:ext cx="943207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7">
                <a:extLst>
                  <a:ext uri="{FF2B5EF4-FFF2-40B4-BE49-F238E27FC236}">
                    <a16:creationId xmlns:a16="http://schemas.microsoft.com/office/drawing/2014/main" id="{11A9CFCC-68EE-4FA4-9C6A-4A2909C1E8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77767" y="1983636"/>
                <a:ext cx="350672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endParaRPr>
              </a:p>
            </p:txBody>
          </p:sp>
        </mc:Choice>
        <mc:Fallback xmlns="">
          <p:sp>
            <p:nvSpPr>
              <p:cNvPr id="16" name="Textfeld 17">
                <a:extLst>
                  <a:ext uri="{FF2B5EF4-FFF2-40B4-BE49-F238E27FC236}">
                    <a16:creationId xmlns:a16="http://schemas.microsoft.com/office/drawing/2014/main" id="{11A9CFCC-68EE-4FA4-9C6A-4A2909C1E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77767" y="1983636"/>
                <a:ext cx="350672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2DFBA00-CB85-4940-99D2-B9A0058E2DF0}"/>
              </a:ext>
            </a:extLst>
          </p:cNvPr>
          <p:cNvSpPr/>
          <p:nvPr/>
        </p:nvSpPr>
        <p:spPr>
          <a:xfrm rot="1357003">
            <a:off x="4680634" y="861564"/>
            <a:ext cx="968949" cy="1696334"/>
          </a:xfrm>
          <a:custGeom>
            <a:avLst/>
            <a:gdLst>
              <a:gd name="connsiteX0" fmla="*/ 217210 w 577467"/>
              <a:gd name="connsiteY0" fmla="*/ 1214541 h 1273284"/>
              <a:gd name="connsiteX1" fmla="*/ 418378 w 577467"/>
              <a:gd name="connsiteY1" fmla="*/ 1037757 h 1273284"/>
              <a:gd name="connsiteX2" fmla="*/ 534202 w 577467"/>
              <a:gd name="connsiteY2" fmla="*/ 732957 h 1273284"/>
              <a:gd name="connsiteX3" fmla="*/ 576874 w 577467"/>
              <a:gd name="connsiteY3" fmla="*/ 428157 h 1273284"/>
              <a:gd name="connsiteX4" fmla="*/ 540298 w 577467"/>
              <a:gd name="connsiteY4" fmla="*/ 31917 h 1273284"/>
              <a:gd name="connsiteX5" fmla="*/ 326938 w 577467"/>
              <a:gd name="connsiteY5" fmla="*/ 68493 h 1273284"/>
              <a:gd name="connsiteX6" fmla="*/ 150154 w 577467"/>
              <a:gd name="connsiteY6" fmla="*/ 422061 h 1273284"/>
              <a:gd name="connsiteX7" fmla="*/ 9946 w 577467"/>
              <a:gd name="connsiteY7" fmla="*/ 836589 h 1273284"/>
              <a:gd name="connsiteX8" fmla="*/ 34330 w 577467"/>
              <a:gd name="connsiteY8" fmla="*/ 1245021 h 1273284"/>
              <a:gd name="connsiteX9" fmla="*/ 217210 w 577467"/>
              <a:gd name="connsiteY9" fmla="*/ 1214541 h 1273284"/>
              <a:gd name="connsiteX0" fmla="*/ 217210 w 845966"/>
              <a:gd name="connsiteY0" fmla="*/ 1547903 h 1606646"/>
              <a:gd name="connsiteX1" fmla="*/ 418378 w 845966"/>
              <a:gd name="connsiteY1" fmla="*/ 1371119 h 1606646"/>
              <a:gd name="connsiteX2" fmla="*/ 534202 w 845966"/>
              <a:gd name="connsiteY2" fmla="*/ 1066319 h 1606646"/>
              <a:gd name="connsiteX3" fmla="*/ 576874 w 845966"/>
              <a:gd name="connsiteY3" fmla="*/ 761519 h 1606646"/>
              <a:gd name="connsiteX4" fmla="*/ 841388 w 845966"/>
              <a:gd name="connsiteY4" fmla="*/ 7210 h 1606646"/>
              <a:gd name="connsiteX5" fmla="*/ 326938 w 845966"/>
              <a:gd name="connsiteY5" fmla="*/ 401855 h 1606646"/>
              <a:gd name="connsiteX6" fmla="*/ 150154 w 845966"/>
              <a:gd name="connsiteY6" fmla="*/ 755423 h 1606646"/>
              <a:gd name="connsiteX7" fmla="*/ 9946 w 845966"/>
              <a:gd name="connsiteY7" fmla="*/ 1169951 h 1606646"/>
              <a:gd name="connsiteX8" fmla="*/ 34330 w 845966"/>
              <a:gd name="connsiteY8" fmla="*/ 1578383 h 1606646"/>
              <a:gd name="connsiteX9" fmla="*/ 217210 w 845966"/>
              <a:gd name="connsiteY9" fmla="*/ 1547903 h 1606646"/>
              <a:gd name="connsiteX0" fmla="*/ 217210 w 844413"/>
              <a:gd name="connsiteY0" fmla="*/ 1560646 h 1619389"/>
              <a:gd name="connsiteX1" fmla="*/ 418378 w 844413"/>
              <a:gd name="connsiteY1" fmla="*/ 1383862 h 1619389"/>
              <a:gd name="connsiteX2" fmla="*/ 534202 w 844413"/>
              <a:gd name="connsiteY2" fmla="*/ 1079062 h 1619389"/>
              <a:gd name="connsiteX3" fmla="*/ 841388 w 844413"/>
              <a:gd name="connsiteY3" fmla="*/ 19953 h 1619389"/>
              <a:gd name="connsiteX4" fmla="*/ 326938 w 844413"/>
              <a:gd name="connsiteY4" fmla="*/ 414598 h 1619389"/>
              <a:gd name="connsiteX5" fmla="*/ 150154 w 844413"/>
              <a:gd name="connsiteY5" fmla="*/ 768166 h 1619389"/>
              <a:gd name="connsiteX6" fmla="*/ 9946 w 844413"/>
              <a:gd name="connsiteY6" fmla="*/ 1182694 h 1619389"/>
              <a:gd name="connsiteX7" fmla="*/ 34330 w 844413"/>
              <a:gd name="connsiteY7" fmla="*/ 1591126 h 1619389"/>
              <a:gd name="connsiteX8" fmla="*/ 217210 w 844413"/>
              <a:gd name="connsiteY8" fmla="*/ 1560646 h 1619389"/>
              <a:gd name="connsiteX0" fmla="*/ 217210 w 852860"/>
              <a:gd name="connsiteY0" fmla="*/ 1557446 h 1616189"/>
              <a:gd name="connsiteX1" fmla="*/ 418378 w 852860"/>
              <a:gd name="connsiteY1" fmla="*/ 1380662 h 1616189"/>
              <a:gd name="connsiteX2" fmla="*/ 663160 w 852860"/>
              <a:gd name="connsiteY2" fmla="*/ 1007128 h 1616189"/>
              <a:gd name="connsiteX3" fmla="*/ 841388 w 852860"/>
              <a:gd name="connsiteY3" fmla="*/ 16753 h 1616189"/>
              <a:gd name="connsiteX4" fmla="*/ 326938 w 852860"/>
              <a:gd name="connsiteY4" fmla="*/ 411398 h 1616189"/>
              <a:gd name="connsiteX5" fmla="*/ 150154 w 852860"/>
              <a:gd name="connsiteY5" fmla="*/ 764966 h 1616189"/>
              <a:gd name="connsiteX6" fmla="*/ 9946 w 852860"/>
              <a:gd name="connsiteY6" fmla="*/ 1179494 h 1616189"/>
              <a:gd name="connsiteX7" fmla="*/ 34330 w 852860"/>
              <a:gd name="connsiteY7" fmla="*/ 1587926 h 1616189"/>
              <a:gd name="connsiteX8" fmla="*/ 217210 w 852860"/>
              <a:gd name="connsiteY8" fmla="*/ 1557446 h 1616189"/>
              <a:gd name="connsiteX0" fmla="*/ 217210 w 863234"/>
              <a:gd name="connsiteY0" fmla="*/ 1545837 h 1604580"/>
              <a:gd name="connsiteX1" fmla="*/ 418378 w 863234"/>
              <a:gd name="connsiteY1" fmla="*/ 1369053 h 1604580"/>
              <a:gd name="connsiteX2" fmla="*/ 733515 w 863234"/>
              <a:gd name="connsiteY2" fmla="*/ 696051 h 1604580"/>
              <a:gd name="connsiteX3" fmla="*/ 841388 w 863234"/>
              <a:gd name="connsiteY3" fmla="*/ 5144 h 1604580"/>
              <a:gd name="connsiteX4" fmla="*/ 326938 w 863234"/>
              <a:gd name="connsiteY4" fmla="*/ 399789 h 1604580"/>
              <a:gd name="connsiteX5" fmla="*/ 150154 w 863234"/>
              <a:gd name="connsiteY5" fmla="*/ 753357 h 1604580"/>
              <a:gd name="connsiteX6" fmla="*/ 9946 w 863234"/>
              <a:gd name="connsiteY6" fmla="*/ 1167885 h 1604580"/>
              <a:gd name="connsiteX7" fmla="*/ 34330 w 863234"/>
              <a:gd name="connsiteY7" fmla="*/ 1576317 h 1604580"/>
              <a:gd name="connsiteX8" fmla="*/ 217210 w 863234"/>
              <a:gd name="connsiteY8" fmla="*/ 1545837 h 1604580"/>
              <a:gd name="connsiteX0" fmla="*/ 230299 w 876323"/>
              <a:gd name="connsiteY0" fmla="*/ 1547011 h 1605754"/>
              <a:gd name="connsiteX1" fmla="*/ 431467 w 876323"/>
              <a:gd name="connsiteY1" fmla="*/ 1370227 h 1605754"/>
              <a:gd name="connsiteX2" fmla="*/ 746604 w 876323"/>
              <a:gd name="connsiteY2" fmla="*/ 697225 h 1605754"/>
              <a:gd name="connsiteX3" fmla="*/ 854477 w 876323"/>
              <a:gd name="connsiteY3" fmla="*/ 6318 h 1605754"/>
              <a:gd name="connsiteX4" fmla="*/ 340027 w 876323"/>
              <a:gd name="connsiteY4" fmla="*/ 400963 h 1605754"/>
              <a:gd name="connsiteX5" fmla="*/ 23035 w 876323"/>
              <a:gd name="connsiteY5" fmla="*/ 1169059 h 1605754"/>
              <a:gd name="connsiteX6" fmla="*/ 47419 w 876323"/>
              <a:gd name="connsiteY6" fmla="*/ 1577491 h 1605754"/>
              <a:gd name="connsiteX7" fmla="*/ 230299 w 876323"/>
              <a:gd name="connsiteY7" fmla="*/ 1547011 h 1605754"/>
              <a:gd name="connsiteX0" fmla="*/ 230299 w 889086"/>
              <a:gd name="connsiteY0" fmla="*/ 1605532 h 1664275"/>
              <a:gd name="connsiteX1" fmla="*/ 431467 w 889086"/>
              <a:gd name="connsiteY1" fmla="*/ 1428748 h 1664275"/>
              <a:gd name="connsiteX2" fmla="*/ 746604 w 889086"/>
              <a:gd name="connsiteY2" fmla="*/ 755746 h 1664275"/>
              <a:gd name="connsiteX3" fmla="*/ 854477 w 889086"/>
              <a:gd name="connsiteY3" fmla="*/ 64839 h 1664275"/>
              <a:gd name="connsiteX4" fmla="*/ 155672 w 889086"/>
              <a:gd name="connsiteY4" fmla="*/ 161069 h 1664275"/>
              <a:gd name="connsiteX5" fmla="*/ 23035 w 889086"/>
              <a:gd name="connsiteY5" fmla="*/ 1227580 h 1664275"/>
              <a:gd name="connsiteX6" fmla="*/ 47419 w 889086"/>
              <a:gd name="connsiteY6" fmla="*/ 1636012 h 1664275"/>
              <a:gd name="connsiteX7" fmla="*/ 230299 w 889086"/>
              <a:gd name="connsiteY7" fmla="*/ 1605532 h 1664275"/>
              <a:gd name="connsiteX0" fmla="*/ 492298 w 1151085"/>
              <a:gd name="connsiteY0" fmla="*/ 1596821 h 1668719"/>
              <a:gd name="connsiteX1" fmla="*/ 693466 w 1151085"/>
              <a:gd name="connsiteY1" fmla="*/ 1420037 h 1668719"/>
              <a:gd name="connsiteX2" fmla="*/ 1008603 w 1151085"/>
              <a:gd name="connsiteY2" fmla="*/ 747035 h 1668719"/>
              <a:gd name="connsiteX3" fmla="*/ 1116476 w 1151085"/>
              <a:gd name="connsiteY3" fmla="*/ 56128 h 1668719"/>
              <a:gd name="connsiteX4" fmla="*/ 417671 w 1151085"/>
              <a:gd name="connsiteY4" fmla="*/ 152358 h 1668719"/>
              <a:gd name="connsiteX5" fmla="*/ 5822 w 1151085"/>
              <a:gd name="connsiteY5" fmla="*/ 1035015 h 1668719"/>
              <a:gd name="connsiteX6" fmla="*/ 309418 w 1151085"/>
              <a:gd name="connsiteY6" fmla="*/ 1627301 h 1668719"/>
              <a:gd name="connsiteX7" fmla="*/ 492298 w 1151085"/>
              <a:gd name="connsiteY7" fmla="*/ 1596821 h 1668719"/>
              <a:gd name="connsiteX0" fmla="*/ 310100 w 1151767"/>
              <a:gd name="connsiteY0" fmla="*/ 1627301 h 1644577"/>
              <a:gd name="connsiteX1" fmla="*/ 694148 w 1151767"/>
              <a:gd name="connsiteY1" fmla="*/ 1420037 h 1644577"/>
              <a:gd name="connsiteX2" fmla="*/ 1009285 w 1151767"/>
              <a:gd name="connsiteY2" fmla="*/ 747035 h 1644577"/>
              <a:gd name="connsiteX3" fmla="*/ 1117158 w 1151767"/>
              <a:gd name="connsiteY3" fmla="*/ 56128 h 1644577"/>
              <a:gd name="connsiteX4" fmla="*/ 418353 w 1151767"/>
              <a:gd name="connsiteY4" fmla="*/ 152358 h 1644577"/>
              <a:gd name="connsiteX5" fmla="*/ 6504 w 1151767"/>
              <a:gd name="connsiteY5" fmla="*/ 1035015 h 1644577"/>
              <a:gd name="connsiteX6" fmla="*/ 310100 w 1151767"/>
              <a:gd name="connsiteY6" fmla="*/ 1627301 h 1644577"/>
              <a:gd name="connsiteX0" fmla="*/ 389281 w 1230948"/>
              <a:gd name="connsiteY0" fmla="*/ 1618051 h 1650090"/>
              <a:gd name="connsiteX1" fmla="*/ 773329 w 1230948"/>
              <a:gd name="connsiteY1" fmla="*/ 1410787 h 1650090"/>
              <a:gd name="connsiteX2" fmla="*/ 1088466 w 1230948"/>
              <a:gd name="connsiteY2" fmla="*/ 737785 h 1650090"/>
              <a:gd name="connsiteX3" fmla="*/ 1196339 w 1230948"/>
              <a:gd name="connsiteY3" fmla="*/ 46878 h 1650090"/>
              <a:gd name="connsiteX4" fmla="*/ 497534 w 1230948"/>
              <a:gd name="connsiteY4" fmla="*/ 143108 h 1650090"/>
              <a:gd name="connsiteX5" fmla="*/ 5234 w 1230948"/>
              <a:gd name="connsiteY5" fmla="*/ 796628 h 1650090"/>
              <a:gd name="connsiteX6" fmla="*/ 389281 w 1230948"/>
              <a:gd name="connsiteY6" fmla="*/ 1618051 h 1650090"/>
              <a:gd name="connsiteX0" fmla="*/ 404354 w 1246021"/>
              <a:gd name="connsiteY0" fmla="*/ 1618051 h 1620462"/>
              <a:gd name="connsiteX1" fmla="*/ 788402 w 1246021"/>
              <a:gd name="connsiteY1" fmla="*/ 1410787 h 1620462"/>
              <a:gd name="connsiteX2" fmla="*/ 1103539 w 1246021"/>
              <a:gd name="connsiteY2" fmla="*/ 737785 h 1620462"/>
              <a:gd name="connsiteX3" fmla="*/ 1211412 w 1246021"/>
              <a:gd name="connsiteY3" fmla="*/ 46878 h 1620462"/>
              <a:gd name="connsiteX4" fmla="*/ 512607 w 1246021"/>
              <a:gd name="connsiteY4" fmla="*/ 143108 h 1620462"/>
              <a:gd name="connsiteX5" fmla="*/ 20307 w 1246021"/>
              <a:gd name="connsiteY5" fmla="*/ 796628 h 1620462"/>
              <a:gd name="connsiteX6" fmla="*/ 90742 w 1246021"/>
              <a:gd name="connsiteY6" fmla="*/ 1472961 h 1620462"/>
              <a:gd name="connsiteX7" fmla="*/ 404354 w 1246021"/>
              <a:gd name="connsiteY7" fmla="*/ 1618051 h 1620462"/>
              <a:gd name="connsiteX0" fmla="*/ 404354 w 1247655"/>
              <a:gd name="connsiteY0" fmla="*/ 1618051 h 1626947"/>
              <a:gd name="connsiteX1" fmla="*/ 721267 w 1247655"/>
              <a:gd name="connsiteY1" fmla="*/ 1303677 h 1626947"/>
              <a:gd name="connsiteX2" fmla="*/ 1103539 w 1247655"/>
              <a:gd name="connsiteY2" fmla="*/ 737785 h 1626947"/>
              <a:gd name="connsiteX3" fmla="*/ 1211412 w 1247655"/>
              <a:gd name="connsiteY3" fmla="*/ 46878 h 1626947"/>
              <a:gd name="connsiteX4" fmla="*/ 512607 w 1247655"/>
              <a:gd name="connsiteY4" fmla="*/ 143108 h 1626947"/>
              <a:gd name="connsiteX5" fmla="*/ 20307 w 1247655"/>
              <a:gd name="connsiteY5" fmla="*/ 796628 h 1626947"/>
              <a:gd name="connsiteX6" fmla="*/ 90742 w 1247655"/>
              <a:gd name="connsiteY6" fmla="*/ 1472961 h 1626947"/>
              <a:gd name="connsiteX7" fmla="*/ 404354 w 1247655"/>
              <a:gd name="connsiteY7" fmla="*/ 1618051 h 1626947"/>
              <a:gd name="connsiteX0" fmla="*/ 404354 w 1230377"/>
              <a:gd name="connsiteY0" fmla="*/ 1609960 h 1618856"/>
              <a:gd name="connsiteX1" fmla="*/ 721267 w 1230377"/>
              <a:gd name="connsiteY1" fmla="*/ 1295586 h 1618856"/>
              <a:gd name="connsiteX2" fmla="*/ 1005497 w 1230377"/>
              <a:gd name="connsiteY2" fmla="*/ 620450 h 1618856"/>
              <a:gd name="connsiteX3" fmla="*/ 1211412 w 1230377"/>
              <a:gd name="connsiteY3" fmla="*/ 38787 h 1618856"/>
              <a:gd name="connsiteX4" fmla="*/ 512607 w 1230377"/>
              <a:gd name="connsiteY4" fmla="*/ 135017 h 1618856"/>
              <a:gd name="connsiteX5" fmla="*/ 20307 w 1230377"/>
              <a:gd name="connsiteY5" fmla="*/ 788537 h 1618856"/>
              <a:gd name="connsiteX6" fmla="*/ 90742 w 1230377"/>
              <a:gd name="connsiteY6" fmla="*/ 1464870 h 1618856"/>
              <a:gd name="connsiteX7" fmla="*/ 404354 w 1230377"/>
              <a:gd name="connsiteY7" fmla="*/ 1609960 h 1618856"/>
              <a:gd name="connsiteX0" fmla="*/ 404354 w 1099108"/>
              <a:gd name="connsiteY0" fmla="*/ 1761700 h 1770596"/>
              <a:gd name="connsiteX1" fmla="*/ 721267 w 1099108"/>
              <a:gd name="connsiteY1" fmla="*/ 1447326 h 1770596"/>
              <a:gd name="connsiteX2" fmla="*/ 1005497 w 1099108"/>
              <a:gd name="connsiteY2" fmla="*/ 772190 h 1770596"/>
              <a:gd name="connsiteX3" fmla="*/ 1064884 w 1099108"/>
              <a:gd name="connsiteY3" fmla="*/ 18935 h 1770596"/>
              <a:gd name="connsiteX4" fmla="*/ 512607 w 1099108"/>
              <a:gd name="connsiteY4" fmla="*/ 286757 h 1770596"/>
              <a:gd name="connsiteX5" fmla="*/ 20307 w 1099108"/>
              <a:gd name="connsiteY5" fmla="*/ 940277 h 1770596"/>
              <a:gd name="connsiteX6" fmla="*/ 90742 w 1099108"/>
              <a:gd name="connsiteY6" fmla="*/ 1616610 h 1770596"/>
              <a:gd name="connsiteX7" fmla="*/ 404354 w 1099108"/>
              <a:gd name="connsiteY7" fmla="*/ 1761700 h 1770596"/>
              <a:gd name="connsiteX0" fmla="*/ 404354 w 1100282"/>
              <a:gd name="connsiteY0" fmla="*/ 1767189 h 1776085"/>
              <a:gd name="connsiteX1" fmla="*/ 721267 w 1100282"/>
              <a:gd name="connsiteY1" fmla="*/ 1452815 h 1776085"/>
              <a:gd name="connsiteX2" fmla="*/ 1005497 w 1100282"/>
              <a:gd name="connsiteY2" fmla="*/ 777679 h 1776085"/>
              <a:gd name="connsiteX3" fmla="*/ 1064884 w 1100282"/>
              <a:gd name="connsiteY3" fmla="*/ 24424 h 1776085"/>
              <a:gd name="connsiteX4" fmla="*/ 496623 w 1100282"/>
              <a:gd name="connsiteY4" fmla="*/ 253878 h 1776085"/>
              <a:gd name="connsiteX5" fmla="*/ 20307 w 1100282"/>
              <a:gd name="connsiteY5" fmla="*/ 945766 h 1776085"/>
              <a:gd name="connsiteX6" fmla="*/ 90742 w 1100282"/>
              <a:gd name="connsiteY6" fmla="*/ 1622099 h 1776085"/>
              <a:gd name="connsiteX7" fmla="*/ 404354 w 1100282"/>
              <a:gd name="connsiteY7" fmla="*/ 1767189 h 1776085"/>
              <a:gd name="connsiteX0" fmla="*/ 404354 w 1086121"/>
              <a:gd name="connsiteY0" fmla="*/ 1765554 h 1774450"/>
              <a:gd name="connsiteX1" fmla="*/ 721267 w 1086121"/>
              <a:gd name="connsiteY1" fmla="*/ 1451180 h 1774450"/>
              <a:gd name="connsiteX2" fmla="*/ 942087 w 1086121"/>
              <a:gd name="connsiteY2" fmla="*/ 749930 h 1774450"/>
              <a:gd name="connsiteX3" fmla="*/ 1064884 w 1086121"/>
              <a:gd name="connsiteY3" fmla="*/ 22789 h 1774450"/>
              <a:gd name="connsiteX4" fmla="*/ 496623 w 1086121"/>
              <a:gd name="connsiteY4" fmla="*/ 252243 h 1774450"/>
              <a:gd name="connsiteX5" fmla="*/ 20307 w 1086121"/>
              <a:gd name="connsiteY5" fmla="*/ 944131 h 1774450"/>
              <a:gd name="connsiteX6" fmla="*/ 90742 w 1086121"/>
              <a:gd name="connsiteY6" fmla="*/ 1620464 h 1774450"/>
              <a:gd name="connsiteX7" fmla="*/ 404354 w 1086121"/>
              <a:gd name="connsiteY7" fmla="*/ 1765554 h 1774450"/>
              <a:gd name="connsiteX0" fmla="*/ 404354 w 1087870"/>
              <a:gd name="connsiteY0" fmla="*/ 1765554 h 1776129"/>
              <a:gd name="connsiteX1" fmla="*/ 620557 w 1087870"/>
              <a:gd name="connsiteY1" fmla="*/ 1425596 h 1776129"/>
              <a:gd name="connsiteX2" fmla="*/ 942087 w 1087870"/>
              <a:gd name="connsiteY2" fmla="*/ 749930 h 1776129"/>
              <a:gd name="connsiteX3" fmla="*/ 1064884 w 1087870"/>
              <a:gd name="connsiteY3" fmla="*/ 22789 h 1776129"/>
              <a:gd name="connsiteX4" fmla="*/ 496623 w 1087870"/>
              <a:gd name="connsiteY4" fmla="*/ 252243 h 1776129"/>
              <a:gd name="connsiteX5" fmla="*/ 20307 w 1087870"/>
              <a:gd name="connsiteY5" fmla="*/ 944131 h 1776129"/>
              <a:gd name="connsiteX6" fmla="*/ 90742 w 1087870"/>
              <a:gd name="connsiteY6" fmla="*/ 1620464 h 1776129"/>
              <a:gd name="connsiteX7" fmla="*/ 404354 w 1087870"/>
              <a:gd name="connsiteY7" fmla="*/ 1765554 h 1776129"/>
              <a:gd name="connsiteX0" fmla="*/ 97840 w 1094968"/>
              <a:gd name="connsiteY0" fmla="*/ 1620464 h 1645008"/>
              <a:gd name="connsiteX1" fmla="*/ 627655 w 1094968"/>
              <a:gd name="connsiteY1" fmla="*/ 1425596 h 1645008"/>
              <a:gd name="connsiteX2" fmla="*/ 949185 w 1094968"/>
              <a:gd name="connsiteY2" fmla="*/ 749930 h 1645008"/>
              <a:gd name="connsiteX3" fmla="*/ 1071982 w 1094968"/>
              <a:gd name="connsiteY3" fmla="*/ 22789 h 1645008"/>
              <a:gd name="connsiteX4" fmla="*/ 503721 w 1094968"/>
              <a:gd name="connsiteY4" fmla="*/ 252243 h 1645008"/>
              <a:gd name="connsiteX5" fmla="*/ 27405 w 1094968"/>
              <a:gd name="connsiteY5" fmla="*/ 944131 h 1645008"/>
              <a:gd name="connsiteX6" fmla="*/ 97840 w 1094968"/>
              <a:gd name="connsiteY6" fmla="*/ 1620464 h 1645008"/>
              <a:gd name="connsiteX0" fmla="*/ 97840 w 1001276"/>
              <a:gd name="connsiteY0" fmla="*/ 1680205 h 1704749"/>
              <a:gd name="connsiteX1" fmla="*/ 627655 w 1001276"/>
              <a:gd name="connsiteY1" fmla="*/ 1485337 h 1704749"/>
              <a:gd name="connsiteX2" fmla="*/ 949185 w 1001276"/>
              <a:gd name="connsiteY2" fmla="*/ 809671 h 1704749"/>
              <a:gd name="connsiteX3" fmla="*/ 955288 w 1001276"/>
              <a:gd name="connsiteY3" fmla="*/ 18580 h 1704749"/>
              <a:gd name="connsiteX4" fmla="*/ 503721 w 1001276"/>
              <a:gd name="connsiteY4" fmla="*/ 311984 h 1704749"/>
              <a:gd name="connsiteX5" fmla="*/ 27405 w 1001276"/>
              <a:gd name="connsiteY5" fmla="*/ 1003872 h 1704749"/>
              <a:gd name="connsiteX6" fmla="*/ 97840 w 1001276"/>
              <a:gd name="connsiteY6" fmla="*/ 1680205 h 1704749"/>
              <a:gd name="connsiteX0" fmla="*/ 97840 w 967886"/>
              <a:gd name="connsiteY0" fmla="*/ 1678545 h 1703635"/>
              <a:gd name="connsiteX1" fmla="*/ 627655 w 967886"/>
              <a:gd name="connsiteY1" fmla="*/ 1483677 h 1703635"/>
              <a:gd name="connsiteX2" fmla="*/ 823963 w 967886"/>
              <a:gd name="connsiteY2" fmla="*/ 777631 h 1703635"/>
              <a:gd name="connsiteX3" fmla="*/ 955288 w 967886"/>
              <a:gd name="connsiteY3" fmla="*/ 16920 h 1703635"/>
              <a:gd name="connsiteX4" fmla="*/ 503721 w 967886"/>
              <a:gd name="connsiteY4" fmla="*/ 310324 h 1703635"/>
              <a:gd name="connsiteX5" fmla="*/ 27405 w 967886"/>
              <a:gd name="connsiteY5" fmla="*/ 1002212 h 1703635"/>
              <a:gd name="connsiteX6" fmla="*/ 97840 w 967886"/>
              <a:gd name="connsiteY6" fmla="*/ 1678545 h 1703635"/>
              <a:gd name="connsiteX0" fmla="*/ 97840 w 968949"/>
              <a:gd name="connsiteY0" fmla="*/ 1678545 h 1696334"/>
              <a:gd name="connsiteX1" fmla="*/ 540269 w 968949"/>
              <a:gd name="connsiteY1" fmla="*/ 1400012 h 1696334"/>
              <a:gd name="connsiteX2" fmla="*/ 823963 w 968949"/>
              <a:gd name="connsiteY2" fmla="*/ 777631 h 1696334"/>
              <a:gd name="connsiteX3" fmla="*/ 955288 w 968949"/>
              <a:gd name="connsiteY3" fmla="*/ 16920 h 1696334"/>
              <a:gd name="connsiteX4" fmla="*/ 503721 w 968949"/>
              <a:gd name="connsiteY4" fmla="*/ 310324 h 1696334"/>
              <a:gd name="connsiteX5" fmla="*/ 27405 w 968949"/>
              <a:gd name="connsiteY5" fmla="*/ 1002212 h 1696334"/>
              <a:gd name="connsiteX6" fmla="*/ 97840 w 968949"/>
              <a:gd name="connsiteY6" fmla="*/ 1678545 h 1696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8949" h="1696334">
                <a:moveTo>
                  <a:pt x="97840" y="1678545"/>
                </a:moveTo>
                <a:cubicBezTo>
                  <a:pt x="197882" y="1758789"/>
                  <a:pt x="419249" y="1550164"/>
                  <a:pt x="540269" y="1400012"/>
                </a:cubicBezTo>
                <a:cubicBezTo>
                  <a:pt x="661289" y="1249860"/>
                  <a:pt x="754793" y="1008146"/>
                  <a:pt x="823963" y="777631"/>
                </a:cubicBezTo>
                <a:cubicBezTo>
                  <a:pt x="893133" y="547116"/>
                  <a:pt x="1008662" y="94804"/>
                  <a:pt x="955288" y="16920"/>
                </a:cubicBezTo>
                <a:cubicBezTo>
                  <a:pt x="901914" y="-60964"/>
                  <a:pt x="658368" y="146109"/>
                  <a:pt x="503721" y="310324"/>
                </a:cubicBezTo>
                <a:cubicBezTo>
                  <a:pt x="349074" y="474539"/>
                  <a:pt x="80041" y="804193"/>
                  <a:pt x="27405" y="1002212"/>
                </a:cubicBezTo>
                <a:cubicBezTo>
                  <a:pt x="-25231" y="1200231"/>
                  <a:pt x="-2202" y="1598301"/>
                  <a:pt x="97840" y="1678545"/>
                </a:cubicBezTo>
                <a:close/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9" name="Gerade Verbindung mit Pfeil 27">
            <a:extLst>
              <a:ext uri="{FF2B5EF4-FFF2-40B4-BE49-F238E27FC236}">
                <a16:creationId xmlns:a16="http://schemas.microsoft.com/office/drawing/2014/main" id="{B8E153A2-482E-49F2-9405-7E976FAB15F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192180" y="880007"/>
            <a:ext cx="589699" cy="1115679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2E8E84-E3CB-4CBD-BB6B-868DC83616C1}"/>
              </a:ext>
            </a:extLst>
          </p:cNvPr>
          <p:cNvSpPr txBox="1"/>
          <p:nvPr/>
        </p:nvSpPr>
        <p:spPr>
          <a:xfrm>
            <a:off x="6735513" y="555526"/>
            <a:ext cx="128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minimiser of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training error</a:t>
            </a:r>
          </a:p>
        </p:txBody>
      </p:sp>
      <p:cxnSp>
        <p:nvCxnSpPr>
          <p:cNvPr id="27" name="Gerade Verbindung mit Pfeil 35">
            <a:extLst>
              <a:ext uri="{FF2B5EF4-FFF2-40B4-BE49-F238E27FC236}">
                <a16:creationId xmlns:a16="http://schemas.microsoft.com/office/drawing/2014/main" id="{800889A7-586F-4130-9081-23B7E0081BB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73185" y="1715282"/>
            <a:ext cx="487885" cy="388398"/>
          </a:xfrm>
          <a:prstGeom prst="straightConnector1">
            <a:avLst/>
          </a:prstGeom>
          <a:noFill/>
          <a:ln w="31750" algn="ctr">
            <a:solidFill>
              <a:schemeClr val="accent1"/>
            </a:solidFill>
            <a:round/>
            <a:headEnd type="arrow" w="sm" len="sm"/>
            <a:tailEnd type="arrow" w="sm" len="sm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8FAC8E7-2457-4926-B796-2DBE88F202CC}"/>
              </a:ext>
            </a:extLst>
          </p:cNvPr>
          <p:cNvSpPr txBox="1"/>
          <p:nvPr/>
        </p:nvSpPr>
        <p:spPr>
          <a:xfrm>
            <a:off x="3588871" y="692696"/>
            <a:ext cx="14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1400" b="1" dirty="0">
                <a:solidFill>
                  <a:srgbClr val="23373B"/>
                </a:solidFill>
              </a:rPr>
              <a:t>0</a:t>
            </a:r>
            <a:r>
              <a:rPr lang="en-GB" sz="1400" dirty="0">
                <a:solidFill>
                  <a:srgbClr val="23373B"/>
                </a:solidFill>
              </a:rPr>
              <a:t> training error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32" name="Gerade Verbindung mit Pfeil 41">
            <a:extLst>
              <a:ext uri="{FF2B5EF4-FFF2-40B4-BE49-F238E27FC236}">
                <a16:creationId xmlns:a16="http://schemas.microsoft.com/office/drawing/2014/main" id="{5906823E-F59A-429E-92A3-F953EAD5E1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7984" y="995616"/>
            <a:ext cx="504056" cy="495303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sp>
        <p:nvSpPr>
          <p:cNvPr id="18" name="Freihandform 13">
            <a:extLst>
              <a:ext uri="{FF2B5EF4-FFF2-40B4-BE49-F238E27FC236}">
                <a16:creationId xmlns:a16="http://schemas.microsoft.com/office/drawing/2014/main" id="{7C1439DD-30B8-4B01-BD63-C21A86E1D652}"/>
              </a:ext>
            </a:extLst>
          </p:cNvPr>
          <p:cNvSpPr>
            <a:spLocks noChangeAspect="1"/>
          </p:cNvSpPr>
          <p:nvPr/>
        </p:nvSpPr>
        <p:spPr bwMode="auto">
          <a:xfrm rot="3238683">
            <a:off x="5256140" y="1928710"/>
            <a:ext cx="2438136" cy="1266608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458EDC7B-D569-4478-A3AC-FB3EAD7674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32140" y="1563638"/>
                <a:ext cx="515782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350" b="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</m:ctrlPr>
                      </m:sSubPr>
                      <m:e>
                        <m:r>
                          <a:rPr lang="en-GB" sz="135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  <m:t>𝑡</m:t>
                        </m:r>
                      </m:e>
                      <m:sub>
                        <m:r>
                          <a:rPr lang="en-GB" sz="1350" b="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  <m:t>𝑖</m:t>
                        </m:r>
                        <m:r>
                          <a:rPr lang="en-GB" sz="1350" b="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en-GB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 Medium" panose="020B0603050000020004" pitchFamily="34" charset="0"/>
                    <a:ea typeface="Fira Sans Medium" panose="020B0603050000020004" pitchFamily="34" charset="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458EDC7B-D569-4478-A3AC-FB3EAD767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32140" y="1563638"/>
                <a:ext cx="515782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mit Pfeil 35">
            <a:extLst>
              <a:ext uri="{FF2B5EF4-FFF2-40B4-BE49-F238E27FC236}">
                <a16:creationId xmlns:a16="http://schemas.microsoft.com/office/drawing/2014/main" id="{6EA233A3-7E3A-4221-B93B-500AFA3D7B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34884" y="1503680"/>
            <a:ext cx="193572" cy="158571"/>
          </a:xfrm>
          <a:prstGeom prst="straightConnector1">
            <a:avLst/>
          </a:prstGeom>
          <a:noFill/>
          <a:ln w="22225" algn="ctr">
            <a:solidFill>
              <a:schemeClr val="accent1"/>
            </a:solidFill>
            <a:prstDash val="sysDot"/>
            <a:round/>
            <a:headEnd type="arrow" w="sm" len="sm"/>
            <a:tailEnd type="arrow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4B3C30-8B37-46B9-86B4-FEE03D85A17F}"/>
                  </a:ext>
                </a:extLst>
              </p:cNvPr>
              <p:cNvSpPr/>
              <p:nvPr/>
            </p:nvSpPr>
            <p:spPr>
              <a:xfrm>
                <a:off x="107504" y="1099108"/>
                <a:ext cx="40978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⊆⋯⊆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𝒴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4B3C30-8B37-46B9-86B4-FEE03D85A1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099108"/>
                <a:ext cx="4097852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Gerade Verbindung mit Pfeil 39">
            <a:extLst>
              <a:ext uri="{FF2B5EF4-FFF2-40B4-BE49-F238E27FC236}">
                <a16:creationId xmlns:a16="http://schemas.microsoft.com/office/drawing/2014/main" id="{DFC12B7C-3CAF-4A18-B0EE-57618B02FB7C}"/>
              </a:ext>
            </a:extLst>
          </p:cNvPr>
          <p:cNvCxnSpPr>
            <a:cxnSpLocks noChangeShapeType="1"/>
            <a:endCxn id="18" idx="5"/>
          </p:cNvCxnSpPr>
          <p:nvPr/>
        </p:nvCxnSpPr>
        <p:spPr bwMode="auto">
          <a:xfrm flipH="1" flipV="1">
            <a:off x="7282397" y="3317534"/>
            <a:ext cx="1085796" cy="944370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595D5DF-1FED-4719-9F83-2A1D34F54979}"/>
                  </a:ext>
                </a:extLst>
              </p:cNvPr>
              <p:cNvSpPr/>
              <p:nvPr/>
            </p:nvSpPr>
            <p:spPr>
              <a:xfrm>
                <a:off x="8139689" y="4218642"/>
                <a:ext cx="7366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595D5DF-1FED-4719-9F83-2A1D34F549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689" y="4218642"/>
                <a:ext cx="73661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ihandform 13">
            <a:extLst>
              <a:ext uri="{FF2B5EF4-FFF2-40B4-BE49-F238E27FC236}">
                <a16:creationId xmlns:a16="http://schemas.microsoft.com/office/drawing/2014/main" id="{955A1C7A-BEEB-4361-8BBB-24563E79F7C8}"/>
              </a:ext>
            </a:extLst>
          </p:cNvPr>
          <p:cNvSpPr>
            <a:spLocks noChangeAspect="1"/>
          </p:cNvSpPr>
          <p:nvPr/>
        </p:nvSpPr>
        <p:spPr bwMode="auto">
          <a:xfrm rot="3168926">
            <a:off x="6397579" y="2739876"/>
            <a:ext cx="546808" cy="371645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cxnSp>
        <p:nvCxnSpPr>
          <p:cNvPr id="30" name="Gerade Verbindung mit Pfeil 39">
            <a:extLst>
              <a:ext uri="{FF2B5EF4-FFF2-40B4-BE49-F238E27FC236}">
                <a16:creationId xmlns:a16="http://schemas.microsoft.com/office/drawing/2014/main" id="{69E90215-9C68-48E1-9D2D-D9B5FCA65CE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768244" y="3111810"/>
            <a:ext cx="289532" cy="1120743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B44A53B-7DE2-4427-AB3E-AB9C6270594E}"/>
                  </a:ext>
                </a:extLst>
              </p:cNvPr>
              <p:cNvSpPr/>
              <p:nvPr/>
            </p:nvSpPr>
            <p:spPr>
              <a:xfrm>
                <a:off x="6833372" y="4181097"/>
                <a:ext cx="7366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B44A53B-7DE2-4427-AB3E-AB9C62705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372" y="4181097"/>
                <a:ext cx="736612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17">
                <a:extLst>
                  <a:ext uri="{FF2B5EF4-FFF2-40B4-BE49-F238E27FC236}">
                    <a16:creationId xmlns:a16="http://schemas.microsoft.com/office/drawing/2014/main" id="{EBEF0906-D1DA-4AE2-9902-33C37249FE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29706" y="2689453"/>
                <a:ext cx="515782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endParaRPr>
              </a:p>
            </p:txBody>
          </p:sp>
        </mc:Choice>
        <mc:Fallback xmlns="">
          <p:sp>
            <p:nvSpPr>
              <p:cNvPr id="34" name="Textfeld 17">
                <a:extLst>
                  <a:ext uri="{FF2B5EF4-FFF2-40B4-BE49-F238E27FC236}">
                    <a16:creationId xmlns:a16="http://schemas.microsoft.com/office/drawing/2014/main" id="{EBEF0906-D1DA-4AE2-9902-33C37249F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9706" y="2689453"/>
                <a:ext cx="515782" cy="3000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erade Verbindung mit Pfeil 35">
            <a:extLst>
              <a:ext uri="{FF2B5EF4-FFF2-40B4-BE49-F238E27FC236}">
                <a16:creationId xmlns:a16="http://schemas.microsoft.com/office/drawing/2014/main" id="{4119C990-17F5-41F8-9F23-B0FC3E5955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28927" y="1905886"/>
            <a:ext cx="1064837" cy="809880"/>
          </a:xfrm>
          <a:prstGeom prst="straightConnector1">
            <a:avLst/>
          </a:prstGeom>
          <a:noFill/>
          <a:ln w="22225" algn="ctr">
            <a:solidFill>
              <a:schemeClr val="accent1"/>
            </a:solidFill>
            <a:prstDash val="dash"/>
            <a:round/>
            <a:headEnd type="arrow" w="sm" len="sm"/>
            <a:tailEnd type="arrow" w="sm" len="sm"/>
          </a:ln>
        </p:spPr>
      </p:cxnSp>
      <p:cxnSp>
        <p:nvCxnSpPr>
          <p:cNvPr id="28" name="Gerade Verbindung mit Pfeil 4">
            <a:extLst>
              <a:ext uri="{FF2B5EF4-FFF2-40B4-BE49-F238E27FC236}">
                <a16:creationId xmlns:a16="http://schemas.microsoft.com/office/drawing/2014/main" id="{367F3DC9-F0E2-4510-A047-2108F0602E3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-582827" y="3892475"/>
            <a:ext cx="2397919" cy="119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5" name="Gerade Verbindung mit Pfeil 6">
            <a:extLst>
              <a:ext uri="{FF2B5EF4-FFF2-40B4-BE49-F238E27FC236}">
                <a16:creationId xmlns:a16="http://schemas.microsoft.com/office/drawing/2014/main" id="{04C8A611-BCD9-470D-A775-453B0567F6B4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 flipV="1">
            <a:off x="273828" y="4749129"/>
            <a:ext cx="2397919" cy="119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1DBBD7-76FF-4A89-9A09-950618605BD7}"/>
              </a:ext>
            </a:extLst>
          </p:cNvPr>
          <p:cNvCxnSpPr>
            <a:cxnSpLocks/>
          </p:cNvCxnSpPr>
          <p:nvPr/>
        </p:nvCxnSpPr>
        <p:spPr>
          <a:xfrm>
            <a:off x="1079612" y="2895786"/>
            <a:ext cx="0" cy="19442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A023937-516C-4A50-9F89-41D474676747}"/>
              </a:ext>
            </a:extLst>
          </p:cNvPr>
          <p:cNvCxnSpPr>
            <a:cxnSpLocks/>
          </p:cNvCxnSpPr>
          <p:nvPr/>
        </p:nvCxnSpPr>
        <p:spPr>
          <a:xfrm>
            <a:off x="1583668" y="2895786"/>
            <a:ext cx="0" cy="19442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01A38C1-AF3D-4C94-9B91-2E09F3A88D62}"/>
              </a:ext>
            </a:extLst>
          </p:cNvPr>
          <p:cNvCxnSpPr>
            <a:cxnSpLocks/>
          </p:cNvCxnSpPr>
          <p:nvPr/>
        </p:nvCxnSpPr>
        <p:spPr>
          <a:xfrm>
            <a:off x="2123728" y="2895786"/>
            <a:ext cx="0" cy="19442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AD91FB-B439-4FF8-9F9E-B10A9825CEFA}"/>
                  </a:ext>
                </a:extLst>
              </p:cNvPr>
              <p:cNvSpPr/>
              <p:nvPr/>
            </p:nvSpPr>
            <p:spPr>
              <a:xfrm>
                <a:off x="1327147" y="4749129"/>
                <a:ext cx="5170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AD91FB-B439-4FF8-9F9E-B10A9825C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147" y="4749129"/>
                <a:ext cx="51700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C860E0D-76D8-42E1-A61B-F74352EF8CF9}"/>
                  </a:ext>
                </a:extLst>
              </p:cNvPr>
              <p:cNvSpPr/>
              <p:nvPr/>
            </p:nvSpPr>
            <p:spPr>
              <a:xfrm>
                <a:off x="719572" y="4753263"/>
                <a:ext cx="7366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C860E0D-76D8-42E1-A61B-F74352EF8C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2" y="4753263"/>
                <a:ext cx="736612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2A3E22-8ED9-4CD6-A82E-3349C8BB875A}"/>
                  </a:ext>
                </a:extLst>
              </p:cNvPr>
              <p:cNvSpPr/>
              <p:nvPr/>
            </p:nvSpPr>
            <p:spPr>
              <a:xfrm>
                <a:off x="1747156" y="4749129"/>
                <a:ext cx="7366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2A3E22-8ED9-4CD6-A82E-3349C8BB8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56" y="4749129"/>
                <a:ext cx="73661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feld 10">
            <a:extLst>
              <a:ext uri="{FF2B5EF4-FFF2-40B4-BE49-F238E27FC236}">
                <a16:creationId xmlns:a16="http://schemas.microsoft.com/office/drawing/2014/main" id="{6B063901-4DC6-43DA-BD6A-D110C37F3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82" y="1829954"/>
            <a:ext cx="1821332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expected error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1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generalisation error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training error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1B2680-0B71-45EB-9E0B-68EBDB896FF7}"/>
              </a:ext>
            </a:extLst>
          </p:cNvPr>
          <p:cNvSpPr txBox="1"/>
          <p:nvPr/>
        </p:nvSpPr>
        <p:spPr>
          <a:xfrm>
            <a:off x="945028" y="3817371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</a:rPr>
              <a:t>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DB3369-2756-4894-A7F9-0973AC4DE911}"/>
              </a:ext>
            </a:extLst>
          </p:cNvPr>
          <p:cNvSpPr txBox="1"/>
          <p:nvPr/>
        </p:nvSpPr>
        <p:spPr>
          <a:xfrm>
            <a:off x="1450546" y="4116802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</a:rPr>
              <a:t>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514FE9-5CBC-4230-A714-EC782DD8115F}"/>
              </a:ext>
            </a:extLst>
          </p:cNvPr>
          <p:cNvSpPr txBox="1"/>
          <p:nvPr/>
        </p:nvSpPr>
        <p:spPr>
          <a:xfrm>
            <a:off x="1988114" y="4276760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9535681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Risk Structure</a:t>
            </a:r>
            <a:endParaRPr lang="en-GB" dirty="0">
              <a:solidFill>
                <a:schemeClr val="tx2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41994" name="Freihandform 13"/>
          <p:cNvSpPr>
            <a:spLocks/>
          </p:cNvSpPr>
          <p:nvPr/>
        </p:nvSpPr>
        <p:spPr bwMode="auto">
          <a:xfrm rot="3168926">
            <a:off x="5656414" y="2140002"/>
            <a:ext cx="1709738" cy="888206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41995" name="Freihandform 14"/>
          <p:cNvSpPr>
            <a:spLocks/>
          </p:cNvSpPr>
          <p:nvPr/>
        </p:nvSpPr>
        <p:spPr bwMode="auto">
          <a:xfrm>
            <a:off x="4286053" y="995616"/>
            <a:ext cx="3355534" cy="2717717"/>
          </a:xfrm>
          <a:custGeom>
            <a:avLst/>
            <a:gdLst>
              <a:gd name="T0" fmla="*/ 1589963 w 4635374"/>
              <a:gd name="T1" fmla="*/ 141603 h 3247250"/>
              <a:gd name="T2" fmla="*/ 667011 w 4635374"/>
              <a:gd name="T3" fmla="*/ 767332 h 3247250"/>
              <a:gd name="T4" fmla="*/ 169018 w 4635374"/>
              <a:gd name="T5" fmla="*/ 1718854 h 3247250"/>
              <a:gd name="T6" fmla="*/ 1681112 w 4635374"/>
              <a:gd name="T7" fmla="*/ 2851619 h 3247250"/>
              <a:gd name="T8" fmla="*/ 3501056 w 4635374"/>
              <a:gd name="T9" fmla="*/ 3132539 h 3247250"/>
              <a:gd name="T10" fmla="*/ 4542317 w 4635374"/>
              <a:gd name="T11" fmla="*/ 2144774 h 3247250"/>
              <a:gd name="T12" fmla="*/ 4062429 w 4635374"/>
              <a:gd name="T13" fmla="*/ 830767 h 3247250"/>
              <a:gd name="T14" fmla="*/ 2794807 w 4635374"/>
              <a:gd name="T15" fmla="*/ 114859 h 3247250"/>
              <a:gd name="T16" fmla="*/ 1589963 w 4635374"/>
              <a:gd name="T17" fmla="*/ 141603 h 324725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635374"/>
              <a:gd name="T28" fmla="*/ 0 h 3247250"/>
              <a:gd name="T29" fmla="*/ 4635374 w 4635374"/>
              <a:gd name="T30" fmla="*/ 3247250 h 3247250"/>
              <a:gd name="connsiteX0" fmla="*/ 1459150 w 4429437"/>
              <a:gd name="connsiteY0" fmla="*/ 255382 h 3282674"/>
              <a:gd name="connsiteX1" fmla="*/ 536303 w 4429437"/>
              <a:gd name="connsiteY1" fmla="*/ 880515 h 3282674"/>
              <a:gd name="connsiteX2" fmla="*/ 38362 w 4429437"/>
              <a:gd name="connsiteY2" fmla="*/ 1831129 h 3282674"/>
              <a:gd name="connsiteX3" fmla="*/ 1550291 w 4429437"/>
              <a:gd name="connsiteY3" fmla="*/ 2962813 h 3282674"/>
              <a:gd name="connsiteX4" fmla="*/ 3370037 w 4429437"/>
              <a:gd name="connsiteY4" fmla="*/ 3243470 h 3282674"/>
              <a:gd name="connsiteX5" fmla="*/ 4411186 w 4429437"/>
              <a:gd name="connsiteY5" fmla="*/ 2256642 h 3282674"/>
              <a:gd name="connsiteX6" fmla="*/ 3931352 w 4429437"/>
              <a:gd name="connsiteY6" fmla="*/ 943890 h 3282674"/>
              <a:gd name="connsiteX7" fmla="*/ 2691575 w 4429437"/>
              <a:gd name="connsiteY7" fmla="*/ 34749 h 3282674"/>
              <a:gd name="connsiteX8" fmla="*/ 1459150 w 4429437"/>
              <a:gd name="connsiteY8" fmla="*/ 255382 h 3282674"/>
              <a:gd name="connsiteX0" fmla="*/ 1524485 w 4430121"/>
              <a:gd name="connsiteY0" fmla="*/ 56765 h 3490359"/>
              <a:gd name="connsiteX1" fmla="*/ 536987 w 4430121"/>
              <a:gd name="connsiteY1" fmla="*/ 1088201 h 3490359"/>
              <a:gd name="connsiteX2" fmla="*/ 39046 w 4430121"/>
              <a:gd name="connsiteY2" fmla="*/ 2038815 h 3490359"/>
              <a:gd name="connsiteX3" fmla="*/ 1550975 w 4430121"/>
              <a:gd name="connsiteY3" fmla="*/ 3170499 h 3490359"/>
              <a:gd name="connsiteX4" fmla="*/ 3370721 w 4430121"/>
              <a:gd name="connsiteY4" fmla="*/ 3451156 h 3490359"/>
              <a:gd name="connsiteX5" fmla="*/ 4411870 w 4430121"/>
              <a:gd name="connsiteY5" fmla="*/ 2464328 h 3490359"/>
              <a:gd name="connsiteX6" fmla="*/ 3932036 w 4430121"/>
              <a:gd name="connsiteY6" fmla="*/ 1151576 h 3490359"/>
              <a:gd name="connsiteX7" fmla="*/ 2692259 w 4430121"/>
              <a:gd name="connsiteY7" fmla="*/ 242435 h 3490359"/>
              <a:gd name="connsiteX8" fmla="*/ 1524485 w 4430121"/>
              <a:gd name="connsiteY8" fmla="*/ 56765 h 3490359"/>
              <a:gd name="connsiteX0" fmla="*/ 1524485 w 4430121"/>
              <a:gd name="connsiteY0" fmla="*/ 137702 h 3571296"/>
              <a:gd name="connsiteX1" fmla="*/ 536987 w 4430121"/>
              <a:gd name="connsiteY1" fmla="*/ 1169138 h 3571296"/>
              <a:gd name="connsiteX2" fmla="*/ 39046 w 4430121"/>
              <a:gd name="connsiteY2" fmla="*/ 2119752 h 3571296"/>
              <a:gd name="connsiteX3" fmla="*/ 1550975 w 4430121"/>
              <a:gd name="connsiteY3" fmla="*/ 3251436 h 3571296"/>
              <a:gd name="connsiteX4" fmla="*/ 3370721 w 4430121"/>
              <a:gd name="connsiteY4" fmla="*/ 3532093 h 3571296"/>
              <a:gd name="connsiteX5" fmla="*/ 4411870 w 4430121"/>
              <a:gd name="connsiteY5" fmla="*/ 2545265 h 3571296"/>
              <a:gd name="connsiteX6" fmla="*/ 3932036 w 4430121"/>
              <a:gd name="connsiteY6" fmla="*/ 1232513 h 3571296"/>
              <a:gd name="connsiteX7" fmla="*/ 2775383 w 4430121"/>
              <a:gd name="connsiteY7" fmla="*/ 129455 h 3571296"/>
              <a:gd name="connsiteX8" fmla="*/ 1524485 w 4430121"/>
              <a:gd name="connsiteY8" fmla="*/ 137702 h 3571296"/>
              <a:gd name="connsiteX0" fmla="*/ 1569066 w 4474702"/>
              <a:gd name="connsiteY0" fmla="*/ 113430 h 3547024"/>
              <a:gd name="connsiteX1" fmla="*/ 341429 w 4474702"/>
              <a:gd name="connsiteY1" fmla="*/ 710861 h 3547024"/>
              <a:gd name="connsiteX2" fmla="*/ 83627 w 4474702"/>
              <a:gd name="connsiteY2" fmla="*/ 2095480 h 3547024"/>
              <a:gd name="connsiteX3" fmla="*/ 1595556 w 4474702"/>
              <a:gd name="connsiteY3" fmla="*/ 3227164 h 3547024"/>
              <a:gd name="connsiteX4" fmla="*/ 3415302 w 4474702"/>
              <a:gd name="connsiteY4" fmla="*/ 3507821 h 3547024"/>
              <a:gd name="connsiteX5" fmla="*/ 4456451 w 4474702"/>
              <a:gd name="connsiteY5" fmla="*/ 2520993 h 3547024"/>
              <a:gd name="connsiteX6" fmla="*/ 3976617 w 4474702"/>
              <a:gd name="connsiteY6" fmla="*/ 1208241 h 3547024"/>
              <a:gd name="connsiteX7" fmla="*/ 2819964 w 4474702"/>
              <a:gd name="connsiteY7" fmla="*/ 105183 h 3547024"/>
              <a:gd name="connsiteX8" fmla="*/ 1569066 w 4474702"/>
              <a:gd name="connsiteY8" fmla="*/ 113430 h 3547024"/>
              <a:gd name="connsiteX0" fmla="*/ 1540580 w 4473923"/>
              <a:gd name="connsiteY0" fmla="*/ 59887 h 3622758"/>
              <a:gd name="connsiteX1" fmla="*/ 340650 w 4473923"/>
              <a:gd name="connsiteY1" fmla="*/ 786595 h 3622758"/>
              <a:gd name="connsiteX2" fmla="*/ 82848 w 4473923"/>
              <a:gd name="connsiteY2" fmla="*/ 2171214 h 3622758"/>
              <a:gd name="connsiteX3" fmla="*/ 1594777 w 4473923"/>
              <a:gd name="connsiteY3" fmla="*/ 3302898 h 3622758"/>
              <a:gd name="connsiteX4" fmla="*/ 3414523 w 4473923"/>
              <a:gd name="connsiteY4" fmla="*/ 3583555 h 3622758"/>
              <a:gd name="connsiteX5" fmla="*/ 4455672 w 4473923"/>
              <a:gd name="connsiteY5" fmla="*/ 2596727 h 3622758"/>
              <a:gd name="connsiteX6" fmla="*/ 3975838 w 4473923"/>
              <a:gd name="connsiteY6" fmla="*/ 1283975 h 3622758"/>
              <a:gd name="connsiteX7" fmla="*/ 2819185 w 4473923"/>
              <a:gd name="connsiteY7" fmla="*/ 180917 h 3622758"/>
              <a:gd name="connsiteX8" fmla="*/ 1540580 w 4473923"/>
              <a:gd name="connsiteY8" fmla="*/ 59887 h 362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3923" h="3622758">
                <a:moveTo>
                  <a:pt x="1540580" y="59887"/>
                </a:moveTo>
                <a:cubicBezTo>
                  <a:pt x="1127491" y="160833"/>
                  <a:pt x="583605" y="434707"/>
                  <a:pt x="340650" y="786595"/>
                </a:cubicBezTo>
                <a:cubicBezTo>
                  <a:pt x="97695" y="1138483"/>
                  <a:pt x="-126173" y="1751830"/>
                  <a:pt x="82848" y="2171214"/>
                </a:cubicBezTo>
                <a:cubicBezTo>
                  <a:pt x="291869" y="2590598"/>
                  <a:pt x="1039498" y="3067508"/>
                  <a:pt x="1594777" y="3302898"/>
                </a:cubicBezTo>
                <a:cubicBezTo>
                  <a:pt x="2150056" y="3538288"/>
                  <a:pt x="2937707" y="3701250"/>
                  <a:pt x="3414523" y="3583555"/>
                </a:cubicBezTo>
                <a:cubicBezTo>
                  <a:pt x="3891339" y="3465860"/>
                  <a:pt x="4362120" y="2979990"/>
                  <a:pt x="4455672" y="2596727"/>
                </a:cubicBezTo>
                <a:cubicBezTo>
                  <a:pt x="4549224" y="2213464"/>
                  <a:pt x="4267058" y="1621971"/>
                  <a:pt x="3975838" y="1283975"/>
                </a:cubicBezTo>
                <a:cubicBezTo>
                  <a:pt x="3684618" y="945979"/>
                  <a:pt x="3225061" y="384932"/>
                  <a:pt x="2819185" y="180917"/>
                </a:cubicBezTo>
                <a:cubicBezTo>
                  <a:pt x="2413309" y="-23098"/>
                  <a:pt x="1953669" y="-41059"/>
                  <a:pt x="1540580" y="59887"/>
                </a:cubicBezTo>
                <a:close/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cxnSp>
        <p:nvCxnSpPr>
          <p:cNvPr id="42007" name="Gerade Verbindung mit Pfeil 39"/>
          <p:cNvCxnSpPr>
            <a:cxnSpLocks noChangeShapeType="1"/>
          </p:cNvCxnSpPr>
          <p:nvPr/>
        </p:nvCxnSpPr>
        <p:spPr bwMode="auto">
          <a:xfrm flipH="1" flipV="1">
            <a:off x="7020272" y="3183818"/>
            <a:ext cx="817920" cy="1086987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cxnSp>
        <p:nvCxnSpPr>
          <p:cNvPr id="42008" name="Gerade Verbindung mit Pfeil 41"/>
          <p:cNvCxnSpPr>
            <a:cxnSpLocks noChangeShapeType="1"/>
          </p:cNvCxnSpPr>
          <p:nvPr/>
        </p:nvCxnSpPr>
        <p:spPr bwMode="auto">
          <a:xfrm flipV="1">
            <a:off x="5349844" y="3511094"/>
            <a:ext cx="161219" cy="339754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B731062-A720-4E3B-AB7F-EAD1D34B70AF}"/>
                  </a:ext>
                </a:extLst>
              </p:cNvPr>
              <p:cNvSpPr/>
              <p:nvPr/>
            </p:nvSpPr>
            <p:spPr>
              <a:xfrm>
                <a:off x="7596336" y="4218642"/>
                <a:ext cx="5170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B731062-A720-4E3B-AB7F-EAD1D34B7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4218642"/>
                <a:ext cx="5170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/>
              <p:nvPr/>
            </p:nvSpPr>
            <p:spPr>
              <a:xfrm>
                <a:off x="4852929" y="3786594"/>
                <a:ext cx="9432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→</m:t>
                      </m:r>
                      <m:r>
                        <a:rPr kumimoji="0" lang="en-GB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𝒴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929" y="3786594"/>
                <a:ext cx="943207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7">
                <a:extLst>
                  <a:ext uri="{FF2B5EF4-FFF2-40B4-BE49-F238E27FC236}">
                    <a16:creationId xmlns:a16="http://schemas.microsoft.com/office/drawing/2014/main" id="{11A9CFCC-68EE-4FA4-9C6A-4A2909C1E8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77767" y="1983636"/>
                <a:ext cx="350672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endParaRPr>
              </a:p>
            </p:txBody>
          </p:sp>
        </mc:Choice>
        <mc:Fallback xmlns="">
          <p:sp>
            <p:nvSpPr>
              <p:cNvPr id="16" name="Textfeld 17">
                <a:extLst>
                  <a:ext uri="{FF2B5EF4-FFF2-40B4-BE49-F238E27FC236}">
                    <a16:creationId xmlns:a16="http://schemas.microsoft.com/office/drawing/2014/main" id="{11A9CFCC-68EE-4FA4-9C6A-4A2909C1E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77767" y="1983636"/>
                <a:ext cx="350672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2DFBA00-CB85-4940-99D2-B9A0058E2DF0}"/>
              </a:ext>
            </a:extLst>
          </p:cNvPr>
          <p:cNvSpPr/>
          <p:nvPr/>
        </p:nvSpPr>
        <p:spPr>
          <a:xfrm rot="1357003">
            <a:off x="4680634" y="861564"/>
            <a:ext cx="968949" cy="1696334"/>
          </a:xfrm>
          <a:custGeom>
            <a:avLst/>
            <a:gdLst>
              <a:gd name="connsiteX0" fmla="*/ 217210 w 577467"/>
              <a:gd name="connsiteY0" fmla="*/ 1214541 h 1273284"/>
              <a:gd name="connsiteX1" fmla="*/ 418378 w 577467"/>
              <a:gd name="connsiteY1" fmla="*/ 1037757 h 1273284"/>
              <a:gd name="connsiteX2" fmla="*/ 534202 w 577467"/>
              <a:gd name="connsiteY2" fmla="*/ 732957 h 1273284"/>
              <a:gd name="connsiteX3" fmla="*/ 576874 w 577467"/>
              <a:gd name="connsiteY3" fmla="*/ 428157 h 1273284"/>
              <a:gd name="connsiteX4" fmla="*/ 540298 w 577467"/>
              <a:gd name="connsiteY4" fmla="*/ 31917 h 1273284"/>
              <a:gd name="connsiteX5" fmla="*/ 326938 w 577467"/>
              <a:gd name="connsiteY5" fmla="*/ 68493 h 1273284"/>
              <a:gd name="connsiteX6" fmla="*/ 150154 w 577467"/>
              <a:gd name="connsiteY6" fmla="*/ 422061 h 1273284"/>
              <a:gd name="connsiteX7" fmla="*/ 9946 w 577467"/>
              <a:gd name="connsiteY7" fmla="*/ 836589 h 1273284"/>
              <a:gd name="connsiteX8" fmla="*/ 34330 w 577467"/>
              <a:gd name="connsiteY8" fmla="*/ 1245021 h 1273284"/>
              <a:gd name="connsiteX9" fmla="*/ 217210 w 577467"/>
              <a:gd name="connsiteY9" fmla="*/ 1214541 h 1273284"/>
              <a:gd name="connsiteX0" fmla="*/ 217210 w 845966"/>
              <a:gd name="connsiteY0" fmla="*/ 1547903 h 1606646"/>
              <a:gd name="connsiteX1" fmla="*/ 418378 w 845966"/>
              <a:gd name="connsiteY1" fmla="*/ 1371119 h 1606646"/>
              <a:gd name="connsiteX2" fmla="*/ 534202 w 845966"/>
              <a:gd name="connsiteY2" fmla="*/ 1066319 h 1606646"/>
              <a:gd name="connsiteX3" fmla="*/ 576874 w 845966"/>
              <a:gd name="connsiteY3" fmla="*/ 761519 h 1606646"/>
              <a:gd name="connsiteX4" fmla="*/ 841388 w 845966"/>
              <a:gd name="connsiteY4" fmla="*/ 7210 h 1606646"/>
              <a:gd name="connsiteX5" fmla="*/ 326938 w 845966"/>
              <a:gd name="connsiteY5" fmla="*/ 401855 h 1606646"/>
              <a:gd name="connsiteX6" fmla="*/ 150154 w 845966"/>
              <a:gd name="connsiteY6" fmla="*/ 755423 h 1606646"/>
              <a:gd name="connsiteX7" fmla="*/ 9946 w 845966"/>
              <a:gd name="connsiteY7" fmla="*/ 1169951 h 1606646"/>
              <a:gd name="connsiteX8" fmla="*/ 34330 w 845966"/>
              <a:gd name="connsiteY8" fmla="*/ 1578383 h 1606646"/>
              <a:gd name="connsiteX9" fmla="*/ 217210 w 845966"/>
              <a:gd name="connsiteY9" fmla="*/ 1547903 h 1606646"/>
              <a:gd name="connsiteX0" fmla="*/ 217210 w 844413"/>
              <a:gd name="connsiteY0" fmla="*/ 1560646 h 1619389"/>
              <a:gd name="connsiteX1" fmla="*/ 418378 w 844413"/>
              <a:gd name="connsiteY1" fmla="*/ 1383862 h 1619389"/>
              <a:gd name="connsiteX2" fmla="*/ 534202 w 844413"/>
              <a:gd name="connsiteY2" fmla="*/ 1079062 h 1619389"/>
              <a:gd name="connsiteX3" fmla="*/ 841388 w 844413"/>
              <a:gd name="connsiteY3" fmla="*/ 19953 h 1619389"/>
              <a:gd name="connsiteX4" fmla="*/ 326938 w 844413"/>
              <a:gd name="connsiteY4" fmla="*/ 414598 h 1619389"/>
              <a:gd name="connsiteX5" fmla="*/ 150154 w 844413"/>
              <a:gd name="connsiteY5" fmla="*/ 768166 h 1619389"/>
              <a:gd name="connsiteX6" fmla="*/ 9946 w 844413"/>
              <a:gd name="connsiteY6" fmla="*/ 1182694 h 1619389"/>
              <a:gd name="connsiteX7" fmla="*/ 34330 w 844413"/>
              <a:gd name="connsiteY7" fmla="*/ 1591126 h 1619389"/>
              <a:gd name="connsiteX8" fmla="*/ 217210 w 844413"/>
              <a:gd name="connsiteY8" fmla="*/ 1560646 h 1619389"/>
              <a:gd name="connsiteX0" fmla="*/ 217210 w 852860"/>
              <a:gd name="connsiteY0" fmla="*/ 1557446 h 1616189"/>
              <a:gd name="connsiteX1" fmla="*/ 418378 w 852860"/>
              <a:gd name="connsiteY1" fmla="*/ 1380662 h 1616189"/>
              <a:gd name="connsiteX2" fmla="*/ 663160 w 852860"/>
              <a:gd name="connsiteY2" fmla="*/ 1007128 h 1616189"/>
              <a:gd name="connsiteX3" fmla="*/ 841388 w 852860"/>
              <a:gd name="connsiteY3" fmla="*/ 16753 h 1616189"/>
              <a:gd name="connsiteX4" fmla="*/ 326938 w 852860"/>
              <a:gd name="connsiteY4" fmla="*/ 411398 h 1616189"/>
              <a:gd name="connsiteX5" fmla="*/ 150154 w 852860"/>
              <a:gd name="connsiteY5" fmla="*/ 764966 h 1616189"/>
              <a:gd name="connsiteX6" fmla="*/ 9946 w 852860"/>
              <a:gd name="connsiteY6" fmla="*/ 1179494 h 1616189"/>
              <a:gd name="connsiteX7" fmla="*/ 34330 w 852860"/>
              <a:gd name="connsiteY7" fmla="*/ 1587926 h 1616189"/>
              <a:gd name="connsiteX8" fmla="*/ 217210 w 852860"/>
              <a:gd name="connsiteY8" fmla="*/ 1557446 h 1616189"/>
              <a:gd name="connsiteX0" fmla="*/ 217210 w 863234"/>
              <a:gd name="connsiteY0" fmla="*/ 1545837 h 1604580"/>
              <a:gd name="connsiteX1" fmla="*/ 418378 w 863234"/>
              <a:gd name="connsiteY1" fmla="*/ 1369053 h 1604580"/>
              <a:gd name="connsiteX2" fmla="*/ 733515 w 863234"/>
              <a:gd name="connsiteY2" fmla="*/ 696051 h 1604580"/>
              <a:gd name="connsiteX3" fmla="*/ 841388 w 863234"/>
              <a:gd name="connsiteY3" fmla="*/ 5144 h 1604580"/>
              <a:gd name="connsiteX4" fmla="*/ 326938 w 863234"/>
              <a:gd name="connsiteY4" fmla="*/ 399789 h 1604580"/>
              <a:gd name="connsiteX5" fmla="*/ 150154 w 863234"/>
              <a:gd name="connsiteY5" fmla="*/ 753357 h 1604580"/>
              <a:gd name="connsiteX6" fmla="*/ 9946 w 863234"/>
              <a:gd name="connsiteY6" fmla="*/ 1167885 h 1604580"/>
              <a:gd name="connsiteX7" fmla="*/ 34330 w 863234"/>
              <a:gd name="connsiteY7" fmla="*/ 1576317 h 1604580"/>
              <a:gd name="connsiteX8" fmla="*/ 217210 w 863234"/>
              <a:gd name="connsiteY8" fmla="*/ 1545837 h 1604580"/>
              <a:gd name="connsiteX0" fmla="*/ 230299 w 876323"/>
              <a:gd name="connsiteY0" fmla="*/ 1547011 h 1605754"/>
              <a:gd name="connsiteX1" fmla="*/ 431467 w 876323"/>
              <a:gd name="connsiteY1" fmla="*/ 1370227 h 1605754"/>
              <a:gd name="connsiteX2" fmla="*/ 746604 w 876323"/>
              <a:gd name="connsiteY2" fmla="*/ 697225 h 1605754"/>
              <a:gd name="connsiteX3" fmla="*/ 854477 w 876323"/>
              <a:gd name="connsiteY3" fmla="*/ 6318 h 1605754"/>
              <a:gd name="connsiteX4" fmla="*/ 340027 w 876323"/>
              <a:gd name="connsiteY4" fmla="*/ 400963 h 1605754"/>
              <a:gd name="connsiteX5" fmla="*/ 23035 w 876323"/>
              <a:gd name="connsiteY5" fmla="*/ 1169059 h 1605754"/>
              <a:gd name="connsiteX6" fmla="*/ 47419 w 876323"/>
              <a:gd name="connsiteY6" fmla="*/ 1577491 h 1605754"/>
              <a:gd name="connsiteX7" fmla="*/ 230299 w 876323"/>
              <a:gd name="connsiteY7" fmla="*/ 1547011 h 1605754"/>
              <a:gd name="connsiteX0" fmla="*/ 230299 w 889086"/>
              <a:gd name="connsiteY0" fmla="*/ 1605532 h 1664275"/>
              <a:gd name="connsiteX1" fmla="*/ 431467 w 889086"/>
              <a:gd name="connsiteY1" fmla="*/ 1428748 h 1664275"/>
              <a:gd name="connsiteX2" fmla="*/ 746604 w 889086"/>
              <a:gd name="connsiteY2" fmla="*/ 755746 h 1664275"/>
              <a:gd name="connsiteX3" fmla="*/ 854477 w 889086"/>
              <a:gd name="connsiteY3" fmla="*/ 64839 h 1664275"/>
              <a:gd name="connsiteX4" fmla="*/ 155672 w 889086"/>
              <a:gd name="connsiteY4" fmla="*/ 161069 h 1664275"/>
              <a:gd name="connsiteX5" fmla="*/ 23035 w 889086"/>
              <a:gd name="connsiteY5" fmla="*/ 1227580 h 1664275"/>
              <a:gd name="connsiteX6" fmla="*/ 47419 w 889086"/>
              <a:gd name="connsiteY6" fmla="*/ 1636012 h 1664275"/>
              <a:gd name="connsiteX7" fmla="*/ 230299 w 889086"/>
              <a:gd name="connsiteY7" fmla="*/ 1605532 h 1664275"/>
              <a:gd name="connsiteX0" fmla="*/ 492298 w 1151085"/>
              <a:gd name="connsiteY0" fmla="*/ 1596821 h 1668719"/>
              <a:gd name="connsiteX1" fmla="*/ 693466 w 1151085"/>
              <a:gd name="connsiteY1" fmla="*/ 1420037 h 1668719"/>
              <a:gd name="connsiteX2" fmla="*/ 1008603 w 1151085"/>
              <a:gd name="connsiteY2" fmla="*/ 747035 h 1668719"/>
              <a:gd name="connsiteX3" fmla="*/ 1116476 w 1151085"/>
              <a:gd name="connsiteY3" fmla="*/ 56128 h 1668719"/>
              <a:gd name="connsiteX4" fmla="*/ 417671 w 1151085"/>
              <a:gd name="connsiteY4" fmla="*/ 152358 h 1668719"/>
              <a:gd name="connsiteX5" fmla="*/ 5822 w 1151085"/>
              <a:gd name="connsiteY5" fmla="*/ 1035015 h 1668719"/>
              <a:gd name="connsiteX6" fmla="*/ 309418 w 1151085"/>
              <a:gd name="connsiteY6" fmla="*/ 1627301 h 1668719"/>
              <a:gd name="connsiteX7" fmla="*/ 492298 w 1151085"/>
              <a:gd name="connsiteY7" fmla="*/ 1596821 h 1668719"/>
              <a:gd name="connsiteX0" fmla="*/ 310100 w 1151767"/>
              <a:gd name="connsiteY0" fmla="*/ 1627301 h 1644577"/>
              <a:gd name="connsiteX1" fmla="*/ 694148 w 1151767"/>
              <a:gd name="connsiteY1" fmla="*/ 1420037 h 1644577"/>
              <a:gd name="connsiteX2" fmla="*/ 1009285 w 1151767"/>
              <a:gd name="connsiteY2" fmla="*/ 747035 h 1644577"/>
              <a:gd name="connsiteX3" fmla="*/ 1117158 w 1151767"/>
              <a:gd name="connsiteY3" fmla="*/ 56128 h 1644577"/>
              <a:gd name="connsiteX4" fmla="*/ 418353 w 1151767"/>
              <a:gd name="connsiteY4" fmla="*/ 152358 h 1644577"/>
              <a:gd name="connsiteX5" fmla="*/ 6504 w 1151767"/>
              <a:gd name="connsiteY5" fmla="*/ 1035015 h 1644577"/>
              <a:gd name="connsiteX6" fmla="*/ 310100 w 1151767"/>
              <a:gd name="connsiteY6" fmla="*/ 1627301 h 1644577"/>
              <a:gd name="connsiteX0" fmla="*/ 389281 w 1230948"/>
              <a:gd name="connsiteY0" fmla="*/ 1618051 h 1650090"/>
              <a:gd name="connsiteX1" fmla="*/ 773329 w 1230948"/>
              <a:gd name="connsiteY1" fmla="*/ 1410787 h 1650090"/>
              <a:gd name="connsiteX2" fmla="*/ 1088466 w 1230948"/>
              <a:gd name="connsiteY2" fmla="*/ 737785 h 1650090"/>
              <a:gd name="connsiteX3" fmla="*/ 1196339 w 1230948"/>
              <a:gd name="connsiteY3" fmla="*/ 46878 h 1650090"/>
              <a:gd name="connsiteX4" fmla="*/ 497534 w 1230948"/>
              <a:gd name="connsiteY4" fmla="*/ 143108 h 1650090"/>
              <a:gd name="connsiteX5" fmla="*/ 5234 w 1230948"/>
              <a:gd name="connsiteY5" fmla="*/ 796628 h 1650090"/>
              <a:gd name="connsiteX6" fmla="*/ 389281 w 1230948"/>
              <a:gd name="connsiteY6" fmla="*/ 1618051 h 1650090"/>
              <a:gd name="connsiteX0" fmla="*/ 404354 w 1246021"/>
              <a:gd name="connsiteY0" fmla="*/ 1618051 h 1620462"/>
              <a:gd name="connsiteX1" fmla="*/ 788402 w 1246021"/>
              <a:gd name="connsiteY1" fmla="*/ 1410787 h 1620462"/>
              <a:gd name="connsiteX2" fmla="*/ 1103539 w 1246021"/>
              <a:gd name="connsiteY2" fmla="*/ 737785 h 1620462"/>
              <a:gd name="connsiteX3" fmla="*/ 1211412 w 1246021"/>
              <a:gd name="connsiteY3" fmla="*/ 46878 h 1620462"/>
              <a:gd name="connsiteX4" fmla="*/ 512607 w 1246021"/>
              <a:gd name="connsiteY4" fmla="*/ 143108 h 1620462"/>
              <a:gd name="connsiteX5" fmla="*/ 20307 w 1246021"/>
              <a:gd name="connsiteY5" fmla="*/ 796628 h 1620462"/>
              <a:gd name="connsiteX6" fmla="*/ 90742 w 1246021"/>
              <a:gd name="connsiteY6" fmla="*/ 1472961 h 1620462"/>
              <a:gd name="connsiteX7" fmla="*/ 404354 w 1246021"/>
              <a:gd name="connsiteY7" fmla="*/ 1618051 h 1620462"/>
              <a:gd name="connsiteX0" fmla="*/ 404354 w 1247655"/>
              <a:gd name="connsiteY0" fmla="*/ 1618051 h 1626947"/>
              <a:gd name="connsiteX1" fmla="*/ 721267 w 1247655"/>
              <a:gd name="connsiteY1" fmla="*/ 1303677 h 1626947"/>
              <a:gd name="connsiteX2" fmla="*/ 1103539 w 1247655"/>
              <a:gd name="connsiteY2" fmla="*/ 737785 h 1626947"/>
              <a:gd name="connsiteX3" fmla="*/ 1211412 w 1247655"/>
              <a:gd name="connsiteY3" fmla="*/ 46878 h 1626947"/>
              <a:gd name="connsiteX4" fmla="*/ 512607 w 1247655"/>
              <a:gd name="connsiteY4" fmla="*/ 143108 h 1626947"/>
              <a:gd name="connsiteX5" fmla="*/ 20307 w 1247655"/>
              <a:gd name="connsiteY5" fmla="*/ 796628 h 1626947"/>
              <a:gd name="connsiteX6" fmla="*/ 90742 w 1247655"/>
              <a:gd name="connsiteY6" fmla="*/ 1472961 h 1626947"/>
              <a:gd name="connsiteX7" fmla="*/ 404354 w 1247655"/>
              <a:gd name="connsiteY7" fmla="*/ 1618051 h 1626947"/>
              <a:gd name="connsiteX0" fmla="*/ 404354 w 1230377"/>
              <a:gd name="connsiteY0" fmla="*/ 1609960 h 1618856"/>
              <a:gd name="connsiteX1" fmla="*/ 721267 w 1230377"/>
              <a:gd name="connsiteY1" fmla="*/ 1295586 h 1618856"/>
              <a:gd name="connsiteX2" fmla="*/ 1005497 w 1230377"/>
              <a:gd name="connsiteY2" fmla="*/ 620450 h 1618856"/>
              <a:gd name="connsiteX3" fmla="*/ 1211412 w 1230377"/>
              <a:gd name="connsiteY3" fmla="*/ 38787 h 1618856"/>
              <a:gd name="connsiteX4" fmla="*/ 512607 w 1230377"/>
              <a:gd name="connsiteY4" fmla="*/ 135017 h 1618856"/>
              <a:gd name="connsiteX5" fmla="*/ 20307 w 1230377"/>
              <a:gd name="connsiteY5" fmla="*/ 788537 h 1618856"/>
              <a:gd name="connsiteX6" fmla="*/ 90742 w 1230377"/>
              <a:gd name="connsiteY6" fmla="*/ 1464870 h 1618856"/>
              <a:gd name="connsiteX7" fmla="*/ 404354 w 1230377"/>
              <a:gd name="connsiteY7" fmla="*/ 1609960 h 1618856"/>
              <a:gd name="connsiteX0" fmla="*/ 404354 w 1099108"/>
              <a:gd name="connsiteY0" fmla="*/ 1761700 h 1770596"/>
              <a:gd name="connsiteX1" fmla="*/ 721267 w 1099108"/>
              <a:gd name="connsiteY1" fmla="*/ 1447326 h 1770596"/>
              <a:gd name="connsiteX2" fmla="*/ 1005497 w 1099108"/>
              <a:gd name="connsiteY2" fmla="*/ 772190 h 1770596"/>
              <a:gd name="connsiteX3" fmla="*/ 1064884 w 1099108"/>
              <a:gd name="connsiteY3" fmla="*/ 18935 h 1770596"/>
              <a:gd name="connsiteX4" fmla="*/ 512607 w 1099108"/>
              <a:gd name="connsiteY4" fmla="*/ 286757 h 1770596"/>
              <a:gd name="connsiteX5" fmla="*/ 20307 w 1099108"/>
              <a:gd name="connsiteY5" fmla="*/ 940277 h 1770596"/>
              <a:gd name="connsiteX6" fmla="*/ 90742 w 1099108"/>
              <a:gd name="connsiteY6" fmla="*/ 1616610 h 1770596"/>
              <a:gd name="connsiteX7" fmla="*/ 404354 w 1099108"/>
              <a:gd name="connsiteY7" fmla="*/ 1761700 h 1770596"/>
              <a:gd name="connsiteX0" fmla="*/ 404354 w 1100282"/>
              <a:gd name="connsiteY0" fmla="*/ 1767189 h 1776085"/>
              <a:gd name="connsiteX1" fmla="*/ 721267 w 1100282"/>
              <a:gd name="connsiteY1" fmla="*/ 1452815 h 1776085"/>
              <a:gd name="connsiteX2" fmla="*/ 1005497 w 1100282"/>
              <a:gd name="connsiteY2" fmla="*/ 777679 h 1776085"/>
              <a:gd name="connsiteX3" fmla="*/ 1064884 w 1100282"/>
              <a:gd name="connsiteY3" fmla="*/ 24424 h 1776085"/>
              <a:gd name="connsiteX4" fmla="*/ 496623 w 1100282"/>
              <a:gd name="connsiteY4" fmla="*/ 253878 h 1776085"/>
              <a:gd name="connsiteX5" fmla="*/ 20307 w 1100282"/>
              <a:gd name="connsiteY5" fmla="*/ 945766 h 1776085"/>
              <a:gd name="connsiteX6" fmla="*/ 90742 w 1100282"/>
              <a:gd name="connsiteY6" fmla="*/ 1622099 h 1776085"/>
              <a:gd name="connsiteX7" fmla="*/ 404354 w 1100282"/>
              <a:gd name="connsiteY7" fmla="*/ 1767189 h 1776085"/>
              <a:gd name="connsiteX0" fmla="*/ 404354 w 1086121"/>
              <a:gd name="connsiteY0" fmla="*/ 1765554 h 1774450"/>
              <a:gd name="connsiteX1" fmla="*/ 721267 w 1086121"/>
              <a:gd name="connsiteY1" fmla="*/ 1451180 h 1774450"/>
              <a:gd name="connsiteX2" fmla="*/ 942087 w 1086121"/>
              <a:gd name="connsiteY2" fmla="*/ 749930 h 1774450"/>
              <a:gd name="connsiteX3" fmla="*/ 1064884 w 1086121"/>
              <a:gd name="connsiteY3" fmla="*/ 22789 h 1774450"/>
              <a:gd name="connsiteX4" fmla="*/ 496623 w 1086121"/>
              <a:gd name="connsiteY4" fmla="*/ 252243 h 1774450"/>
              <a:gd name="connsiteX5" fmla="*/ 20307 w 1086121"/>
              <a:gd name="connsiteY5" fmla="*/ 944131 h 1774450"/>
              <a:gd name="connsiteX6" fmla="*/ 90742 w 1086121"/>
              <a:gd name="connsiteY6" fmla="*/ 1620464 h 1774450"/>
              <a:gd name="connsiteX7" fmla="*/ 404354 w 1086121"/>
              <a:gd name="connsiteY7" fmla="*/ 1765554 h 1774450"/>
              <a:gd name="connsiteX0" fmla="*/ 404354 w 1087870"/>
              <a:gd name="connsiteY0" fmla="*/ 1765554 h 1776129"/>
              <a:gd name="connsiteX1" fmla="*/ 620557 w 1087870"/>
              <a:gd name="connsiteY1" fmla="*/ 1425596 h 1776129"/>
              <a:gd name="connsiteX2" fmla="*/ 942087 w 1087870"/>
              <a:gd name="connsiteY2" fmla="*/ 749930 h 1776129"/>
              <a:gd name="connsiteX3" fmla="*/ 1064884 w 1087870"/>
              <a:gd name="connsiteY3" fmla="*/ 22789 h 1776129"/>
              <a:gd name="connsiteX4" fmla="*/ 496623 w 1087870"/>
              <a:gd name="connsiteY4" fmla="*/ 252243 h 1776129"/>
              <a:gd name="connsiteX5" fmla="*/ 20307 w 1087870"/>
              <a:gd name="connsiteY5" fmla="*/ 944131 h 1776129"/>
              <a:gd name="connsiteX6" fmla="*/ 90742 w 1087870"/>
              <a:gd name="connsiteY6" fmla="*/ 1620464 h 1776129"/>
              <a:gd name="connsiteX7" fmla="*/ 404354 w 1087870"/>
              <a:gd name="connsiteY7" fmla="*/ 1765554 h 1776129"/>
              <a:gd name="connsiteX0" fmla="*/ 97840 w 1094968"/>
              <a:gd name="connsiteY0" fmla="*/ 1620464 h 1645008"/>
              <a:gd name="connsiteX1" fmla="*/ 627655 w 1094968"/>
              <a:gd name="connsiteY1" fmla="*/ 1425596 h 1645008"/>
              <a:gd name="connsiteX2" fmla="*/ 949185 w 1094968"/>
              <a:gd name="connsiteY2" fmla="*/ 749930 h 1645008"/>
              <a:gd name="connsiteX3" fmla="*/ 1071982 w 1094968"/>
              <a:gd name="connsiteY3" fmla="*/ 22789 h 1645008"/>
              <a:gd name="connsiteX4" fmla="*/ 503721 w 1094968"/>
              <a:gd name="connsiteY4" fmla="*/ 252243 h 1645008"/>
              <a:gd name="connsiteX5" fmla="*/ 27405 w 1094968"/>
              <a:gd name="connsiteY5" fmla="*/ 944131 h 1645008"/>
              <a:gd name="connsiteX6" fmla="*/ 97840 w 1094968"/>
              <a:gd name="connsiteY6" fmla="*/ 1620464 h 1645008"/>
              <a:gd name="connsiteX0" fmla="*/ 97840 w 1001276"/>
              <a:gd name="connsiteY0" fmla="*/ 1680205 h 1704749"/>
              <a:gd name="connsiteX1" fmla="*/ 627655 w 1001276"/>
              <a:gd name="connsiteY1" fmla="*/ 1485337 h 1704749"/>
              <a:gd name="connsiteX2" fmla="*/ 949185 w 1001276"/>
              <a:gd name="connsiteY2" fmla="*/ 809671 h 1704749"/>
              <a:gd name="connsiteX3" fmla="*/ 955288 w 1001276"/>
              <a:gd name="connsiteY3" fmla="*/ 18580 h 1704749"/>
              <a:gd name="connsiteX4" fmla="*/ 503721 w 1001276"/>
              <a:gd name="connsiteY4" fmla="*/ 311984 h 1704749"/>
              <a:gd name="connsiteX5" fmla="*/ 27405 w 1001276"/>
              <a:gd name="connsiteY5" fmla="*/ 1003872 h 1704749"/>
              <a:gd name="connsiteX6" fmla="*/ 97840 w 1001276"/>
              <a:gd name="connsiteY6" fmla="*/ 1680205 h 1704749"/>
              <a:gd name="connsiteX0" fmla="*/ 97840 w 967886"/>
              <a:gd name="connsiteY0" fmla="*/ 1678545 h 1703635"/>
              <a:gd name="connsiteX1" fmla="*/ 627655 w 967886"/>
              <a:gd name="connsiteY1" fmla="*/ 1483677 h 1703635"/>
              <a:gd name="connsiteX2" fmla="*/ 823963 w 967886"/>
              <a:gd name="connsiteY2" fmla="*/ 777631 h 1703635"/>
              <a:gd name="connsiteX3" fmla="*/ 955288 w 967886"/>
              <a:gd name="connsiteY3" fmla="*/ 16920 h 1703635"/>
              <a:gd name="connsiteX4" fmla="*/ 503721 w 967886"/>
              <a:gd name="connsiteY4" fmla="*/ 310324 h 1703635"/>
              <a:gd name="connsiteX5" fmla="*/ 27405 w 967886"/>
              <a:gd name="connsiteY5" fmla="*/ 1002212 h 1703635"/>
              <a:gd name="connsiteX6" fmla="*/ 97840 w 967886"/>
              <a:gd name="connsiteY6" fmla="*/ 1678545 h 1703635"/>
              <a:gd name="connsiteX0" fmla="*/ 97840 w 968949"/>
              <a:gd name="connsiteY0" fmla="*/ 1678545 h 1696334"/>
              <a:gd name="connsiteX1" fmla="*/ 540269 w 968949"/>
              <a:gd name="connsiteY1" fmla="*/ 1400012 h 1696334"/>
              <a:gd name="connsiteX2" fmla="*/ 823963 w 968949"/>
              <a:gd name="connsiteY2" fmla="*/ 777631 h 1696334"/>
              <a:gd name="connsiteX3" fmla="*/ 955288 w 968949"/>
              <a:gd name="connsiteY3" fmla="*/ 16920 h 1696334"/>
              <a:gd name="connsiteX4" fmla="*/ 503721 w 968949"/>
              <a:gd name="connsiteY4" fmla="*/ 310324 h 1696334"/>
              <a:gd name="connsiteX5" fmla="*/ 27405 w 968949"/>
              <a:gd name="connsiteY5" fmla="*/ 1002212 h 1696334"/>
              <a:gd name="connsiteX6" fmla="*/ 97840 w 968949"/>
              <a:gd name="connsiteY6" fmla="*/ 1678545 h 1696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8949" h="1696334">
                <a:moveTo>
                  <a:pt x="97840" y="1678545"/>
                </a:moveTo>
                <a:cubicBezTo>
                  <a:pt x="197882" y="1758789"/>
                  <a:pt x="419249" y="1550164"/>
                  <a:pt x="540269" y="1400012"/>
                </a:cubicBezTo>
                <a:cubicBezTo>
                  <a:pt x="661289" y="1249860"/>
                  <a:pt x="754793" y="1008146"/>
                  <a:pt x="823963" y="777631"/>
                </a:cubicBezTo>
                <a:cubicBezTo>
                  <a:pt x="893133" y="547116"/>
                  <a:pt x="1008662" y="94804"/>
                  <a:pt x="955288" y="16920"/>
                </a:cubicBezTo>
                <a:cubicBezTo>
                  <a:pt x="901914" y="-60964"/>
                  <a:pt x="658368" y="146109"/>
                  <a:pt x="503721" y="310324"/>
                </a:cubicBezTo>
                <a:cubicBezTo>
                  <a:pt x="349074" y="474539"/>
                  <a:pt x="80041" y="804193"/>
                  <a:pt x="27405" y="1002212"/>
                </a:cubicBezTo>
                <a:cubicBezTo>
                  <a:pt x="-25231" y="1200231"/>
                  <a:pt x="-2202" y="1598301"/>
                  <a:pt x="97840" y="1678545"/>
                </a:cubicBezTo>
                <a:close/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9" name="Gerade Verbindung mit Pfeil 27">
            <a:extLst>
              <a:ext uri="{FF2B5EF4-FFF2-40B4-BE49-F238E27FC236}">
                <a16:creationId xmlns:a16="http://schemas.microsoft.com/office/drawing/2014/main" id="{B8E153A2-482E-49F2-9405-7E976FAB15F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192180" y="880007"/>
            <a:ext cx="589699" cy="1115679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2E8E84-E3CB-4CBD-BB6B-868DC83616C1}"/>
              </a:ext>
            </a:extLst>
          </p:cNvPr>
          <p:cNvSpPr txBox="1"/>
          <p:nvPr/>
        </p:nvSpPr>
        <p:spPr>
          <a:xfrm>
            <a:off x="6735513" y="555526"/>
            <a:ext cx="128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minimiser of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training error</a:t>
            </a:r>
          </a:p>
        </p:txBody>
      </p:sp>
      <p:cxnSp>
        <p:nvCxnSpPr>
          <p:cNvPr id="27" name="Gerade Verbindung mit Pfeil 35">
            <a:extLst>
              <a:ext uri="{FF2B5EF4-FFF2-40B4-BE49-F238E27FC236}">
                <a16:creationId xmlns:a16="http://schemas.microsoft.com/office/drawing/2014/main" id="{800889A7-586F-4130-9081-23B7E0081BB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73185" y="1715282"/>
            <a:ext cx="487885" cy="388398"/>
          </a:xfrm>
          <a:prstGeom prst="straightConnector1">
            <a:avLst/>
          </a:prstGeom>
          <a:noFill/>
          <a:ln w="31750" algn="ctr">
            <a:solidFill>
              <a:schemeClr val="accent1"/>
            </a:solidFill>
            <a:round/>
            <a:headEnd type="arrow" w="sm" len="sm"/>
            <a:tailEnd type="arrow" w="sm" len="sm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8FAC8E7-2457-4926-B796-2DBE88F202CC}"/>
              </a:ext>
            </a:extLst>
          </p:cNvPr>
          <p:cNvSpPr txBox="1"/>
          <p:nvPr/>
        </p:nvSpPr>
        <p:spPr>
          <a:xfrm>
            <a:off x="3588871" y="692696"/>
            <a:ext cx="14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1400" b="1" dirty="0">
                <a:solidFill>
                  <a:srgbClr val="23373B"/>
                </a:solidFill>
              </a:rPr>
              <a:t>0</a:t>
            </a:r>
            <a:r>
              <a:rPr lang="en-GB" sz="1400" dirty="0">
                <a:solidFill>
                  <a:srgbClr val="23373B"/>
                </a:solidFill>
              </a:rPr>
              <a:t> training error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32" name="Gerade Verbindung mit Pfeil 41">
            <a:extLst>
              <a:ext uri="{FF2B5EF4-FFF2-40B4-BE49-F238E27FC236}">
                <a16:creationId xmlns:a16="http://schemas.microsoft.com/office/drawing/2014/main" id="{5906823E-F59A-429E-92A3-F953EAD5E1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7984" y="995616"/>
            <a:ext cx="504056" cy="495303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sp>
        <p:nvSpPr>
          <p:cNvPr id="18" name="Freihandform 13">
            <a:extLst>
              <a:ext uri="{FF2B5EF4-FFF2-40B4-BE49-F238E27FC236}">
                <a16:creationId xmlns:a16="http://schemas.microsoft.com/office/drawing/2014/main" id="{7C1439DD-30B8-4B01-BD63-C21A86E1D652}"/>
              </a:ext>
            </a:extLst>
          </p:cNvPr>
          <p:cNvSpPr>
            <a:spLocks noChangeAspect="1"/>
          </p:cNvSpPr>
          <p:nvPr/>
        </p:nvSpPr>
        <p:spPr bwMode="auto">
          <a:xfrm rot="3238683">
            <a:off x="5256140" y="1928710"/>
            <a:ext cx="2438136" cy="1266608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458EDC7B-D569-4478-A3AC-FB3EAD7674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32140" y="1563638"/>
                <a:ext cx="515782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350" b="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</m:ctrlPr>
                      </m:sSubPr>
                      <m:e>
                        <m:r>
                          <a:rPr lang="en-GB" sz="135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  <m:t>𝑡</m:t>
                        </m:r>
                      </m:e>
                      <m:sub>
                        <m:r>
                          <a:rPr lang="en-GB" sz="1350" b="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  <m:t>𝑖</m:t>
                        </m:r>
                        <m:r>
                          <a:rPr lang="en-GB" sz="1350" b="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en-GB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 Medium" panose="020B0603050000020004" pitchFamily="34" charset="0"/>
                    <a:ea typeface="Fira Sans Medium" panose="020B0603050000020004" pitchFamily="34" charset="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458EDC7B-D569-4478-A3AC-FB3EAD767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32140" y="1563638"/>
                <a:ext cx="515782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mit Pfeil 35">
            <a:extLst>
              <a:ext uri="{FF2B5EF4-FFF2-40B4-BE49-F238E27FC236}">
                <a16:creationId xmlns:a16="http://schemas.microsoft.com/office/drawing/2014/main" id="{6EA233A3-7E3A-4221-B93B-500AFA3D7B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34884" y="1503680"/>
            <a:ext cx="193572" cy="158571"/>
          </a:xfrm>
          <a:prstGeom prst="straightConnector1">
            <a:avLst/>
          </a:prstGeom>
          <a:noFill/>
          <a:ln w="22225" algn="ctr">
            <a:solidFill>
              <a:schemeClr val="accent1"/>
            </a:solidFill>
            <a:prstDash val="sysDot"/>
            <a:round/>
            <a:headEnd type="arrow" w="sm" len="sm"/>
            <a:tailEnd type="arrow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4B3C30-8B37-46B9-86B4-FEE03D85A17F}"/>
                  </a:ext>
                </a:extLst>
              </p:cNvPr>
              <p:cNvSpPr/>
              <p:nvPr/>
            </p:nvSpPr>
            <p:spPr>
              <a:xfrm>
                <a:off x="107504" y="1099108"/>
                <a:ext cx="40978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⊆⋯⊆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𝒴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4B3C30-8B37-46B9-86B4-FEE03D85A1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099108"/>
                <a:ext cx="4097852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Gerade Verbindung mit Pfeil 39">
            <a:extLst>
              <a:ext uri="{FF2B5EF4-FFF2-40B4-BE49-F238E27FC236}">
                <a16:creationId xmlns:a16="http://schemas.microsoft.com/office/drawing/2014/main" id="{DFC12B7C-3CAF-4A18-B0EE-57618B02FB7C}"/>
              </a:ext>
            </a:extLst>
          </p:cNvPr>
          <p:cNvCxnSpPr>
            <a:cxnSpLocks noChangeShapeType="1"/>
            <a:endCxn id="18" idx="5"/>
          </p:cNvCxnSpPr>
          <p:nvPr/>
        </p:nvCxnSpPr>
        <p:spPr bwMode="auto">
          <a:xfrm flipH="1" flipV="1">
            <a:off x="7282397" y="3317534"/>
            <a:ext cx="1085796" cy="944370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595D5DF-1FED-4719-9F83-2A1D34F54979}"/>
                  </a:ext>
                </a:extLst>
              </p:cNvPr>
              <p:cNvSpPr/>
              <p:nvPr/>
            </p:nvSpPr>
            <p:spPr>
              <a:xfrm>
                <a:off x="8139689" y="4218642"/>
                <a:ext cx="7366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595D5DF-1FED-4719-9F83-2A1D34F549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689" y="4218642"/>
                <a:ext cx="73661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ihandform 13">
            <a:extLst>
              <a:ext uri="{FF2B5EF4-FFF2-40B4-BE49-F238E27FC236}">
                <a16:creationId xmlns:a16="http://schemas.microsoft.com/office/drawing/2014/main" id="{955A1C7A-BEEB-4361-8BBB-24563E79F7C8}"/>
              </a:ext>
            </a:extLst>
          </p:cNvPr>
          <p:cNvSpPr>
            <a:spLocks noChangeAspect="1"/>
          </p:cNvSpPr>
          <p:nvPr/>
        </p:nvSpPr>
        <p:spPr bwMode="auto">
          <a:xfrm rot="3168926">
            <a:off x="6397579" y="2739876"/>
            <a:ext cx="546808" cy="371645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cxnSp>
        <p:nvCxnSpPr>
          <p:cNvPr id="30" name="Gerade Verbindung mit Pfeil 39">
            <a:extLst>
              <a:ext uri="{FF2B5EF4-FFF2-40B4-BE49-F238E27FC236}">
                <a16:creationId xmlns:a16="http://schemas.microsoft.com/office/drawing/2014/main" id="{69E90215-9C68-48E1-9D2D-D9B5FCA65CE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768244" y="3111810"/>
            <a:ext cx="289532" cy="1120743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B44A53B-7DE2-4427-AB3E-AB9C6270594E}"/>
                  </a:ext>
                </a:extLst>
              </p:cNvPr>
              <p:cNvSpPr/>
              <p:nvPr/>
            </p:nvSpPr>
            <p:spPr>
              <a:xfrm>
                <a:off x="6833372" y="4181097"/>
                <a:ext cx="7366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B44A53B-7DE2-4427-AB3E-AB9C62705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372" y="4181097"/>
                <a:ext cx="736612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17">
                <a:extLst>
                  <a:ext uri="{FF2B5EF4-FFF2-40B4-BE49-F238E27FC236}">
                    <a16:creationId xmlns:a16="http://schemas.microsoft.com/office/drawing/2014/main" id="{EBEF0906-D1DA-4AE2-9902-33C37249FE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29706" y="2689453"/>
                <a:ext cx="515782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endParaRPr>
              </a:p>
            </p:txBody>
          </p:sp>
        </mc:Choice>
        <mc:Fallback xmlns="">
          <p:sp>
            <p:nvSpPr>
              <p:cNvPr id="34" name="Textfeld 17">
                <a:extLst>
                  <a:ext uri="{FF2B5EF4-FFF2-40B4-BE49-F238E27FC236}">
                    <a16:creationId xmlns:a16="http://schemas.microsoft.com/office/drawing/2014/main" id="{EBEF0906-D1DA-4AE2-9902-33C37249F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9706" y="2689453"/>
                <a:ext cx="515782" cy="3000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erade Verbindung mit Pfeil 35">
            <a:extLst>
              <a:ext uri="{FF2B5EF4-FFF2-40B4-BE49-F238E27FC236}">
                <a16:creationId xmlns:a16="http://schemas.microsoft.com/office/drawing/2014/main" id="{4119C990-17F5-41F8-9F23-B0FC3E5955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28927" y="1905886"/>
            <a:ext cx="1064837" cy="809880"/>
          </a:xfrm>
          <a:prstGeom prst="straightConnector1">
            <a:avLst/>
          </a:prstGeom>
          <a:noFill/>
          <a:ln w="22225" algn="ctr">
            <a:solidFill>
              <a:schemeClr val="accent1"/>
            </a:solidFill>
            <a:prstDash val="dash"/>
            <a:round/>
            <a:headEnd type="arrow" w="sm" len="sm"/>
            <a:tailEnd type="arrow" w="sm" len="sm"/>
          </a:ln>
        </p:spPr>
      </p:cxnSp>
      <p:cxnSp>
        <p:nvCxnSpPr>
          <p:cNvPr id="28" name="Gerade Verbindung mit Pfeil 4">
            <a:extLst>
              <a:ext uri="{FF2B5EF4-FFF2-40B4-BE49-F238E27FC236}">
                <a16:creationId xmlns:a16="http://schemas.microsoft.com/office/drawing/2014/main" id="{367F3DC9-F0E2-4510-A047-2108F0602E3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-582827" y="3892475"/>
            <a:ext cx="2397919" cy="119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5" name="Gerade Verbindung mit Pfeil 6">
            <a:extLst>
              <a:ext uri="{FF2B5EF4-FFF2-40B4-BE49-F238E27FC236}">
                <a16:creationId xmlns:a16="http://schemas.microsoft.com/office/drawing/2014/main" id="{04C8A611-BCD9-470D-A775-453B0567F6B4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 flipV="1">
            <a:off x="273828" y="4749129"/>
            <a:ext cx="2397919" cy="119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6" name="Freihandform 7">
            <a:extLst>
              <a:ext uri="{FF2B5EF4-FFF2-40B4-BE49-F238E27FC236}">
                <a16:creationId xmlns:a16="http://schemas.microsoft.com/office/drawing/2014/main" id="{4E6844B0-6ADB-4B4E-A969-158FF14EA4CE}"/>
              </a:ext>
            </a:extLst>
          </p:cNvPr>
          <p:cNvSpPr>
            <a:spLocks/>
          </p:cNvSpPr>
          <p:nvPr/>
        </p:nvSpPr>
        <p:spPr bwMode="auto">
          <a:xfrm>
            <a:off x="728647" y="2741736"/>
            <a:ext cx="1813322" cy="1791890"/>
          </a:xfrm>
          <a:custGeom>
            <a:avLst/>
            <a:gdLst>
              <a:gd name="T0" fmla="*/ 0 w 2417275"/>
              <a:gd name="T1" fmla="*/ 0 h 2390114"/>
              <a:gd name="T2" fmla="*/ 135910 w 2417275"/>
              <a:gd name="T3" fmla="*/ 1084731 h 2390114"/>
              <a:gd name="T4" fmla="*/ 625193 w 2417275"/>
              <a:gd name="T5" fmla="*/ 1789805 h 2390114"/>
              <a:gd name="T6" fmla="*/ 1540334 w 2417275"/>
              <a:gd name="T7" fmla="*/ 2169460 h 2390114"/>
              <a:gd name="T8" fmla="*/ 2419227 w 2417275"/>
              <a:gd name="T9" fmla="*/ 2386406 h 23901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17275"/>
              <a:gd name="T16" fmla="*/ 0 h 2390114"/>
              <a:gd name="T17" fmla="*/ 2417275 w 2417275"/>
              <a:gd name="T18" fmla="*/ 2390114 h 23901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17275" h="2390114">
                <a:moveTo>
                  <a:pt x="0" y="0"/>
                </a:moveTo>
                <a:cubicBezTo>
                  <a:pt x="15843" y="393825"/>
                  <a:pt x="31687" y="787651"/>
                  <a:pt x="135802" y="1086415"/>
                </a:cubicBezTo>
                <a:cubicBezTo>
                  <a:pt x="239917" y="1385179"/>
                  <a:pt x="390808" y="1611517"/>
                  <a:pt x="624689" y="1792586"/>
                </a:cubicBezTo>
                <a:cubicBezTo>
                  <a:pt x="858570" y="1973655"/>
                  <a:pt x="1240325" y="2073243"/>
                  <a:pt x="1539089" y="2172831"/>
                </a:cubicBezTo>
                <a:cubicBezTo>
                  <a:pt x="1837853" y="2272419"/>
                  <a:pt x="2218099" y="2341829"/>
                  <a:pt x="2417275" y="2390114"/>
                </a:cubicBezTo>
              </a:path>
            </a:pathLst>
          </a:cu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1DBBD7-76FF-4A89-9A09-950618605BD7}"/>
              </a:ext>
            </a:extLst>
          </p:cNvPr>
          <p:cNvCxnSpPr>
            <a:cxnSpLocks/>
          </p:cNvCxnSpPr>
          <p:nvPr/>
        </p:nvCxnSpPr>
        <p:spPr>
          <a:xfrm>
            <a:off x="1079612" y="2895786"/>
            <a:ext cx="0" cy="19442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A023937-516C-4A50-9F89-41D474676747}"/>
              </a:ext>
            </a:extLst>
          </p:cNvPr>
          <p:cNvCxnSpPr>
            <a:cxnSpLocks/>
          </p:cNvCxnSpPr>
          <p:nvPr/>
        </p:nvCxnSpPr>
        <p:spPr>
          <a:xfrm>
            <a:off x="1583668" y="2895786"/>
            <a:ext cx="0" cy="19442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01A38C1-AF3D-4C94-9B91-2E09F3A88D62}"/>
              </a:ext>
            </a:extLst>
          </p:cNvPr>
          <p:cNvCxnSpPr>
            <a:cxnSpLocks/>
          </p:cNvCxnSpPr>
          <p:nvPr/>
        </p:nvCxnSpPr>
        <p:spPr>
          <a:xfrm>
            <a:off x="2123728" y="2895786"/>
            <a:ext cx="0" cy="19442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AD91FB-B439-4FF8-9F9E-B10A9825CEFA}"/>
                  </a:ext>
                </a:extLst>
              </p:cNvPr>
              <p:cNvSpPr/>
              <p:nvPr/>
            </p:nvSpPr>
            <p:spPr>
              <a:xfrm>
                <a:off x="1327147" y="4749129"/>
                <a:ext cx="5170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AD91FB-B439-4FF8-9F9E-B10A9825C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147" y="4749129"/>
                <a:ext cx="51700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C860E0D-76D8-42E1-A61B-F74352EF8CF9}"/>
                  </a:ext>
                </a:extLst>
              </p:cNvPr>
              <p:cNvSpPr/>
              <p:nvPr/>
            </p:nvSpPr>
            <p:spPr>
              <a:xfrm>
                <a:off x="719572" y="4753263"/>
                <a:ext cx="7366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C860E0D-76D8-42E1-A61B-F74352EF8C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2" y="4753263"/>
                <a:ext cx="736612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2A3E22-8ED9-4CD6-A82E-3349C8BB875A}"/>
                  </a:ext>
                </a:extLst>
              </p:cNvPr>
              <p:cNvSpPr/>
              <p:nvPr/>
            </p:nvSpPr>
            <p:spPr>
              <a:xfrm>
                <a:off x="1747156" y="4749129"/>
                <a:ext cx="7366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2A3E22-8ED9-4CD6-A82E-3349C8BB8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56" y="4749129"/>
                <a:ext cx="73661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feld 10">
            <a:extLst>
              <a:ext uri="{FF2B5EF4-FFF2-40B4-BE49-F238E27FC236}">
                <a16:creationId xmlns:a16="http://schemas.microsoft.com/office/drawing/2014/main" id="{6B063901-4DC6-43DA-BD6A-D110C37F3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82" y="1829954"/>
            <a:ext cx="1821332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expected error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1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generalisation error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training error</a:t>
            </a:r>
          </a:p>
        </p:txBody>
      </p:sp>
    </p:spTree>
    <p:extLst>
      <p:ext uri="{BB962C8B-B14F-4D97-AF65-F5344CB8AC3E}">
        <p14:creationId xmlns:p14="http://schemas.microsoft.com/office/powerpoint/2010/main" val="376515212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Risk Structure</a:t>
            </a:r>
            <a:endParaRPr lang="en-GB" dirty="0">
              <a:solidFill>
                <a:schemeClr val="tx2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41994" name="Freihandform 13"/>
          <p:cNvSpPr>
            <a:spLocks/>
          </p:cNvSpPr>
          <p:nvPr/>
        </p:nvSpPr>
        <p:spPr bwMode="auto">
          <a:xfrm rot="3168926">
            <a:off x="5656414" y="2140002"/>
            <a:ext cx="1709738" cy="888206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41995" name="Freihandform 14"/>
          <p:cNvSpPr>
            <a:spLocks/>
          </p:cNvSpPr>
          <p:nvPr/>
        </p:nvSpPr>
        <p:spPr bwMode="auto">
          <a:xfrm>
            <a:off x="4286053" y="995616"/>
            <a:ext cx="3355534" cy="2717717"/>
          </a:xfrm>
          <a:custGeom>
            <a:avLst/>
            <a:gdLst>
              <a:gd name="T0" fmla="*/ 1589963 w 4635374"/>
              <a:gd name="T1" fmla="*/ 141603 h 3247250"/>
              <a:gd name="T2" fmla="*/ 667011 w 4635374"/>
              <a:gd name="T3" fmla="*/ 767332 h 3247250"/>
              <a:gd name="T4" fmla="*/ 169018 w 4635374"/>
              <a:gd name="T5" fmla="*/ 1718854 h 3247250"/>
              <a:gd name="T6" fmla="*/ 1681112 w 4635374"/>
              <a:gd name="T7" fmla="*/ 2851619 h 3247250"/>
              <a:gd name="T8" fmla="*/ 3501056 w 4635374"/>
              <a:gd name="T9" fmla="*/ 3132539 h 3247250"/>
              <a:gd name="T10" fmla="*/ 4542317 w 4635374"/>
              <a:gd name="T11" fmla="*/ 2144774 h 3247250"/>
              <a:gd name="T12" fmla="*/ 4062429 w 4635374"/>
              <a:gd name="T13" fmla="*/ 830767 h 3247250"/>
              <a:gd name="T14" fmla="*/ 2794807 w 4635374"/>
              <a:gd name="T15" fmla="*/ 114859 h 3247250"/>
              <a:gd name="T16" fmla="*/ 1589963 w 4635374"/>
              <a:gd name="T17" fmla="*/ 141603 h 324725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635374"/>
              <a:gd name="T28" fmla="*/ 0 h 3247250"/>
              <a:gd name="T29" fmla="*/ 4635374 w 4635374"/>
              <a:gd name="T30" fmla="*/ 3247250 h 3247250"/>
              <a:gd name="connsiteX0" fmla="*/ 1459150 w 4429437"/>
              <a:gd name="connsiteY0" fmla="*/ 255382 h 3282674"/>
              <a:gd name="connsiteX1" fmla="*/ 536303 w 4429437"/>
              <a:gd name="connsiteY1" fmla="*/ 880515 h 3282674"/>
              <a:gd name="connsiteX2" fmla="*/ 38362 w 4429437"/>
              <a:gd name="connsiteY2" fmla="*/ 1831129 h 3282674"/>
              <a:gd name="connsiteX3" fmla="*/ 1550291 w 4429437"/>
              <a:gd name="connsiteY3" fmla="*/ 2962813 h 3282674"/>
              <a:gd name="connsiteX4" fmla="*/ 3370037 w 4429437"/>
              <a:gd name="connsiteY4" fmla="*/ 3243470 h 3282674"/>
              <a:gd name="connsiteX5" fmla="*/ 4411186 w 4429437"/>
              <a:gd name="connsiteY5" fmla="*/ 2256642 h 3282674"/>
              <a:gd name="connsiteX6" fmla="*/ 3931352 w 4429437"/>
              <a:gd name="connsiteY6" fmla="*/ 943890 h 3282674"/>
              <a:gd name="connsiteX7" fmla="*/ 2691575 w 4429437"/>
              <a:gd name="connsiteY7" fmla="*/ 34749 h 3282674"/>
              <a:gd name="connsiteX8" fmla="*/ 1459150 w 4429437"/>
              <a:gd name="connsiteY8" fmla="*/ 255382 h 3282674"/>
              <a:gd name="connsiteX0" fmla="*/ 1524485 w 4430121"/>
              <a:gd name="connsiteY0" fmla="*/ 56765 h 3490359"/>
              <a:gd name="connsiteX1" fmla="*/ 536987 w 4430121"/>
              <a:gd name="connsiteY1" fmla="*/ 1088201 h 3490359"/>
              <a:gd name="connsiteX2" fmla="*/ 39046 w 4430121"/>
              <a:gd name="connsiteY2" fmla="*/ 2038815 h 3490359"/>
              <a:gd name="connsiteX3" fmla="*/ 1550975 w 4430121"/>
              <a:gd name="connsiteY3" fmla="*/ 3170499 h 3490359"/>
              <a:gd name="connsiteX4" fmla="*/ 3370721 w 4430121"/>
              <a:gd name="connsiteY4" fmla="*/ 3451156 h 3490359"/>
              <a:gd name="connsiteX5" fmla="*/ 4411870 w 4430121"/>
              <a:gd name="connsiteY5" fmla="*/ 2464328 h 3490359"/>
              <a:gd name="connsiteX6" fmla="*/ 3932036 w 4430121"/>
              <a:gd name="connsiteY6" fmla="*/ 1151576 h 3490359"/>
              <a:gd name="connsiteX7" fmla="*/ 2692259 w 4430121"/>
              <a:gd name="connsiteY7" fmla="*/ 242435 h 3490359"/>
              <a:gd name="connsiteX8" fmla="*/ 1524485 w 4430121"/>
              <a:gd name="connsiteY8" fmla="*/ 56765 h 3490359"/>
              <a:gd name="connsiteX0" fmla="*/ 1524485 w 4430121"/>
              <a:gd name="connsiteY0" fmla="*/ 137702 h 3571296"/>
              <a:gd name="connsiteX1" fmla="*/ 536987 w 4430121"/>
              <a:gd name="connsiteY1" fmla="*/ 1169138 h 3571296"/>
              <a:gd name="connsiteX2" fmla="*/ 39046 w 4430121"/>
              <a:gd name="connsiteY2" fmla="*/ 2119752 h 3571296"/>
              <a:gd name="connsiteX3" fmla="*/ 1550975 w 4430121"/>
              <a:gd name="connsiteY3" fmla="*/ 3251436 h 3571296"/>
              <a:gd name="connsiteX4" fmla="*/ 3370721 w 4430121"/>
              <a:gd name="connsiteY4" fmla="*/ 3532093 h 3571296"/>
              <a:gd name="connsiteX5" fmla="*/ 4411870 w 4430121"/>
              <a:gd name="connsiteY5" fmla="*/ 2545265 h 3571296"/>
              <a:gd name="connsiteX6" fmla="*/ 3932036 w 4430121"/>
              <a:gd name="connsiteY6" fmla="*/ 1232513 h 3571296"/>
              <a:gd name="connsiteX7" fmla="*/ 2775383 w 4430121"/>
              <a:gd name="connsiteY7" fmla="*/ 129455 h 3571296"/>
              <a:gd name="connsiteX8" fmla="*/ 1524485 w 4430121"/>
              <a:gd name="connsiteY8" fmla="*/ 137702 h 3571296"/>
              <a:gd name="connsiteX0" fmla="*/ 1569066 w 4474702"/>
              <a:gd name="connsiteY0" fmla="*/ 113430 h 3547024"/>
              <a:gd name="connsiteX1" fmla="*/ 341429 w 4474702"/>
              <a:gd name="connsiteY1" fmla="*/ 710861 h 3547024"/>
              <a:gd name="connsiteX2" fmla="*/ 83627 w 4474702"/>
              <a:gd name="connsiteY2" fmla="*/ 2095480 h 3547024"/>
              <a:gd name="connsiteX3" fmla="*/ 1595556 w 4474702"/>
              <a:gd name="connsiteY3" fmla="*/ 3227164 h 3547024"/>
              <a:gd name="connsiteX4" fmla="*/ 3415302 w 4474702"/>
              <a:gd name="connsiteY4" fmla="*/ 3507821 h 3547024"/>
              <a:gd name="connsiteX5" fmla="*/ 4456451 w 4474702"/>
              <a:gd name="connsiteY5" fmla="*/ 2520993 h 3547024"/>
              <a:gd name="connsiteX6" fmla="*/ 3976617 w 4474702"/>
              <a:gd name="connsiteY6" fmla="*/ 1208241 h 3547024"/>
              <a:gd name="connsiteX7" fmla="*/ 2819964 w 4474702"/>
              <a:gd name="connsiteY7" fmla="*/ 105183 h 3547024"/>
              <a:gd name="connsiteX8" fmla="*/ 1569066 w 4474702"/>
              <a:gd name="connsiteY8" fmla="*/ 113430 h 3547024"/>
              <a:gd name="connsiteX0" fmla="*/ 1540580 w 4473923"/>
              <a:gd name="connsiteY0" fmla="*/ 59887 h 3622758"/>
              <a:gd name="connsiteX1" fmla="*/ 340650 w 4473923"/>
              <a:gd name="connsiteY1" fmla="*/ 786595 h 3622758"/>
              <a:gd name="connsiteX2" fmla="*/ 82848 w 4473923"/>
              <a:gd name="connsiteY2" fmla="*/ 2171214 h 3622758"/>
              <a:gd name="connsiteX3" fmla="*/ 1594777 w 4473923"/>
              <a:gd name="connsiteY3" fmla="*/ 3302898 h 3622758"/>
              <a:gd name="connsiteX4" fmla="*/ 3414523 w 4473923"/>
              <a:gd name="connsiteY4" fmla="*/ 3583555 h 3622758"/>
              <a:gd name="connsiteX5" fmla="*/ 4455672 w 4473923"/>
              <a:gd name="connsiteY5" fmla="*/ 2596727 h 3622758"/>
              <a:gd name="connsiteX6" fmla="*/ 3975838 w 4473923"/>
              <a:gd name="connsiteY6" fmla="*/ 1283975 h 3622758"/>
              <a:gd name="connsiteX7" fmla="*/ 2819185 w 4473923"/>
              <a:gd name="connsiteY7" fmla="*/ 180917 h 3622758"/>
              <a:gd name="connsiteX8" fmla="*/ 1540580 w 4473923"/>
              <a:gd name="connsiteY8" fmla="*/ 59887 h 362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3923" h="3622758">
                <a:moveTo>
                  <a:pt x="1540580" y="59887"/>
                </a:moveTo>
                <a:cubicBezTo>
                  <a:pt x="1127491" y="160833"/>
                  <a:pt x="583605" y="434707"/>
                  <a:pt x="340650" y="786595"/>
                </a:cubicBezTo>
                <a:cubicBezTo>
                  <a:pt x="97695" y="1138483"/>
                  <a:pt x="-126173" y="1751830"/>
                  <a:pt x="82848" y="2171214"/>
                </a:cubicBezTo>
                <a:cubicBezTo>
                  <a:pt x="291869" y="2590598"/>
                  <a:pt x="1039498" y="3067508"/>
                  <a:pt x="1594777" y="3302898"/>
                </a:cubicBezTo>
                <a:cubicBezTo>
                  <a:pt x="2150056" y="3538288"/>
                  <a:pt x="2937707" y="3701250"/>
                  <a:pt x="3414523" y="3583555"/>
                </a:cubicBezTo>
                <a:cubicBezTo>
                  <a:pt x="3891339" y="3465860"/>
                  <a:pt x="4362120" y="2979990"/>
                  <a:pt x="4455672" y="2596727"/>
                </a:cubicBezTo>
                <a:cubicBezTo>
                  <a:pt x="4549224" y="2213464"/>
                  <a:pt x="4267058" y="1621971"/>
                  <a:pt x="3975838" y="1283975"/>
                </a:cubicBezTo>
                <a:cubicBezTo>
                  <a:pt x="3684618" y="945979"/>
                  <a:pt x="3225061" y="384932"/>
                  <a:pt x="2819185" y="180917"/>
                </a:cubicBezTo>
                <a:cubicBezTo>
                  <a:pt x="2413309" y="-23098"/>
                  <a:pt x="1953669" y="-41059"/>
                  <a:pt x="1540580" y="59887"/>
                </a:cubicBezTo>
                <a:close/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cxnSp>
        <p:nvCxnSpPr>
          <p:cNvPr id="42008" name="Gerade Verbindung mit Pfeil 41"/>
          <p:cNvCxnSpPr>
            <a:cxnSpLocks noChangeShapeType="1"/>
          </p:cNvCxnSpPr>
          <p:nvPr/>
        </p:nvCxnSpPr>
        <p:spPr bwMode="auto">
          <a:xfrm flipV="1">
            <a:off x="5349844" y="3511094"/>
            <a:ext cx="161219" cy="339754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/>
              <p:nvPr/>
            </p:nvSpPr>
            <p:spPr>
              <a:xfrm>
                <a:off x="4852929" y="3786594"/>
                <a:ext cx="9432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→</m:t>
                      </m:r>
                      <m:r>
                        <a:rPr kumimoji="0" lang="en-GB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𝒴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929" y="3786594"/>
                <a:ext cx="943207" cy="369332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7">
                <a:extLst>
                  <a:ext uri="{FF2B5EF4-FFF2-40B4-BE49-F238E27FC236}">
                    <a16:creationId xmlns:a16="http://schemas.microsoft.com/office/drawing/2014/main" id="{11A9CFCC-68EE-4FA4-9C6A-4A2909C1E8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77767" y="1983636"/>
                <a:ext cx="350672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endParaRPr>
              </a:p>
            </p:txBody>
          </p:sp>
        </mc:Choice>
        <mc:Fallback xmlns="">
          <p:sp>
            <p:nvSpPr>
              <p:cNvPr id="16" name="Textfeld 17">
                <a:extLst>
                  <a:ext uri="{FF2B5EF4-FFF2-40B4-BE49-F238E27FC236}">
                    <a16:creationId xmlns:a16="http://schemas.microsoft.com/office/drawing/2014/main" id="{11A9CFCC-68EE-4FA4-9C6A-4A2909C1E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77767" y="1983636"/>
                <a:ext cx="350672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2DFBA00-CB85-4940-99D2-B9A0058E2DF0}"/>
              </a:ext>
            </a:extLst>
          </p:cNvPr>
          <p:cNvSpPr/>
          <p:nvPr/>
        </p:nvSpPr>
        <p:spPr>
          <a:xfrm rot="1357003">
            <a:off x="4680634" y="861564"/>
            <a:ext cx="968949" cy="1696334"/>
          </a:xfrm>
          <a:custGeom>
            <a:avLst/>
            <a:gdLst>
              <a:gd name="connsiteX0" fmla="*/ 217210 w 577467"/>
              <a:gd name="connsiteY0" fmla="*/ 1214541 h 1273284"/>
              <a:gd name="connsiteX1" fmla="*/ 418378 w 577467"/>
              <a:gd name="connsiteY1" fmla="*/ 1037757 h 1273284"/>
              <a:gd name="connsiteX2" fmla="*/ 534202 w 577467"/>
              <a:gd name="connsiteY2" fmla="*/ 732957 h 1273284"/>
              <a:gd name="connsiteX3" fmla="*/ 576874 w 577467"/>
              <a:gd name="connsiteY3" fmla="*/ 428157 h 1273284"/>
              <a:gd name="connsiteX4" fmla="*/ 540298 w 577467"/>
              <a:gd name="connsiteY4" fmla="*/ 31917 h 1273284"/>
              <a:gd name="connsiteX5" fmla="*/ 326938 w 577467"/>
              <a:gd name="connsiteY5" fmla="*/ 68493 h 1273284"/>
              <a:gd name="connsiteX6" fmla="*/ 150154 w 577467"/>
              <a:gd name="connsiteY6" fmla="*/ 422061 h 1273284"/>
              <a:gd name="connsiteX7" fmla="*/ 9946 w 577467"/>
              <a:gd name="connsiteY7" fmla="*/ 836589 h 1273284"/>
              <a:gd name="connsiteX8" fmla="*/ 34330 w 577467"/>
              <a:gd name="connsiteY8" fmla="*/ 1245021 h 1273284"/>
              <a:gd name="connsiteX9" fmla="*/ 217210 w 577467"/>
              <a:gd name="connsiteY9" fmla="*/ 1214541 h 1273284"/>
              <a:gd name="connsiteX0" fmla="*/ 217210 w 845966"/>
              <a:gd name="connsiteY0" fmla="*/ 1547903 h 1606646"/>
              <a:gd name="connsiteX1" fmla="*/ 418378 w 845966"/>
              <a:gd name="connsiteY1" fmla="*/ 1371119 h 1606646"/>
              <a:gd name="connsiteX2" fmla="*/ 534202 w 845966"/>
              <a:gd name="connsiteY2" fmla="*/ 1066319 h 1606646"/>
              <a:gd name="connsiteX3" fmla="*/ 576874 w 845966"/>
              <a:gd name="connsiteY3" fmla="*/ 761519 h 1606646"/>
              <a:gd name="connsiteX4" fmla="*/ 841388 w 845966"/>
              <a:gd name="connsiteY4" fmla="*/ 7210 h 1606646"/>
              <a:gd name="connsiteX5" fmla="*/ 326938 w 845966"/>
              <a:gd name="connsiteY5" fmla="*/ 401855 h 1606646"/>
              <a:gd name="connsiteX6" fmla="*/ 150154 w 845966"/>
              <a:gd name="connsiteY6" fmla="*/ 755423 h 1606646"/>
              <a:gd name="connsiteX7" fmla="*/ 9946 w 845966"/>
              <a:gd name="connsiteY7" fmla="*/ 1169951 h 1606646"/>
              <a:gd name="connsiteX8" fmla="*/ 34330 w 845966"/>
              <a:gd name="connsiteY8" fmla="*/ 1578383 h 1606646"/>
              <a:gd name="connsiteX9" fmla="*/ 217210 w 845966"/>
              <a:gd name="connsiteY9" fmla="*/ 1547903 h 1606646"/>
              <a:gd name="connsiteX0" fmla="*/ 217210 w 844413"/>
              <a:gd name="connsiteY0" fmla="*/ 1560646 h 1619389"/>
              <a:gd name="connsiteX1" fmla="*/ 418378 w 844413"/>
              <a:gd name="connsiteY1" fmla="*/ 1383862 h 1619389"/>
              <a:gd name="connsiteX2" fmla="*/ 534202 w 844413"/>
              <a:gd name="connsiteY2" fmla="*/ 1079062 h 1619389"/>
              <a:gd name="connsiteX3" fmla="*/ 841388 w 844413"/>
              <a:gd name="connsiteY3" fmla="*/ 19953 h 1619389"/>
              <a:gd name="connsiteX4" fmla="*/ 326938 w 844413"/>
              <a:gd name="connsiteY4" fmla="*/ 414598 h 1619389"/>
              <a:gd name="connsiteX5" fmla="*/ 150154 w 844413"/>
              <a:gd name="connsiteY5" fmla="*/ 768166 h 1619389"/>
              <a:gd name="connsiteX6" fmla="*/ 9946 w 844413"/>
              <a:gd name="connsiteY6" fmla="*/ 1182694 h 1619389"/>
              <a:gd name="connsiteX7" fmla="*/ 34330 w 844413"/>
              <a:gd name="connsiteY7" fmla="*/ 1591126 h 1619389"/>
              <a:gd name="connsiteX8" fmla="*/ 217210 w 844413"/>
              <a:gd name="connsiteY8" fmla="*/ 1560646 h 1619389"/>
              <a:gd name="connsiteX0" fmla="*/ 217210 w 852860"/>
              <a:gd name="connsiteY0" fmla="*/ 1557446 h 1616189"/>
              <a:gd name="connsiteX1" fmla="*/ 418378 w 852860"/>
              <a:gd name="connsiteY1" fmla="*/ 1380662 h 1616189"/>
              <a:gd name="connsiteX2" fmla="*/ 663160 w 852860"/>
              <a:gd name="connsiteY2" fmla="*/ 1007128 h 1616189"/>
              <a:gd name="connsiteX3" fmla="*/ 841388 w 852860"/>
              <a:gd name="connsiteY3" fmla="*/ 16753 h 1616189"/>
              <a:gd name="connsiteX4" fmla="*/ 326938 w 852860"/>
              <a:gd name="connsiteY4" fmla="*/ 411398 h 1616189"/>
              <a:gd name="connsiteX5" fmla="*/ 150154 w 852860"/>
              <a:gd name="connsiteY5" fmla="*/ 764966 h 1616189"/>
              <a:gd name="connsiteX6" fmla="*/ 9946 w 852860"/>
              <a:gd name="connsiteY6" fmla="*/ 1179494 h 1616189"/>
              <a:gd name="connsiteX7" fmla="*/ 34330 w 852860"/>
              <a:gd name="connsiteY7" fmla="*/ 1587926 h 1616189"/>
              <a:gd name="connsiteX8" fmla="*/ 217210 w 852860"/>
              <a:gd name="connsiteY8" fmla="*/ 1557446 h 1616189"/>
              <a:gd name="connsiteX0" fmla="*/ 217210 w 863234"/>
              <a:gd name="connsiteY0" fmla="*/ 1545837 h 1604580"/>
              <a:gd name="connsiteX1" fmla="*/ 418378 w 863234"/>
              <a:gd name="connsiteY1" fmla="*/ 1369053 h 1604580"/>
              <a:gd name="connsiteX2" fmla="*/ 733515 w 863234"/>
              <a:gd name="connsiteY2" fmla="*/ 696051 h 1604580"/>
              <a:gd name="connsiteX3" fmla="*/ 841388 w 863234"/>
              <a:gd name="connsiteY3" fmla="*/ 5144 h 1604580"/>
              <a:gd name="connsiteX4" fmla="*/ 326938 w 863234"/>
              <a:gd name="connsiteY4" fmla="*/ 399789 h 1604580"/>
              <a:gd name="connsiteX5" fmla="*/ 150154 w 863234"/>
              <a:gd name="connsiteY5" fmla="*/ 753357 h 1604580"/>
              <a:gd name="connsiteX6" fmla="*/ 9946 w 863234"/>
              <a:gd name="connsiteY6" fmla="*/ 1167885 h 1604580"/>
              <a:gd name="connsiteX7" fmla="*/ 34330 w 863234"/>
              <a:gd name="connsiteY7" fmla="*/ 1576317 h 1604580"/>
              <a:gd name="connsiteX8" fmla="*/ 217210 w 863234"/>
              <a:gd name="connsiteY8" fmla="*/ 1545837 h 1604580"/>
              <a:gd name="connsiteX0" fmla="*/ 230299 w 876323"/>
              <a:gd name="connsiteY0" fmla="*/ 1547011 h 1605754"/>
              <a:gd name="connsiteX1" fmla="*/ 431467 w 876323"/>
              <a:gd name="connsiteY1" fmla="*/ 1370227 h 1605754"/>
              <a:gd name="connsiteX2" fmla="*/ 746604 w 876323"/>
              <a:gd name="connsiteY2" fmla="*/ 697225 h 1605754"/>
              <a:gd name="connsiteX3" fmla="*/ 854477 w 876323"/>
              <a:gd name="connsiteY3" fmla="*/ 6318 h 1605754"/>
              <a:gd name="connsiteX4" fmla="*/ 340027 w 876323"/>
              <a:gd name="connsiteY4" fmla="*/ 400963 h 1605754"/>
              <a:gd name="connsiteX5" fmla="*/ 23035 w 876323"/>
              <a:gd name="connsiteY5" fmla="*/ 1169059 h 1605754"/>
              <a:gd name="connsiteX6" fmla="*/ 47419 w 876323"/>
              <a:gd name="connsiteY6" fmla="*/ 1577491 h 1605754"/>
              <a:gd name="connsiteX7" fmla="*/ 230299 w 876323"/>
              <a:gd name="connsiteY7" fmla="*/ 1547011 h 1605754"/>
              <a:gd name="connsiteX0" fmla="*/ 230299 w 889086"/>
              <a:gd name="connsiteY0" fmla="*/ 1605532 h 1664275"/>
              <a:gd name="connsiteX1" fmla="*/ 431467 w 889086"/>
              <a:gd name="connsiteY1" fmla="*/ 1428748 h 1664275"/>
              <a:gd name="connsiteX2" fmla="*/ 746604 w 889086"/>
              <a:gd name="connsiteY2" fmla="*/ 755746 h 1664275"/>
              <a:gd name="connsiteX3" fmla="*/ 854477 w 889086"/>
              <a:gd name="connsiteY3" fmla="*/ 64839 h 1664275"/>
              <a:gd name="connsiteX4" fmla="*/ 155672 w 889086"/>
              <a:gd name="connsiteY4" fmla="*/ 161069 h 1664275"/>
              <a:gd name="connsiteX5" fmla="*/ 23035 w 889086"/>
              <a:gd name="connsiteY5" fmla="*/ 1227580 h 1664275"/>
              <a:gd name="connsiteX6" fmla="*/ 47419 w 889086"/>
              <a:gd name="connsiteY6" fmla="*/ 1636012 h 1664275"/>
              <a:gd name="connsiteX7" fmla="*/ 230299 w 889086"/>
              <a:gd name="connsiteY7" fmla="*/ 1605532 h 1664275"/>
              <a:gd name="connsiteX0" fmla="*/ 492298 w 1151085"/>
              <a:gd name="connsiteY0" fmla="*/ 1596821 h 1668719"/>
              <a:gd name="connsiteX1" fmla="*/ 693466 w 1151085"/>
              <a:gd name="connsiteY1" fmla="*/ 1420037 h 1668719"/>
              <a:gd name="connsiteX2" fmla="*/ 1008603 w 1151085"/>
              <a:gd name="connsiteY2" fmla="*/ 747035 h 1668719"/>
              <a:gd name="connsiteX3" fmla="*/ 1116476 w 1151085"/>
              <a:gd name="connsiteY3" fmla="*/ 56128 h 1668719"/>
              <a:gd name="connsiteX4" fmla="*/ 417671 w 1151085"/>
              <a:gd name="connsiteY4" fmla="*/ 152358 h 1668719"/>
              <a:gd name="connsiteX5" fmla="*/ 5822 w 1151085"/>
              <a:gd name="connsiteY5" fmla="*/ 1035015 h 1668719"/>
              <a:gd name="connsiteX6" fmla="*/ 309418 w 1151085"/>
              <a:gd name="connsiteY6" fmla="*/ 1627301 h 1668719"/>
              <a:gd name="connsiteX7" fmla="*/ 492298 w 1151085"/>
              <a:gd name="connsiteY7" fmla="*/ 1596821 h 1668719"/>
              <a:gd name="connsiteX0" fmla="*/ 310100 w 1151767"/>
              <a:gd name="connsiteY0" fmla="*/ 1627301 h 1644577"/>
              <a:gd name="connsiteX1" fmla="*/ 694148 w 1151767"/>
              <a:gd name="connsiteY1" fmla="*/ 1420037 h 1644577"/>
              <a:gd name="connsiteX2" fmla="*/ 1009285 w 1151767"/>
              <a:gd name="connsiteY2" fmla="*/ 747035 h 1644577"/>
              <a:gd name="connsiteX3" fmla="*/ 1117158 w 1151767"/>
              <a:gd name="connsiteY3" fmla="*/ 56128 h 1644577"/>
              <a:gd name="connsiteX4" fmla="*/ 418353 w 1151767"/>
              <a:gd name="connsiteY4" fmla="*/ 152358 h 1644577"/>
              <a:gd name="connsiteX5" fmla="*/ 6504 w 1151767"/>
              <a:gd name="connsiteY5" fmla="*/ 1035015 h 1644577"/>
              <a:gd name="connsiteX6" fmla="*/ 310100 w 1151767"/>
              <a:gd name="connsiteY6" fmla="*/ 1627301 h 1644577"/>
              <a:gd name="connsiteX0" fmla="*/ 389281 w 1230948"/>
              <a:gd name="connsiteY0" fmla="*/ 1618051 h 1650090"/>
              <a:gd name="connsiteX1" fmla="*/ 773329 w 1230948"/>
              <a:gd name="connsiteY1" fmla="*/ 1410787 h 1650090"/>
              <a:gd name="connsiteX2" fmla="*/ 1088466 w 1230948"/>
              <a:gd name="connsiteY2" fmla="*/ 737785 h 1650090"/>
              <a:gd name="connsiteX3" fmla="*/ 1196339 w 1230948"/>
              <a:gd name="connsiteY3" fmla="*/ 46878 h 1650090"/>
              <a:gd name="connsiteX4" fmla="*/ 497534 w 1230948"/>
              <a:gd name="connsiteY4" fmla="*/ 143108 h 1650090"/>
              <a:gd name="connsiteX5" fmla="*/ 5234 w 1230948"/>
              <a:gd name="connsiteY5" fmla="*/ 796628 h 1650090"/>
              <a:gd name="connsiteX6" fmla="*/ 389281 w 1230948"/>
              <a:gd name="connsiteY6" fmla="*/ 1618051 h 1650090"/>
              <a:gd name="connsiteX0" fmla="*/ 404354 w 1246021"/>
              <a:gd name="connsiteY0" fmla="*/ 1618051 h 1620462"/>
              <a:gd name="connsiteX1" fmla="*/ 788402 w 1246021"/>
              <a:gd name="connsiteY1" fmla="*/ 1410787 h 1620462"/>
              <a:gd name="connsiteX2" fmla="*/ 1103539 w 1246021"/>
              <a:gd name="connsiteY2" fmla="*/ 737785 h 1620462"/>
              <a:gd name="connsiteX3" fmla="*/ 1211412 w 1246021"/>
              <a:gd name="connsiteY3" fmla="*/ 46878 h 1620462"/>
              <a:gd name="connsiteX4" fmla="*/ 512607 w 1246021"/>
              <a:gd name="connsiteY4" fmla="*/ 143108 h 1620462"/>
              <a:gd name="connsiteX5" fmla="*/ 20307 w 1246021"/>
              <a:gd name="connsiteY5" fmla="*/ 796628 h 1620462"/>
              <a:gd name="connsiteX6" fmla="*/ 90742 w 1246021"/>
              <a:gd name="connsiteY6" fmla="*/ 1472961 h 1620462"/>
              <a:gd name="connsiteX7" fmla="*/ 404354 w 1246021"/>
              <a:gd name="connsiteY7" fmla="*/ 1618051 h 1620462"/>
              <a:gd name="connsiteX0" fmla="*/ 404354 w 1247655"/>
              <a:gd name="connsiteY0" fmla="*/ 1618051 h 1626947"/>
              <a:gd name="connsiteX1" fmla="*/ 721267 w 1247655"/>
              <a:gd name="connsiteY1" fmla="*/ 1303677 h 1626947"/>
              <a:gd name="connsiteX2" fmla="*/ 1103539 w 1247655"/>
              <a:gd name="connsiteY2" fmla="*/ 737785 h 1626947"/>
              <a:gd name="connsiteX3" fmla="*/ 1211412 w 1247655"/>
              <a:gd name="connsiteY3" fmla="*/ 46878 h 1626947"/>
              <a:gd name="connsiteX4" fmla="*/ 512607 w 1247655"/>
              <a:gd name="connsiteY4" fmla="*/ 143108 h 1626947"/>
              <a:gd name="connsiteX5" fmla="*/ 20307 w 1247655"/>
              <a:gd name="connsiteY5" fmla="*/ 796628 h 1626947"/>
              <a:gd name="connsiteX6" fmla="*/ 90742 w 1247655"/>
              <a:gd name="connsiteY6" fmla="*/ 1472961 h 1626947"/>
              <a:gd name="connsiteX7" fmla="*/ 404354 w 1247655"/>
              <a:gd name="connsiteY7" fmla="*/ 1618051 h 1626947"/>
              <a:gd name="connsiteX0" fmla="*/ 404354 w 1230377"/>
              <a:gd name="connsiteY0" fmla="*/ 1609960 h 1618856"/>
              <a:gd name="connsiteX1" fmla="*/ 721267 w 1230377"/>
              <a:gd name="connsiteY1" fmla="*/ 1295586 h 1618856"/>
              <a:gd name="connsiteX2" fmla="*/ 1005497 w 1230377"/>
              <a:gd name="connsiteY2" fmla="*/ 620450 h 1618856"/>
              <a:gd name="connsiteX3" fmla="*/ 1211412 w 1230377"/>
              <a:gd name="connsiteY3" fmla="*/ 38787 h 1618856"/>
              <a:gd name="connsiteX4" fmla="*/ 512607 w 1230377"/>
              <a:gd name="connsiteY4" fmla="*/ 135017 h 1618856"/>
              <a:gd name="connsiteX5" fmla="*/ 20307 w 1230377"/>
              <a:gd name="connsiteY5" fmla="*/ 788537 h 1618856"/>
              <a:gd name="connsiteX6" fmla="*/ 90742 w 1230377"/>
              <a:gd name="connsiteY6" fmla="*/ 1464870 h 1618856"/>
              <a:gd name="connsiteX7" fmla="*/ 404354 w 1230377"/>
              <a:gd name="connsiteY7" fmla="*/ 1609960 h 1618856"/>
              <a:gd name="connsiteX0" fmla="*/ 404354 w 1099108"/>
              <a:gd name="connsiteY0" fmla="*/ 1761700 h 1770596"/>
              <a:gd name="connsiteX1" fmla="*/ 721267 w 1099108"/>
              <a:gd name="connsiteY1" fmla="*/ 1447326 h 1770596"/>
              <a:gd name="connsiteX2" fmla="*/ 1005497 w 1099108"/>
              <a:gd name="connsiteY2" fmla="*/ 772190 h 1770596"/>
              <a:gd name="connsiteX3" fmla="*/ 1064884 w 1099108"/>
              <a:gd name="connsiteY3" fmla="*/ 18935 h 1770596"/>
              <a:gd name="connsiteX4" fmla="*/ 512607 w 1099108"/>
              <a:gd name="connsiteY4" fmla="*/ 286757 h 1770596"/>
              <a:gd name="connsiteX5" fmla="*/ 20307 w 1099108"/>
              <a:gd name="connsiteY5" fmla="*/ 940277 h 1770596"/>
              <a:gd name="connsiteX6" fmla="*/ 90742 w 1099108"/>
              <a:gd name="connsiteY6" fmla="*/ 1616610 h 1770596"/>
              <a:gd name="connsiteX7" fmla="*/ 404354 w 1099108"/>
              <a:gd name="connsiteY7" fmla="*/ 1761700 h 1770596"/>
              <a:gd name="connsiteX0" fmla="*/ 404354 w 1100282"/>
              <a:gd name="connsiteY0" fmla="*/ 1767189 h 1776085"/>
              <a:gd name="connsiteX1" fmla="*/ 721267 w 1100282"/>
              <a:gd name="connsiteY1" fmla="*/ 1452815 h 1776085"/>
              <a:gd name="connsiteX2" fmla="*/ 1005497 w 1100282"/>
              <a:gd name="connsiteY2" fmla="*/ 777679 h 1776085"/>
              <a:gd name="connsiteX3" fmla="*/ 1064884 w 1100282"/>
              <a:gd name="connsiteY3" fmla="*/ 24424 h 1776085"/>
              <a:gd name="connsiteX4" fmla="*/ 496623 w 1100282"/>
              <a:gd name="connsiteY4" fmla="*/ 253878 h 1776085"/>
              <a:gd name="connsiteX5" fmla="*/ 20307 w 1100282"/>
              <a:gd name="connsiteY5" fmla="*/ 945766 h 1776085"/>
              <a:gd name="connsiteX6" fmla="*/ 90742 w 1100282"/>
              <a:gd name="connsiteY6" fmla="*/ 1622099 h 1776085"/>
              <a:gd name="connsiteX7" fmla="*/ 404354 w 1100282"/>
              <a:gd name="connsiteY7" fmla="*/ 1767189 h 1776085"/>
              <a:gd name="connsiteX0" fmla="*/ 404354 w 1086121"/>
              <a:gd name="connsiteY0" fmla="*/ 1765554 h 1774450"/>
              <a:gd name="connsiteX1" fmla="*/ 721267 w 1086121"/>
              <a:gd name="connsiteY1" fmla="*/ 1451180 h 1774450"/>
              <a:gd name="connsiteX2" fmla="*/ 942087 w 1086121"/>
              <a:gd name="connsiteY2" fmla="*/ 749930 h 1774450"/>
              <a:gd name="connsiteX3" fmla="*/ 1064884 w 1086121"/>
              <a:gd name="connsiteY3" fmla="*/ 22789 h 1774450"/>
              <a:gd name="connsiteX4" fmla="*/ 496623 w 1086121"/>
              <a:gd name="connsiteY4" fmla="*/ 252243 h 1774450"/>
              <a:gd name="connsiteX5" fmla="*/ 20307 w 1086121"/>
              <a:gd name="connsiteY5" fmla="*/ 944131 h 1774450"/>
              <a:gd name="connsiteX6" fmla="*/ 90742 w 1086121"/>
              <a:gd name="connsiteY6" fmla="*/ 1620464 h 1774450"/>
              <a:gd name="connsiteX7" fmla="*/ 404354 w 1086121"/>
              <a:gd name="connsiteY7" fmla="*/ 1765554 h 1774450"/>
              <a:gd name="connsiteX0" fmla="*/ 404354 w 1087870"/>
              <a:gd name="connsiteY0" fmla="*/ 1765554 h 1776129"/>
              <a:gd name="connsiteX1" fmla="*/ 620557 w 1087870"/>
              <a:gd name="connsiteY1" fmla="*/ 1425596 h 1776129"/>
              <a:gd name="connsiteX2" fmla="*/ 942087 w 1087870"/>
              <a:gd name="connsiteY2" fmla="*/ 749930 h 1776129"/>
              <a:gd name="connsiteX3" fmla="*/ 1064884 w 1087870"/>
              <a:gd name="connsiteY3" fmla="*/ 22789 h 1776129"/>
              <a:gd name="connsiteX4" fmla="*/ 496623 w 1087870"/>
              <a:gd name="connsiteY4" fmla="*/ 252243 h 1776129"/>
              <a:gd name="connsiteX5" fmla="*/ 20307 w 1087870"/>
              <a:gd name="connsiteY5" fmla="*/ 944131 h 1776129"/>
              <a:gd name="connsiteX6" fmla="*/ 90742 w 1087870"/>
              <a:gd name="connsiteY6" fmla="*/ 1620464 h 1776129"/>
              <a:gd name="connsiteX7" fmla="*/ 404354 w 1087870"/>
              <a:gd name="connsiteY7" fmla="*/ 1765554 h 1776129"/>
              <a:gd name="connsiteX0" fmla="*/ 97840 w 1094968"/>
              <a:gd name="connsiteY0" fmla="*/ 1620464 h 1645008"/>
              <a:gd name="connsiteX1" fmla="*/ 627655 w 1094968"/>
              <a:gd name="connsiteY1" fmla="*/ 1425596 h 1645008"/>
              <a:gd name="connsiteX2" fmla="*/ 949185 w 1094968"/>
              <a:gd name="connsiteY2" fmla="*/ 749930 h 1645008"/>
              <a:gd name="connsiteX3" fmla="*/ 1071982 w 1094968"/>
              <a:gd name="connsiteY3" fmla="*/ 22789 h 1645008"/>
              <a:gd name="connsiteX4" fmla="*/ 503721 w 1094968"/>
              <a:gd name="connsiteY4" fmla="*/ 252243 h 1645008"/>
              <a:gd name="connsiteX5" fmla="*/ 27405 w 1094968"/>
              <a:gd name="connsiteY5" fmla="*/ 944131 h 1645008"/>
              <a:gd name="connsiteX6" fmla="*/ 97840 w 1094968"/>
              <a:gd name="connsiteY6" fmla="*/ 1620464 h 1645008"/>
              <a:gd name="connsiteX0" fmla="*/ 97840 w 1001276"/>
              <a:gd name="connsiteY0" fmla="*/ 1680205 h 1704749"/>
              <a:gd name="connsiteX1" fmla="*/ 627655 w 1001276"/>
              <a:gd name="connsiteY1" fmla="*/ 1485337 h 1704749"/>
              <a:gd name="connsiteX2" fmla="*/ 949185 w 1001276"/>
              <a:gd name="connsiteY2" fmla="*/ 809671 h 1704749"/>
              <a:gd name="connsiteX3" fmla="*/ 955288 w 1001276"/>
              <a:gd name="connsiteY3" fmla="*/ 18580 h 1704749"/>
              <a:gd name="connsiteX4" fmla="*/ 503721 w 1001276"/>
              <a:gd name="connsiteY4" fmla="*/ 311984 h 1704749"/>
              <a:gd name="connsiteX5" fmla="*/ 27405 w 1001276"/>
              <a:gd name="connsiteY5" fmla="*/ 1003872 h 1704749"/>
              <a:gd name="connsiteX6" fmla="*/ 97840 w 1001276"/>
              <a:gd name="connsiteY6" fmla="*/ 1680205 h 1704749"/>
              <a:gd name="connsiteX0" fmla="*/ 97840 w 967886"/>
              <a:gd name="connsiteY0" fmla="*/ 1678545 h 1703635"/>
              <a:gd name="connsiteX1" fmla="*/ 627655 w 967886"/>
              <a:gd name="connsiteY1" fmla="*/ 1483677 h 1703635"/>
              <a:gd name="connsiteX2" fmla="*/ 823963 w 967886"/>
              <a:gd name="connsiteY2" fmla="*/ 777631 h 1703635"/>
              <a:gd name="connsiteX3" fmla="*/ 955288 w 967886"/>
              <a:gd name="connsiteY3" fmla="*/ 16920 h 1703635"/>
              <a:gd name="connsiteX4" fmla="*/ 503721 w 967886"/>
              <a:gd name="connsiteY4" fmla="*/ 310324 h 1703635"/>
              <a:gd name="connsiteX5" fmla="*/ 27405 w 967886"/>
              <a:gd name="connsiteY5" fmla="*/ 1002212 h 1703635"/>
              <a:gd name="connsiteX6" fmla="*/ 97840 w 967886"/>
              <a:gd name="connsiteY6" fmla="*/ 1678545 h 1703635"/>
              <a:gd name="connsiteX0" fmla="*/ 97840 w 968949"/>
              <a:gd name="connsiteY0" fmla="*/ 1678545 h 1696334"/>
              <a:gd name="connsiteX1" fmla="*/ 540269 w 968949"/>
              <a:gd name="connsiteY1" fmla="*/ 1400012 h 1696334"/>
              <a:gd name="connsiteX2" fmla="*/ 823963 w 968949"/>
              <a:gd name="connsiteY2" fmla="*/ 777631 h 1696334"/>
              <a:gd name="connsiteX3" fmla="*/ 955288 w 968949"/>
              <a:gd name="connsiteY3" fmla="*/ 16920 h 1696334"/>
              <a:gd name="connsiteX4" fmla="*/ 503721 w 968949"/>
              <a:gd name="connsiteY4" fmla="*/ 310324 h 1696334"/>
              <a:gd name="connsiteX5" fmla="*/ 27405 w 968949"/>
              <a:gd name="connsiteY5" fmla="*/ 1002212 h 1696334"/>
              <a:gd name="connsiteX6" fmla="*/ 97840 w 968949"/>
              <a:gd name="connsiteY6" fmla="*/ 1678545 h 1696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8949" h="1696334">
                <a:moveTo>
                  <a:pt x="97840" y="1678545"/>
                </a:moveTo>
                <a:cubicBezTo>
                  <a:pt x="197882" y="1758789"/>
                  <a:pt x="419249" y="1550164"/>
                  <a:pt x="540269" y="1400012"/>
                </a:cubicBezTo>
                <a:cubicBezTo>
                  <a:pt x="661289" y="1249860"/>
                  <a:pt x="754793" y="1008146"/>
                  <a:pt x="823963" y="777631"/>
                </a:cubicBezTo>
                <a:cubicBezTo>
                  <a:pt x="893133" y="547116"/>
                  <a:pt x="1008662" y="94804"/>
                  <a:pt x="955288" y="16920"/>
                </a:cubicBezTo>
                <a:cubicBezTo>
                  <a:pt x="901914" y="-60964"/>
                  <a:pt x="658368" y="146109"/>
                  <a:pt x="503721" y="310324"/>
                </a:cubicBezTo>
                <a:cubicBezTo>
                  <a:pt x="349074" y="474539"/>
                  <a:pt x="80041" y="804193"/>
                  <a:pt x="27405" y="1002212"/>
                </a:cubicBezTo>
                <a:cubicBezTo>
                  <a:pt x="-25231" y="1200231"/>
                  <a:pt x="-2202" y="1598301"/>
                  <a:pt x="97840" y="1678545"/>
                </a:cubicBezTo>
                <a:close/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9" name="Gerade Verbindung mit Pfeil 27">
            <a:extLst>
              <a:ext uri="{FF2B5EF4-FFF2-40B4-BE49-F238E27FC236}">
                <a16:creationId xmlns:a16="http://schemas.microsoft.com/office/drawing/2014/main" id="{B8E153A2-482E-49F2-9405-7E976FAB15F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192180" y="880007"/>
            <a:ext cx="589699" cy="1115679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2E8E84-E3CB-4CBD-BB6B-868DC83616C1}"/>
              </a:ext>
            </a:extLst>
          </p:cNvPr>
          <p:cNvSpPr txBox="1"/>
          <p:nvPr/>
        </p:nvSpPr>
        <p:spPr>
          <a:xfrm>
            <a:off x="6735513" y="555526"/>
            <a:ext cx="128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minimiser of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training error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AC8E7-2457-4926-B796-2DBE88F202CC}"/>
              </a:ext>
            </a:extLst>
          </p:cNvPr>
          <p:cNvSpPr txBox="1"/>
          <p:nvPr/>
        </p:nvSpPr>
        <p:spPr>
          <a:xfrm>
            <a:off x="3588871" y="692696"/>
            <a:ext cx="14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1400" b="1" dirty="0">
                <a:solidFill>
                  <a:srgbClr val="23373B"/>
                </a:solidFill>
              </a:rPr>
              <a:t>0</a:t>
            </a:r>
            <a:r>
              <a:rPr lang="en-GB" sz="1400" dirty="0">
                <a:solidFill>
                  <a:srgbClr val="23373B"/>
                </a:solidFill>
              </a:rPr>
              <a:t> training error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32" name="Gerade Verbindung mit Pfeil 41">
            <a:extLst>
              <a:ext uri="{FF2B5EF4-FFF2-40B4-BE49-F238E27FC236}">
                <a16:creationId xmlns:a16="http://schemas.microsoft.com/office/drawing/2014/main" id="{5906823E-F59A-429E-92A3-F953EAD5E1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7984" y="995616"/>
            <a:ext cx="504056" cy="495303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4B3C30-8B37-46B9-86B4-FEE03D85A17F}"/>
                  </a:ext>
                </a:extLst>
              </p:cNvPr>
              <p:cNvSpPr/>
              <p:nvPr/>
            </p:nvSpPr>
            <p:spPr>
              <a:xfrm>
                <a:off x="107504" y="1099108"/>
                <a:ext cx="40978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⊆⋯⊆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𝒴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4B3C30-8B37-46B9-86B4-FEE03D85A1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099108"/>
                <a:ext cx="4097852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17">
                <a:extLst>
                  <a:ext uri="{FF2B5EF4-FFF2-40B4-BE49-F238E27FC236}">
                    <a16:creationId xmlns:a16="http://schemas.microsoft.com/office/drawing/2014/main" id="{6AF2FCA4-8AFC-47FD-A29E-A634E996FE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80112" y="2415684"/>
                <a:ext cx="324704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35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Fira Sans Medium" panose="020B0603050000020004" pitchFamily="34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endParaRPr>
              </a:p>
            </p:txBody>
          </p:sp>
        </mc:Choice>
        <mc:Fallback xmlns="">
          <p:sp>
            <p:nvSpPr>
              <p:cNvPr id="40" name="Textfeld 17">
                <a:extLst>
                  <a:ext uri="{FF2B5EF4-FFF2-40B4-BE49-F238E27FC236}">
                    <a16:creationId xmlns:a16="http://schemas.microsoft.com/office/drawing/2014/main" id="{6AF2FCA4-8AFC-47FD-A29E-A634E996F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0112" y="2415684"/>
                <a:ext cx="324704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4E7932D-B4AA-4F13-AC47-A892D20DCF8F}"/>
              </a:ext>
            </a:extLst>
          </p:cNvPr>
          <p:cNvSpPr txBox="1"/>
          <p:nvPr/>
        </p:nvSpPr>
        <p:spPr>
          <a:xfrm>
            <a:off x="3703223" y="3204860"/>
            <a:ext cx="128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optimal predictor</a:t>
            </a:r>
          </a:p>
        </p:txBody>
      </p:sp>
      <p:cxnSp>
        <p:nvCxnSpPr>
          <p:cNvPr id="43" name="Gerade Verbindung mit Pfeil 41">
            <a:extLst>
              <a:ext uri="{FF2B5EF4-FFF2-40B4-BE49-F238E27FC236}">
                <a16:creationId xmlns:a16="http://schemas.microsoft.com/office/drawing/2014/main" id="{5D31140E-279D-4D68-8227-BCA65823B50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06655" y="2643758"/>
            <a:ext cx="945465" cy="691702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cxnSp>
        <p:nvCxnSpPr>
          <p:cNvPr id="36" name="Gerade Verbindung mit Pfeil 4">
            <a:extLst>
              <a:ext uri="{FF2B5EF4-FFF2-40B4-BE49-F238E27FC236}">
                <a16:creationId xmlns:a16="http://schemas.microsoft.com/office/drawing/2014/main" id="{C0956115-F83B-4F46-B7D4-918147F4F0C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-582827" y="3892475"/>
            <a:ext cx="2397919" cy="119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7" name="Gerade Verbindung mit Pfeil 6">
            <a:extLst>
              <a:ext uri="{FF2B5EF4-FFF2-40B4-BE49-F238E27FC236}">
                <a16:creationId xmlns:a16="http://schemas.microsoft.com/office/drawing/2014/main" id="{A387F5D9-E597-434E-81F6-9930B592F8F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 flipV="1">
            <a:off x="273828" y="4749129"/>
            <a:ext cx="2397919" cy="119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8" name="Freihandform 7">
            <a:extLst>
              <a:ext uri="{FF2B5EF4-FFF2-40B4-BE49-F238E27FC236}">
                <a16:creationId xmlns:a16="http://schemas.microsoft.com/office/drawing/2014/main" id="{AA6EE237-7465-4E21-92BC-AF7ED3B523CA}"/>
              </a:ext>
            </a:extLst>
          </p:cNvPr>
          <p:cNvSpPr>
            <a:spLocks/>
          </p:cNvSpPr>
          <p:nvPr/>
        </p:nvSpPr>
        <p:spPr bwMode="auto">
          <a:xfrm>
            <a:off x="728647" y="2741736"/>
            <a:ext cx="1813322" cy="1791890"/>
          </a:xfrm>
          <a:custGeom>
            <a:avLst/>
            <a:gdLst>
              <a:gd name="T0" fmla="*/ 0 w 2417275"/>
              <a:gd name="T1" fmla="*/ 0 h 2390114"/>
              <a:gd name="T2" fmla="*/ 135910 w 2417275"/>
              <a:gd name="T3" fmla="*/ 1084731 h 2390114"/>
              <a:gd name="T4" fmla="*/ 625193 w 2417275"/>
              <a:gd name="T5" fmla="*/ 1789805 h 2390114"/>
              <a:gd name="T6" fmla="*/ 1540334 w 2417275"/>
              <a:gd name="T7" fmla="*/ 2169460 h 2390114"/>
              <a:gd name="T8" fmla="*/ 2419227 w 2417275"/>
              <a:gd name="T9" fmla="*/ 2386406 h 23901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17275"/>
              <a:gd name="T16" fmla="*/ 0 h 2390114"/>
              <a:gd name="T17" fmla="*/ 2417275 w 2417275"/>
              <a:gd name="T18" fmla="*/ 2390114 h 23901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17275" h="2390114">
                <a:moveTo>
                  <a:pt x="0" y="0"/>
                </a:moveTo>
                <a:cubicBezTo>
                  <a:pt x="15843" y="393825"/>
                  <a:pt x="31687" y="787651"/>
                  <a:pt x="135802" y="1086415"/>
                </a:cubicBezTo>
                <a:cubicBezTo>
                  <a:pt x="239917" y="1385179"/>
                  <a:pt x="390808" y="1611517"/>
                  <a:pt x="624689" y="1792586"/>
                </a:cubicBezTo>
                <a:cubicBezTo>
                  <a:pt x="858570" y="1973655"/>
                  <a:pt x="1240325" y="2073243"/>
                  <a:pt x="1539089" y="2172831"/>
                </a:cubicBezTo>
                <a:cubicBezTo>
                  <a:pt x="1837853" y="2272419"/>
                  <a:pt x="2218099" y="2341829"/>
                  <a:pt x="2417275" y="2390114"/>
                </a:cubicBezTo>
              </a:path>
            </a:pathLst>
          </a:cu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6E7EC72-9CF1-4365-A41D-958E1ADE7C72}"/>
                  </a:ext>
                </a:extLst>
              </p:cNvPr>
              <p:cNvSpPr/>
              <p:nvPr/>
            </p:nvSpPr>
            <p:spPr>
              <a:xfrm>
                <a:off x="1327147" y="4749129"/>
                <a:ext cx="5170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6E7EC72-9CF1-4365-A41D-958E1ADE7C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147" y="4749129"/>
                <a:ext cx="5170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8CFFCA2-6163-412E-ABC2-0015A41BA1C2}"/>
                  </a:ext>
                </a:extLst>
              </p:cNvPr>
              <p:cNvSpPr/>
              <p:nvPr/>
            </p:nvSpPr>
            <p:spPr>
              <a:xfrm>
                <a:off x="719572" y="4753263"/>
                <a:ext cx="7366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8CFFCA2-6163-412E-ABC2-0015A41BA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2" y="4753263"/>
                <a:ext cx="736612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FF209BC-05D2-46BE-A1EE-B269BBCA0CCB}"/>
                  </a:ext>
                </a:extLst>
              </p:cNvPr>
              <p:cNvSpPr/>
              <p:nvPr/>
            </p:nvSpPr>
            <p:spPr>
              <a:xfrm>
                <a:off x="1747156" y="4749129"/>
                <a:ext cx="7366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FF209BC-05D2-46BE-A1EE-B269BBCA0C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56" y="4749129"/>
                <a:ext cx="7366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 Verbindung mit Pfeil 39">
            <a:extLst>
              <a:ext uri="{FF2B5EF4-FFF2-40B4-BE49-F238E27FC236}">
                <a16:creationId xmlns:a16="http://schemas.microsoft.com/office/drawing/2014/main" id="{42E52286-F933-465E-89A0-91396F1E57F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020272" y="3183818"/>
            <a:ext cx="817920" cy="1086987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160721-9233-4F13-9789-58A9B70625E7}"/>
                  </a:ext>
                </a:extLst>
              </p:cNvPr>
              <p:cNvSpPr/>
              <p:nvPr/>
            </p:nvSpPr>
            <p:spPr>
              <a:xfrm>
                <a:off x="7596336" y="4218642"/>
                <a:ext cx="5170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160721-9233-4F13-9789-58A9B70625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4218642"/>
                <a:ext cx="5170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feld 10">
            <a:extLst>
              <a:ext uri="{FF2B5EF4-FFF2-40B4-BE49-F238E27FC236}">
                <a16:creationId xmlns:a16="http://schemas.microsoft.com/office/drawing/2014/main" id="{759ED00D-C8B9-41D1-A22B-35979ED9C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82" y="1829954"/>
            <a:ext cx="1821332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expected error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1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generalisation error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training error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FA0459E-7C01-4BC5-8C0C-57E3DE7D8AE9}"/>
              </a:ext>
            </a:extLst>
          </p:cNvPr>
          <p:cNvCxnSpPr>
            <a:cxnSpLocks/>
          </p:cNvCxnSpPr>
          <p:nvPr/>
        </p:nvCxnSpPr>
        <p:spPr>
          <a:xfrm>
            <a:off x="1079612" y="2895786"/>
            <a:ext cx="0" cy="19442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280842E-2201-4FEA-9F80-F07A63F526A1}"/>
              </a:ext>
            </a:extLst>
          </p:cNvPr>
          <p:cNvCxnSpPr>
            <a:cxnSpLocks/>
          </p:cNvCxnSpPr>
          <p:nvPr/>
        </p:nvCxnSpPr>
        <p:spPr>
          <a:xfrm>
            <a:off x="1583668" y="2895786"/>
            <a:ext cx="0" cy="19442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46A64C8-3C6C-4FBD-A70B-1CEED6208D5C}"/>
              </a:ext>
            </a:extLst>
          </p:cNvPr>
          <p:cNvCxnSpPr>
            <a:cxnSpLocks/>
          </p:cNvCxnSpPr>
          <p:nvPr/>
        </p:nvCxnSpPr>
        <p:spPr>
          <a:xfrm>
            <a:off x="2123728" y="2895786"/>
            <a:ext cx="0" cy="19442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17">
                <a:extLst>
                  <a:ext uri="{FF2B5EF4-FFF2-40B4-BE49-F238E27FC236}">
                    <a16:creationId xmlns:a16="http://schemas.microsoft.com/office/drawing/2014/main" id="{19D693BC-6A7D-4D1D-B47E-ED531B83F2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47496" y="2355726"/>
                <a:ext cx="365806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3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3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𝑒</m:t>
                          </m:r>
                        </m:e>
                        <m:sub>
                          <m:r>
                            <a:rPr kumimoji="0" lang="en-GB" sz="13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endParaRPr>
              </a:p>
            </p:txBody>
          </p:sp>
        </mc:Choice>
        <mc:Fallback xmlns="">
          <p:sp>
            <p:nvSpPr>
              <p:cNvPr id="41" name="Textfeld 17">
                <a:extLst>
                  <a:ext uri="{FF2B5EF4-FFF2-40B4-BE49-F238E27FC236}">
                    <a16:creationId xmlns:a16="http://schemas.microsoft.com/office/drawing/2014/main" id="{19D693BC-6A7D-4D1D-B47E-ED531B83F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47496" y="2355726"/>
                <a:ext cx="365806" cy="3000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Gerade Verbindung mit Pfeil 27">
            <a:extLst>
              <a:ext uri="{FF2B5EF4-FFF2-40B4-BE49-F238E27FC236}">
                <a16:creationId xmlns:a16="http://schemas.microsoft.com/office/drawing/2014/main" id="{87707BAD-AE32-49E9-BDFC-90E8BD8E4AC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328439" y="1672095"/>
            <a:ext cx="1005251" cy="781952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47AFDD-0A7E-484E-BBFE-39B50AD791EA}"/>
              </a:ext>
            </a:extLst>
          </p:cNvPr>
          <p:cNvSpPr txBox="1"/>
          <p:nvPr/>
        </p:nvSpPr>
        <p:spPr>
          <a:xfrm>
            <a:off x="7287323" y="1347614"/>
            <a:ext cx="1425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minimiser of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expected error</a:t>
            </a:r>
          </a:p>
        </p:txBody>
      </p:sp>
    </p:spTree>
    <p:extLst>
      <p:ext uri="{BB962C8B-B14F-4D97-AF65-F5344CB8AC3E}">
        <p14:creationId xmlns:p14="http://schemas.microsoft.com/office/powerpoint/2010/main" val="64100501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Risk Structure</a:t>
            </a:r>
            <a:endParaRPr lang="en-GB" dirty="0">
              <a:solidFill>
                <a:schemeClr val="tx2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41994" name="Freihandform 13"/>
          <p:cNvSpPr>
            <a:spLocks/>
          </p:cNvSpPr>
          <p:nvPr/>
        </p:nvSpPr>
        <p:spPr bwMode="auto">
          <a:xfrm rot="3168926">
            <a:off x="5656414" y="2140002"/>
            <a:ext cx="1709738" cy="888206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41995" name="Freihandform 14"/>
          <p:cNvSpPr>
            <a:spLocks/>
          </p:cNvSpPr>
          <p:nvPr/>
        </p:nvSpPr>
        <p:spPr bwMode="auto">
          <a:xfrm>
            <a:off x="4286053" y="995616"/>
            <a:ext cx="3355534" cy="2717717"/>
          </a:xfrm>
          <a:custGeom>
            <a:avLst/>
            <a:gdLst>
              <a:gd name="T0" fmla="*/ 1589963 w 4635374"/>
              <a:gd name="T1" fmla="*/ 141603 h 3247250"/>
              <a:gd name="T2" fmla="*/ 667011 w 4635374"/>
              <a:gd name="T3" fmla="*/ 767332 h 3247250"/>
              <a:gd name="T4" fmla="*/ 169018 w 4635374"/>
              <a:gd name="T5" fmla="*/ 1718854 h 3247250"/>
              <a:gd name="T6" fmla="*/ 1681112 w 4635374"/>
              <a:gd name="T7" fmla="*/ 2851619 h 3247250"/>
              <a:gd name="T8" fmla="*/ 3501056 w 4635374"/>
              <a:gd name="T9" fmla="*/ 3132539 h 3247250"/>
              <a:gd name="T10" fmla="*/ 4542317 w 4635374"/>
              <a:gd name="T11" fmla="*/ 2144774 h 3247250"/>
              <a:gd name="T12" fmla="*/ 4062429 w 4635374"/>
              <a:gd name="T13" fmla="*/ 830767 h 3247250"/>
              <a:gd name="T14" fmla="*/ 2794807 w 4635374"/>
              <a:gd name="T15" fmla="*/ 114859 h 3247250"/>
              <a:gd name="T16" fmla="*/ 1589963 w 4635374"/>
              <a:gd name="T17" fmla="*/ 141603 h 324725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635374"/>
              <a:gd name="T28" fmla="*/ 0 h 3247250"/>
              <a:gd name="T29" fmla="*/ 4635374 w 4635374"/>
              <a:gd name="T30" fmla="*/ 3247250 h 3247250"/>
              <a:gd name="connsiteX0" fmla="*/ 1459150 w 4429437"/>
              <a:gd name="connsiteY0" fmla="*/ 255382 h 3282674"/>
              <a:gd name="connsiteX1" fmla="*/ 536303 w 4429437"/>
              <a:gd name="connsiteY1" fmla="*/ 880515 h 3282674"/>
              <a:gd name="connsiteX2" fmla="*/ 38362 w 4429437"/>
              <a:gd name="connsiteY2" fmla="*/ 1831129 h 3282674"/>
              <a:gd name="connsiteX3" fmla="*/ 1550291 w 4429437"/>
              <a:gd name="connsiteY3" fmla="*/ 2962813 h 3282674"/>
              <a:gd name="connsiteX4" fmla="*/ 3370037 w 4429437"/>
              <a:gd name="connsiteY4" fmla="*/ 3243470 h 3282674"/>
              <a:gd name="connsiteX5" fmla="*/ 4411186 w 4429437"/>
              <a:gd name="connsiteY5" fmla="*/ 2256642 h 3282674"/>
              <a:gd name="connsiteX6" fmla="*/ 3931352 w 4429437"/>
              <a:gd name="connsiteY6" fmla="*/ 943890 h 3282674"/>
              <a:gd name="connsiteX7" fmla="*/ 2691575 w 4429437"/>
              <a:gd name="connsiteY7" fmla="*/ 34749 h 3282674"/>
              <a:gd name="connsiteX8" fmla="*/ 1459150 w 4429437"/>
              <a:gd name="connsiteY8" fmla="*/ 255382 h 3282674"/>
              <a:gd name="connsiteX0" fmla="*/ 1524485 w 4430121"/>
              <a:gd name="connsiteY0" fmla="*/ 56765 h 3490359"/>
              <a:gd name="connsiteX1" fmla="*/ 536987 w 4430121"/>
              <a:gd name="connsiteY1" fmla="*/ 1088201 h 3490359"/>
              <a:gd name="connsiteX2" fmla="*/ 39046 w 4430121"/>
              <a:gd name="connsiteY2" fmla="*/ 2038815 h 3490359"/>
              <a:gd name="connsiteX3" fmla="*/ 1550975 w 4430121"/>
              <a:gd name="connsiteY3" fmla="*/ 3170499 h 3490359"/>
              <a:gd name="connsiteX4" fmla="*/ 3370721 w 4430121"/>
              <a:gd name="connsiteY4" fmla="*/ 3451156 h 3490359"/>
              <a:gd name="connsiteX5" fmla="*/ 4411870 w 4430121"/>
              <a:gd name="connsiteY5" fmla="*/ 2464328 h 3490359"/>
              <a:gd name="connsiteX6" fmla="*/ 3932036 w 4430121"/>
              <a:gd name="connsiteY6" fmla="*/ 1151576 h 3490359"/>
              <a:gd name="connsiteX7" fmla="*/ 2692259 w 4430121"/>
              <a:gd name="connsiteY7" fmla="*/ 242435 h 3490359"/>
              <a:gd name="connsiteX8" fmla="*/ 1524485 w 4430121"/>
              <a:gd name="connsiteY8" fmla="*/ 56765 h 3490359"/>
              <a:gd name="connsiteX0" fmla="*/ 1524485 w 4430121"/>
              <a:gd name="connsiteY0" fmla="*/ 137702 h 3571296"/>
              <a:gd name="connsiteX1" fmla="*/ 536987 w 4430121"/>
              <a:gd name="connsiteY1" fmla="*/ 1169138 h 3571296"/>
              <a:gd name="connsiteX2" fmla="*/ 39046 w 4430121"/>
              <a:gd name="connsiteY2" fmla="*/ 2119752 h 3571296"/>
              <a:gd name="connsiteX3" fmla="*/ 1550975 w 4430121"/>
              <a:gd name="connsiteY3" fmla="*/ 3251436 h 3571296"/>
              <a:gd name="connsiteX4" fmla="*/ 3370721 w 4430121"/>
              <a:gd name="connsiteY4" fmla="*/ 3532093 h 3571296"/>
              <a:gd name="connsiteX5" fmla="*/ 4411870 w 4430121"/>
              <a:gd name="connsiteY5" fmla="*/ 2545265 h 3571296"/>
              <a:gd name="connsiteX6" fmla="*/ 3932036 w 4430121"/>
              <a:gd name="connsiteY6" fmla="*/ 1232513 h 3571296"/>
              <a:gd name="connsiteX7" fmla="*/ 2775383 w 4430121"/>
              <a:gd name="connsiteY7" fmla="*/ 129455 h 3571296"/>
              <a:gd name="connsiteX8" fmla="*/ 1524485 w 4430121"/>
              <a:gd name="connsiteY8" fmla="*/ 137702 h 3571296"/>
              <a:gd name="connsiteX0" fmla="*/ 1569066 w 4474702"/>
              <a:gd name="connsiteY0" fmla="*/ 113430 h 3547024"/>
              <a:gd name="connsiteX1" fmla="*/ 341429 w 4474702"/>
              <a:gd name="connsiteY1" fmla="*/ 710861 h 3547024"/>
              <a:gd name="connsiteX2" fmla="*/ 83627 w 4474702"/>
              <a:gd name="connsiteY2" fmla="*/ 2095480 h 3547024"/>
              <a:gd name="connsiteX3" fmla="*/ 1595556 w 4474702"/>
              <a:gd name="connsiteY3" fmla="*/ 3227164 h 3547024"/>
              <a:gd name="connsiteX4" fmla="*/ 3415302 w 4474702"/>
              <a:gd name="connsiteY4" fmla="*/ 3507821 h 3547024"/>
              <a:gd name="connsiteX5" fmla="*/ 4456451 w 4474702"/>
              <a:gd name="connsiteY5" fmla="*/ 2520993 h 3547024"/>
              <a:gd name="connsiteX6" fmla="*/ 3976617 w 4474702"/>
              <a:gd name="connsiteY6" fmla="*/ 1208241 h 3547024"/>
              <a:gd name="connsiteX7" fmla="*/ 2819964 w 4474702"/>
              <a:gd name="connsiteY7" fmla="*/ 105183 h 3547024"/>
              <a:gd name="connsiteX8" fmla="*/ 1569066 w 4474702"/>
              <a:gd name="connsiteY8" fmla="*/ 113430 h 3547024"/>
              <a:gd name="connsiteX0" fmla="*/ 1540580 w 4473923"/>
              <a:gd name="connsiteY0" fmla="*/ 59887 h 3622758"/>
              <a:gd name="connsiteX1" fmla="*/ 340650 w 4473923"/>
              <a:gd name="connsiteY1" fmla="*/ 786595 h 3622758"/>
              <a:gd name="connsiteX2" fmla="*/ 82848 w 4473923"/>
              <a:gd name="connsiteY2" fmla="*/ 2171214 h 3622758"/>
              <a:gd name="connsiteX3" fmla="*/ 1594777 w 4473923"/>
              <a:gd name="connsiteY3" fmla="*/ 3302898 h 3622758"/>
              <a:gd name="connsiteX4" fmla="*/ 3414523 w 4473923"/>
              <a:gd name="connsiteY4" fmla="*/ 3583555 h 3622758"/>
              <a:gd name="connsiteX5" fmla="*/ 4455672 w 4473923"/>
              <a:gd name="connsiteY5" fmla="*/ 2596727 h 3622758"/>
              <a:gd name="connsiteX6" fmla="*/ 3975838 w 4473923"/>
              <a:gd name="connsiteY6" fmla="*/ 1283975 h 3622758"/>
              <a:gd name="connsiteX7" fmla="*/ 2819185 w 4473923"/>
              <a:gd name="connsiteY7" fmla="*/ 180917 h 3622758"/>
              <a:gd name="connsiteX8" fmla="*/ 1540580 w 4473923"/>
              <a:gd name="connsiteY8" fmla="*/ 59887 h 362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3923" h="3622758">
                <a:moveTo>
                  <a:pt x="1540580" y="59887"/>
                </a:moveTo>
                <a:cubicBezTo>
                  <a:pt x="1127491" y="160833"/>
                  <a:pt x="583605" y="434707"/>
                  <a:pt x="340650" y="786595"/>
                </a:cubicBezTo>
                <a:cubicBezTo>
                  <a:pt x="97695" y="1138483"/>
                  <a:pt x="-126173" y="1751830"/>
                  <a:pt x="82848" y="2171214"/>
                </a:cubicBezTo>
                <a:cubicBezTo>
                  <a:pt x="291869" y="2590598"/>
                  <a:pt x="1039498" y="3067508"/>
                  <a:pt x="1594777" y="3302898"/>
                </a:cubicBezTo>
                <a:cubicBezTo>
                  <a:pt x="2150056" y="3538288"/>
                  <a:pt x="2937707" y="3701250"/>
                  <a:pt x="3414523" y="3583555"/>
                </a:cubicBezTo>
                <a:cubicBezTo>
                  <a:pt x="3891339" y="3465860"/>
                  <a:pt x="4362120" y="2979990"/>
                  <a:pt x="4455672" y="2596727"/>
                </a:cubicBezTo>
                <a:cubicBezTo>
                  <a:pt x="4549224" y="2213464"/>
                  <a:pt x="4267058" y="1621971"/>
                  <a:pt x="3975838" y="1283975"/>
                </a:cubicBezTo>
                <a:cubicBezTo>
                  <a:pt x="3684618" y="945979"/>
                  <a:pt x="3225061" y="384932"/>
                  <a:pt x="2819185" y="180917"/>
                </a:cubicBezTo>
                <a:cubicBezTo>
                  <a:pt x="2413309" y="-23098"/>
                  <a:pt x="1953669" y="-41059"/>
                  <a:pt x="1540580" y="59887"/>
                </a:cubicBezTo>
                <a:close/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cxnSp>
        <p:nvCxnSpPr>
          <p:cNvPr id="42008" name="Gerade Verbindung mit Pfeil 41"/>
          <p:cNvCxnSpPr>
            <a:cxnSpLocks noChangeShapeType="1"/>
          </p:cNvCxnSpPr>
          <p:nvPr/>
        </p:nvCxnSpPr>
        <p:spPr bwMode="auto">
          <a:xfrm flipV="1">
            <a:off x="5349844" y="3511094"/>
            <a:ext cx="161219" cy="339754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/>
              <p:nvPr/>
            </p:nvSpPr>
            <p:spPr>
              <a:xfrm>
                <a:off x="4852929" y="3786594"/>
                <a:ext cx="9432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→</m:t>
                      </m:r>
                      <m:r>
                        <a:rPr kumimoji="0" lang="en-GB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𝒴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929" y="3786594"/>
                <a:ext cx="943207" cy="369332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7">
                <a:extLst>
                  <a:ext uri="{FF2B5EF4-FFF2-40B4-BE49-F238E27FC236}">
                    <a16:creationId xmlns:a16="http://schemas.microsoft.com/office/drawing/2014/main" id="{11A9CFCC-68EE-4FA4-9C6A-4A2909C1E8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77767" y="1983636"/>
                <a:ext cx="350672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endParaRPr>
              </a:p>
            </p:txBody>
          </p:sp>
        </mc:Choice>
        <mc:Fallback xmlns="">
          <p:sp>
            <p:nvSpPr>
              <p:cNvPr id="16" name="Textfeld 17">
                <a:extLst>
                  <a:ext uri="{FF2B5EF4-FFF2-40B4-BE49-F238E27FC236}">
                    <a16:creationId xmlns:a16="http://schemas.microsoft.com/office/drawing/2014/main" id="{11A9CFCC-68EE-4FA4-9C6A-4A2909C1E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77767" y="1983636"/>
                <a:ext cx="350672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2DFBA00-CB85-4940-99D2-B9A0058E2DF0}"/>
              </a:ext>
            </a:extLst>
          </p:cNvPr>
          <p:cNvSpPr/>
          <p:nvPr/>
        </p:nvSpPr>
        <p:spPr>
          <a:xfrm rot="1357003">
            <a:off x="4680634" y="861564"/>
            <a:ext cx="968949" cy="1696334"/>
          </a:xfrm>
          <a:custGeom>
            <a:avLst/>
            <a:gdLst>
              <a:gd name="connsiteX0" fmla="*/ 217210 w 577467"/>
              <a:gd name="connsiteY0" fmla="*/ 1214541 h 1273284"/>
              <a:gd name="connsiteX1" fmla="*/ 418378 w 577467"/>
              <a:gd name="connsiteY1" fmla="*/ 1037757 h 1273284"/>
              <a:gd name="connsiteX2" fmla="*/ 534202 w 577467"/>
              <a:gd name="connsiteY2" fmla="*/ 732957 h 1273284"/>
              <a:gd name="connsiteX3" fmla="*/ 576874 w 577467"/>
              <a:gd name="connsiteY3" fmla="*/ 428157 h 1273284"/>
              <a:gd name="connsiteX4" fmla="*/ 540298 w 577467"/>
              <a:gd name="connsiteY4" fmla="*/ 31917 h 1273284"/>
              <a:gd name="connsiteX5" fmla="*/ 326938 w 577467"/>
              <a:gd name="connsiteY5" fmla="*/ 68493 h 1273284"/>
              <a:gd name="connsiteX6" fmla="*/ 150154 w 577467"/>
              <a:gd name="connsiteY6" fmla="*/ 422061 h 1273284"/>
              <a:gd name="connsiteX7" fmla="*/ 9946 w 577467"/>
              <a:gd name="connsiteY7" fmla="*/ 836589 h 1273284"/>
              <a:gd name="connsiteX8" fmla="*/ 34330 w 577467"/>
              <a:gd name="connsiteY8" fmla="*/ 1245021 h 1273284"/>
              <a:gd name="connsiteX9" fmla="*/ 217210 w 577467"/>
              <a:gd name="connsiteY9" fmla="*/ 1214541 h 1273284"/>
              <a:gd name="connsiteX0" fmla="*/ 217210 w 845966"/>
              <a:gd name="connsiteY0" fmla="*/ 1547903 h 1606646"/>
              <a:gd name="connsiteX1" fmla="*/ 418378 w 845966"/>
              <a:gd name="connsiteY1" fmla="*/ 1371119 h 1606646"/>
              <a:gd name="connsiteX2" fmla="*/ 534202 w 845966"/>
              <a:gd name="connsiteY2" fmla="*/ 1066319 h 1606646"/>
              <a:gd name="connsiteX3" fmla="*/ 576874 w 845966"/>
              <a:gd name="connsiteY3" fmla="*/ 761519 h 1606646"/>
              <a:gd name="connsiteX4" fmla="*/ 841388 w 845966"/>
              <a:gd name="connsiteY4" fmla="*/ 7210 h 1606646"/>
              <a:gd name="connsiteX5" fmla="*/ 326938 w 845966"/>
              <a:gd name="connsiteY5" fmla="*/ 401855 h 1606646"/>
              <a:gd name="connsiteX6" fmla="*/ 150154 w 845966"/>
              <a:gd name="connsiteY6" fmla="*/ 755423 h 1606646"/>
              <a:gd name="connsiteX7" fmla="*/ 9946 w 845966"/>
              <a:gd name="connsiteY7" fmla="*/ 1169951 h 1606646"/>
              <a:gd name="connsiteX8" fmla="*/ 34330 w 845966"/>
              <a:gd name="connsiteY8" fmla="*/ 1578383 h 1606646"/>
              <a:gd name="connsiteX9" fmla="*/ 217210 w 845966"/>
              <a:gd name="connsiteY9" fmla="*/ 1547903 h 1606646"/>
              <a:gd name="connsiteX0" fmla="*/ 217210 w 844413"/>
              <a:gd name="connsiteY0" fmla="*/ 1560646 h 1619389"/>
              <a:gd name="connsiteX1" fmla="*/ 418378 w 844413"/>
              <a:gd name="connsiteY1" fmla="*/ 1383862 h 1619389"/>
              <a:gd name="connsiteX2" fmla="*/ 534202 w 844413"/>
              <a:gd name="connsiteY2" fmla="*/ 1079062 h 1619389"/>
              <a:gd name="connsiteX3" fmla="*/ 841388 w 844413"/>
              <a:gd name="connsiteY3" fmla="*/ 19953 h 1619389"/>
              <a:gd name="connsiteX4" fmla="*/ 326938 w 844413"/>
              <a:gd name="connsiteY4" fmla="*/ 414598 h 1619389"/>
              <a:gd name="connsiteX5" fmla="*/ 150154 w 844413"/>
              <a:gd name="connsiteY5" fmla="*/ 768166 h 1619389"/>
              <a:gd name="connsiteX6" fmla="*/ 9946 w 844413"/>
              <a:gd name="connsiteY6" fmla="*/ 1182694 h 1619389"/>
              <a:gd name="connsiteX7" fmla="*/ 34330 w 844413"/>
              <a:gd name="connsiteY7" fmla="*/ 1591126 h 1619389"/>
              <a:gd name="connsiteX8" fmla="*/ 217210 w 844413"/>
              <a:gd name="connsiteY8" fmla="*/ 1560646 h 1619389"/>
              <a:gd name="connsiteX0" fmla="*/ 217210 w 852860"/>
              <a:gd name="connsiteY0" fmla="*/ 1557446 h 1616189"/>
              <a:gd name="connsiteX1" fmla="*/ 418378 w 852860"/>
              <a:gd name="connsiteY1" fmla="*/ 1380662 h 1616189"/>
              <a:gd name="connsiteX2" fmla="*/ 663160 w 852860"/>
              <a:gd name="connsiteY2" fmla="*/ 1007128 h 1616189"/>
              <a:gd name="connsiteX3" fmla="*/ 841388 w 852860"/>
              <a:gd name="connsiteY3" fmla="*/ 16753 h 1616189"/>
              <a:gd name="connsiteX4" fmla="*/ 326938 w 852860"/>
              <a:gd name="connsiteY4" fmla="*/ 411398 h 1616189"/>
              <a:gd name="connsiteX5" fmla="*/ 150154 w 852860"/>
              <a:gd name="connsiteY5" fmla="*/ 764966 h 1616189"/>
              <a:gd name="connsiteX6" fmla="*/ 9946 w 852860"/>
              <a:gd name="connsiteY6" fmla="*/ 1179494 h 1616189"/>
              <a:gd name="connsiteX7" fmla="*/ 34330 w 852860"/>
              <a:gd name="connsiteY7" fmla="*/ 1587926 h 1616189"/>
              <a:gd name="connsiteX8" fmla="*/ 217210 w 852860"/>
              <a:gd name="connsiteY8" fmla="*/ 1557446 h 1616189"/>
              <a:gd name="connsiteX0" fmla="*/ 217210 w 863234"/>
              <a:gd name="connsiteY0" fmla="*/ 1545837 h 1604580"/>
              <a:gd name="connsiteX1" fmla="*/ 418378 w 863234"/>
              <a:gd name="connsiteY1" fmla="*/ 1369053 h 1604580"/>
              <a:gd name="connsiteX2" fmla="*/ 733515 w 863234"/>
              <a:gd name="connsiteY2" fmla="*/ 696051 h 1604580"/>
              <a:gd name="connsiteX3" fmla="*/ 841388 w 863234"/>
              <a:gd name="connsiteY3" fmla="*/ 5144 h 1604580"/>
              <a:gd name="connsiteX4" fmla="*/ 326938 w 863234"/>
              <a:gd name="connsiteY4" fmla="*/ 399789 h 1604580"/>
              <a:gd name="connsiteX5" fmla="*/ 150154 w 863234"/>
              <a:gd name="connsiteY5" fmla="*/ 753357 h 1604580"/>
              <a:gd name="connsiteX6" fmla="*/ 9946 w 863234"/>
              <a:gd name="connsiteY6" fmla="*/ 1167885 h 1604580"/>
              <a:gd name="connsiteX7" fmla="*/ 34330 w 863234"/>
              <a:gd name="connsiteY7" fmla="*/ 1576317 h 1604580"/>
              <a:gd name="connsiteX8" fmla="*/ 217210 w 863234"/>
              <a:gd name="connsiteY8" fmla="*/ 1545837 h 1604580"/>
              <a:gd name="connsiteX0" fmla="*/ 230299 w 876323"/>
              <a:gd name="connsiteY0" fmla="*/ 1547011 h 1605754"/>
              <a:gd name="connsiteX1" fmla="*/ 431467 w 876323"/>
              <a:gd name="connsiteY1" fmla="*/ 1370227 h 1605754"/>
              <a:gd name="connsiteX2" fmla="*/ 746604 w 876323"/>
              <a:gd name="connsiteY2" fmla="*/ 697225 h 1605754"/>
              <a:gd name="connsiteX3" fmla="*/ 854477 w 876323"/>
              <a:gd name="connsiteY3" fmla="*/ 6318 h 1605754"/>
              <a:gd name="connsiteX4" fmla="*/ 340027 w 876323"/>
              <a:gd name="connsiteY4" fmla="*/ 400963 h 1605754"/>
              <a:gd name="connsiteX5" fmla="*/ 23035 w 876323"/>
              <a:gd name="connsiteY5" fmla="*/ 1169059 h 1605754"/>
              <a:gd name="connsiteX6" fmla="*/ 47419 w 876323"/>
              <a:gd name="connsiteY6" fmla="*/ 1577491 h 1605754"/>
              <a:gd name="connsiteX7" fmla="*/ 230299 w 876323"/>
              <a:gd name="connsiteY7" fmla="*/ 1547011 h 1605754"/>
              <a:gd name="connsiteX0" fmla="*/ 230299 w 889086"/>
              <a:gd name="connsiteY0" fmla="*/ 1605532 h 1664275"/>
              <a:gd name="connsiteX1" fmla="*/ 431467 w 889086"/>
              <a:gd name="connsiteY1" fmla="*/ 1428748 h 1664275"/>
              <a:gd name="connsiteX2" fmla="*/ 746604 w 889086"/>
              <a:gd name="connsiteY2" fmla="*/ 755746 h 1664275"/>
              <a:gd name="connsiteX3" fmla="*/ 854477 w 889086"/>
              <a:gd name="connsiteY3" fmla="*/ 64839 h 1664275"/>
              <a:gd name="connsiteX4" fmla="*/ 155672 w 889086"/>
              <a:gd name="connsiteY4" fmla="*/ 161069 h 1664275"/>
              <a:gd name="connsiteX5" fmla="*/ 23035 w 889086"/>
              <a:gd name="connsiteY5" fmla="*/ 1227580 h 1664275"/>
              <a:gd name="connsiteX6" fmla="*/ 47419 w 889086"/>
              <a:gd name="connsiteY6" fmla="*/ 1636012 h 1664275"/>
              <a:gd name="connsiteX7" fmla="*/ 230299 w 889086"/>
              <a:gd name="connsiteY7" fmla="*/ 1605532 h 1664275"/>
              <a:gd name="connsiteX0" fmla="*/ 492298 w 1151085"/>
              <a:gd name="connsiteY0" fmla="*/ 1596821 h 1668719"/>
              <a:gd name="connsiteX1" fmla="*/ 693466 w 1151085"/>
              <a:gd name="connsiteY1" fmla="*/ 1420037 h 1668719"/>
              <a:gd name="connsiteX2" fmla="*/ 1008603 w 1151085"/>
              <a:gd name="connsiteY2" fmla="*/ 747035 h 1668719"/>
              <a:gd name="connsiteX3" fmla="*/ 1116476 w 1151085"/>
              <a:gd name="connsiteY3" fmla="*/ 56128 h 1668719"/>
              <a:gd name="connsiteX4" fmla="*/ 417671 w 1151085"/>
              <a:gd name="connsiteY4" fmla="*/ 152358 h 1668719"/>
              <a:gd name="connsiteX5" fmla="*/ 5822 w 1151085"/>
              <a:gd name="connsiteY5" fmla="*/ 1035015 h 1668719"/>
              <a:gd name="connsiteX6" fmla="*/ 309418 w 1151085"/>
              <a:gd name="connsiteY6" fmla="*/ 1627301 h 1668719"/>
              <a:gd name="connsiteX7" fmla="*/ 492298 w 1151085"/>
              <a:gd name="connsiteY7" fmla="*/ 1596821 h 1668719"/>
              <a:gd name="connsiteX0" fmla="*/ 310100 w 1151767"/>
              <a:gd name="connsiteY0" fmla="*/ 1627301 h 1644577"/>
              <a:gd name="connsiteX1" fmla="*/ 694148 w 1151767"/>
              <a:gd name="connsiteY1" fmla="*/ 1420037 h 1644577"/>
              <a:gd name="connsiteX2" fmla="*/ 1009285 w 1151767"/>
              <a:gd name="connsiteY2" fmla="*/ 747035 h 1644577"/>
              <a:gd name="connsiteX3" fmla="*/ 1117158 w 1151767"/>
              <a:gd name="connsiteY3" fmla="*/ 56128 h 1644577"/>
              <a:gd name="connsiteX4" fmla="*/ 418353 w 1151767"/>
              <a:gd name="connsiteY4" fmla="*/ 152358 h 1644577"/>
              <a:gd name="connsiteX5" fmla="*/ 6504 w 1151767"/>
              <a:gd name="connsiteY5" fmla="*/ 1035015 h 1644577"/>
              <a:gd name="connsiteX6" fmla="*/ 310100 w 1151767"/>
              <a:gd name="connsiteY6" fmla="*/ 1627301 h 1644577"/>
              <a:gd name="connsiteX0" fmla="*/ 389281 w 1230948"/>
              <a:gd name="connsiteY0" fmla="*/ 1618051 h 1650090"/>
              <a:gd name="connsiteX1" fmla="*/ 773329 w 1230948"/>
              <a:gd name="connsiteY1" fmla="*/ 1410787 h 1650090"/>
              <a:gd name="connsiteX2" fmla="*/ 1088466 w 1230948"/>
              <a:gd name="connsiteY2" fmla="*/ 737785 h 1650090"/>
              <a:gd name="connsiteX3" fmla="*/ 1196339 w 1230948"/>
              <a:gd name="connsiteY3" fmla="*/ 46878 h 1650090"/>
              <a:gd name="connsiteX4" fmla="*/ 497534 w 1230948"/>
              <a:gd name="connsiteY4" fmla="*/ 143108 h 1650090"/>
              <a:gd name="connsiteX5" fmla="*/ 5234 w 1230948"/>
              <a:gd name="connsiteY5" fmla="*/ 796628 h 1650090"/>
              <a:gd name="connsiteX6" fmla="*/ 389281 w 1230948"/>
              <a:gd name="connsiteY6" fmla="*/ 1618051 h 1650090"/>
              <a:gd name="connsiteX0" fmla="*/ 404354 w 1246021"/>
              <a:gd name="connsiteY0" fmla="*/ 1618051 h 1620462"/>
              <a:gd name="connsiteX1" fmla="*/ 788402 w 1246021"/>
              <a:gd name="connsiteY1" fmla="*/ 1410787 h 1620462"/>
              <a:gd name="connsiteX2" fmla="*/ 1103539 w 1246021"/>
              <a:gd name="connsiteY2" fmla="*/ 737785 h 1620462"/>
              <a:gd name="connsiteX3" fmla="*/ 1211412 w 1246021"/>
              <a:gd name="connsiteY3" fmla="*/ 46878 h 1620462"/>
              <a:gd name="connsiteX4" fmla="*/ 512607 w 1246021"/>
              <a:gd name="connsiteY4" fmla="*/ 143108 h 1620462"/>
              <a:gd name="connsiteX5" fmla="*/ 20307 w 1246021"/>
              <a:gd name="connsiteY5" fmla="*/ 796628 h 1620462"/>
              <a:gd name="connsiteX6" fmla="*/ 90742 w 1246021"/>
              <a:gd name="connsiteY6" fmla="*/ 1472961 h 1620462"/>
              <a:gd name="connsiteX7" fmla="*/ 404354 w 1246021"/>
              <a:gd name="connsiteY7" fmla="*/ 1618051 h 1620462"/>
              <a:gd name="connsiteX0" fmla="*/ 404354 w 1247655"/>
              <a:gd name="connsiteY0" fmla="*/ 1618051 h 1626947"/>
              <a:gd name="connsiteX1" fmla="*/ 721267 w 1247655"/>
              <a:gd name="connsiteY1" fmla="*/ 1303677 h 1626947"/>
              <a:gd name="connsiteX2" fmla="*/ 1103539 w 1247655"/>
              <a:gd name="connsiteY2" fmla="*/ 737785 h 1626947"/>
              <a:gd name="connsiteX3" fmla="*/ 1211412 w 1247655"/>
              <a:gd name="connsiteY3" fmla="*/ 46878 h 1626947"/>
              <a:gd name="connsiteX4" fmla="*/ 512607 w 1247655"/>
              <a:gd name="connsiteY4" fmla="*/ 143108 h 1626947"/>
              <a:gd name="connsiteX5" fmla="*/ 20307 w 1247655"/>
              <a:gd name="connsiteY5" fmla="*/ 796628 h 1626947"/>
              <a:gd name="connsiteX6" fmla="*/ 90742 w 1247655"/>
              <a:gd name="connsiteY6" fmla="*/ 1472961 h 1626947"/>
              <a:gd name="connsiteX7" fmla="*/ 404354 w 1247655"/>
              <a:gd name="connsiteY7" fmla="*/ 1618051 h 1626947"/>
              <a:gd name="connsiteX0" fmla="*/ 404354 w 1230377"/>
              <a:gd name="connsiteY0" fmla="*/ 1609960 h 1618856"/>
              <a:gd name="connsiteX1" fmla="*/ 721267 w 1230377"/>
              <a:gd name="connsiteY1" fmla="*/ 1295586 h 1618856"/>
              <a:gd name="connsiteX2" fmla="*/ 1005497 w 1230377"/>
              <a:gd name="connsiteY2" fmla="*/ 620450 h 1618856"/>
              <a:gd name="connsiteX3" fmla="*/ 1211412 w 1230377"/>
              <a:gd name="connsiteY3" fmla="*/ 38787 h 1618856"/>
              <a:gd name="connsiteX4" fmla="*/ 512607 w 1230377"/>
              <a:gd name="connsiteY4" fmla="*/ 135017 h 1618856"/>
              <a:gd name="connsiteX5" fmla="*/ 20307 w 1230377"/>
              <a:gd name="connsiteY5" fmla="*/ 788537 h 1618856"/>
              <a:gd name="connsiteX6" fmla="*/ 90742 w 1230377"/>
              <a:gd name="connsiteY6" fmla="*/ 1464870 h 1618856"/>
              <a:gd name="connsiteX7" fmla="*/ 404354 w 1230377"/>
              <a:gd name="connsiteY7" fmla="*/ 1609960 h 1618856"/>
              <a:gd name="connsiteX0" fmla="*/ 404354 w 1099108"/>
              <a:gd name="connsiteY0" fmla="*/ 1761700 h 1770596"/>
              <a:gd name="connsiteX1" fmla="*/ 721267 w 1099108"/>
              <a:gd name="connsiteY1" fmla="*/ 1447326 h 1770596"/>
              <a:gd name="connsiteX2" fmla="*/ 1005497 w 1099108"/>
              <a:gd name="connsiteY2" fmla="*/ 772190 h 1770596"/>
              <a:gd name="connsiteX3" fmla="*/ 1064884 w 1099108"/>
              <a:gd name="connsiteY3" fmla="*/ 18935 h 1770596"/>
              <a:gd name="connsiteX4" fmla="*/ 512607 w 1099108"/>
              <a:gd name="connsiteY4" fmla="*/ 286757 h 1770596"/>
              <a:gd name="connsiteX5" fmla="*/ 20307 w 1099108"/>
              <a:gd name="connsiteY5" fmla="*/ 940277 h 1770596"/>
              <a:gd name="connsiteX6" fmla="*/ 90742 w 1099108"/>
              <a:gd name="connsiteY6" fmla="*/ 1616610 h 1770596"/>
              <a:gd name="connsiteX7" fmla="*/ 404354 w 1099108"/>
              <a:gd name="connsiteY7" fmla="*/ 1761700 h 1770596"/>
              <a:gd name="connsiteX0" fmla="*/ 404354 w 1100282"/>
              <a:gd name="connsiteY0" fmla="*/ 1767189 h 1776085"/>
              <a:gd name="connsiteX1" fmla="*/ 721267 w 1100282"/>
              <a:gd name="connsiteY1" fmla="*/ 1452815 h 1776085"/>
              <a:gd name="connsiteX2" fmla="*/ 1005497 w 1100282"/>
              <a:gd name="connsiteY2" fmla="*/ 777679 h 1776085"/>
              <a:gd name="connsiteX3" fmla="*/ 1064884 w 1100282"/>
              <a:gd name="connsiteY3" fmla="*/ 24424 h 1776085"/>
              <a:gd name="connsiteX4" fmla="*/ 496623 w 1100282"/>
              <a:gd name="connsiteY4" fmla="*/ 253878 h 1776085"/>
              <a:gd name="connsiteX5" fmla="*/ 20307 w 1100282"/>
              <a:gd name="connsiteY5" fmla="*/ 945766 h 1776085"/>
              <a:gd name="connsiteX6" fmla="*/ 90742 w 1100282"/>
              <a:gd name="connsiteY6" fmla="*/ 1622099 h 1776085"/>
              <a:gd name="connsiteX7" fmla="*/ 404354 w 1100282"/>
              <a:gd name="connsiteY7" fmla="*/ 1767189 h 1776085"/>
              <a:gd name="connsiteX0" fmla="*/ 404354 w 1086121"/>
              <a:gd name="connsiteY0" fmla="*/ 1765554 h 1774450"/>
              <a:gd name="connsiteX1" fmla="*/ 721267 w 1086121"/>
              <a:gd name="connsiteY1" fmla="*/ 1451180 h 1774450"/>
              <a:gd name="connsiteX2" fmla="*/ 942087 w 1086121"/>
              <a:gd name="connsiteY2" fmla="*/ 749930 h 1774450"/>
              <a:gd name="connsiteX3" fmla="*/ 1064884 w 1086121"/>
              <a:gd name="connsiteY3" fmla="*/ 22789 h 1774450"/>
              <a:gd name="connsiteX4" fmla="*/ 496623 w 1086121"/>
              <a:gd name="connsiteY4" fmla="*/ 252243 h 1774450"/>
              <a:gd name="connsiteX5" fmla="*/ 20307 w 1086121"/>
              <a:gd name="connsiteY5" fmla="*/ 944131 h 1774450"/>
              <a:gd name="connsiteX6" fmla="*/ 90742 w 1086121"/>
              <a:gd name="connsiteY6" fmla="*/ 1620464 h 1774450"/>
              <a:gd name="connsiteX7" fmla="*/ 404354 w 1086121"/>
              <a:gd name="connsiteY7" fmla="*/ 1765554 h 1774450"/>
              <a:gd name="connsiteX0" fmla="*/ 404354 w 1087870"/>
              <a:gd name="connsiteY0" fmla="*/ 1765554 h 1776129"/>
              <a:gd name="connsiteX1" fmla="*/ 620557 w 1087870"/>
              <a:gd name="connsiteY1" fmla="*/ 1425596 h 1776129"/>
              <a:gd name="connsiteX2" fmla="*/ 942087 w 1087870"/>
              <a:gd name="connsiteY2" fmla="*/ 749930 h 1776129"/>
              <a:gd name="connsiteX3" fmla="*/ 1064884 w 1087870"/>
              <a:gd name="connsiteY3" fmla="*/ 22789 h 1776129"/>
              <a:gd name="connsiteX4" fmla="*/ 496623 w 1087870"/>
              <a:gd name="connsiteY4" fmla="*/ 252243 h 1776129"/>
              <a:gd name="connsiteX5" fmla="*/ 20307 w 1087870"/>
              <a:gd name="connsiteY5" fmla="*/ 944131 h 1776129"/>
              <a:gd name="connsiteX6" fmla="*/ 90742 w 1087870"/>
              <a:gd name="connsiteY6" fmla="*/ 1620464 h 1776129"/>
              <a:gd name="connsiteX7" fmla="*/ 404354 w 1087870"/>
              <a:gd name="connsiteY7" fmla="*/ 1765554 h 1776129"/>
              <a:gd name="connsiteX0" fmla="*/ 97840 w 1094968"/>
              <a:gd name="connsiteY0" fmla="*/ 1620464 h 1645008"/>
              <a:gd name="connsiteX1" fmla="*/ 627655 w 1094968"/>
              <a:gd name="connsiteY1" fmla="*/ 1425596 h 1645008"/>
              <a:gd name="connsiteX2" fmla="*/ 949185 w 1094968"/>
              <a:gd name="connsiteY2" fmla="*/ 749930 h 1645008"/>
              <a:gd name="connsiteX3" fmla="*/ 1071982 w 1094968"/>
              <a:gd name="connsiteY3" fmla="*/ 22789 h 1645008"/>
              <a:gd name="connsiteX4" fmla="*/ 503721 w 1094968"/>
              <a:gd name="connsiteY4" fmla="*/ 252243 h 1645008"/>
              <a:gd name="connsiteX5" fmla="*/ 27405 w 1094968"/>
              <a:gd name="connsiteY5" fmla="*/ 944131 h 1645008"/>
              <a:gd name="connsiteX6" fmla="*/ 97840 w 1094968"/>
              <a:gd name="connsiteY6" fmla="*/ 1620464 h 1645008"/>
              <a:gd name="connsiteX0" fmla="*/ 97840 w 1001276"/>
              <a:gd name="connsiteY0" fmla="*/ 1680205 h 1704749"/>
              <a:gd name="connsiteX1" fmla="*/ 627655 w 1001276"/>
              <a:gd name="connsiteY1" fmla="*/ 1485337 h 1704749"/>
              <a:gd name="connsiteX2" fmla="*/ 949185 w 1001276"/>
              <a:gd name="connsiteY2" fmla="*/ 809671 h 1704749"/>
              <a:gd name="connsiteX3" fmla="*/ 955288 w 1001276"/>
              <a:gd name="connsiteY3" fmla="*/ 18580 h 1704749"/>
              <a:gd name="connsiteX4" fmla="*/ 503721 w 1001276"/>
              <a:gd name="connsiteY4" fmla="*/ 311984 h 1704749"/>
              <a:gd name="connsiteX5" fmla="*/ 27405 w 1001276"/>
              <a:gd name="connsiteY5" fmla="*/ 1003872 h 1704749"/>
              <a:gd name="connsiteX6" fmla="*/ 97840 w 1001276"/>
              <a:gd name="connsiteY6" fmla="*/ 1680205 h 1704749"/>
              <a:gd name="connsiteX0" fmla="*/ 97840 w 967886"/>
              <a:gd name="connsiteY0" fmla="*/ 1678545 h 1703635"/>
              <a:gd name="connsiteX1" fmla="*/ 627655 w 967886"/>
              <a:gd name="connsiteY1" fmla="*/ 1483677 h 1703635"/>
              <a:gd name="connsiteX2" fmla="*/ 823963 w 967886"/>
              <a:gd name="connsiteY2" fmla="*/ 777631 h 1703635"/>
              <a:gd name="connsiteX3" fmla="*/ 955288 w 967886"/>
              <a:gd name="connsiteY3" fmla="*/ 16920 h 1703635"/>
              <a:gd name="connsiteX4" fmla="*/ 503721 w 967886"/>
              <a:gd name="connsiteY4" fmla="*/ 310324 h 1703635"/>
              <a:gd name="connsiteX5" fmla="*/ 27405 w 967886"/>
              <a:gd name="connsiteY5" fmla="*/ 1002212 h 1703635"/>
              <a:gd name="connsiteX6" fmla="*/ 97840 w 967886"/>
              <a:gd name="connsiteY6" fmla="*/ 1678545 h 1703635"/>
              <a:gd name="connsiteX0" fmla="*/ 97840 w 968949"/>
              <a:gd name="connsiteY0" fmla="*/ 1678545 h 1696334"/>
              <a:gd name="connsiteX1" fmla="*/ 540269 w 968949"/>
              <a:gd name="connsiteY1" fmla="*/ 1400012 h 1696334"/>
              <a:gd name="connsiteX2" fmla="*/ 823963 w 968949"/>
              <a:gd name="connsiteY2" fmla="*/ 777631 h 1696334"/>
              <a:gd name="connsiteX3" fmla="*/ 955288 w 968949"/>
              <a:gd name="connsiteY3" fmla="*/ 16920 h 1696334"/>
              <a:gd name="connsiteX4" fmla="*/ 503721 w 968949"/>
              <a:gd name="connsiteY4" fmla="*/ 310324 h 1696334"/>
              <a:gd name="connsiteX5" fmla="*/ 27405 w 968949"/>
              <a:gd name="connsiteY5" fmla="*/ 1002212 h 1696334"/>
              <a:gd name="connsiteX6" fmla="*/ 97840 w 968949"/>
              <a:gd name="connsiteY6" fmla="*/ 1678545 h 1696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8949" h="1696334">
                <a:moveTo>
                  <a:pt x="97840" y="1678545"/>
                </a:moveTo>
                <a:cubicBezTo>
                  <a:pt x="197882" y="1758789"/>
                  <a:pt x="419249" y="1550164"/>
                  <a:pt x="540269" y="1400012"/>
                </a:cubicBezTo>
                <a:cubicBezTo>
                  <a:pt x="661289" y="1249860"/>
                  <a:pt x="754793" y="1008146"/>
                  <a:pt x="823963" y="777631"/>
                </a:cubicBezTo>
                <a:cubicBezTo>
                  <a:pt x="893133" y="547116"/>
                  <a:pt x="1008662" y="94804"/>
                  <a:pt x="955288" y="16920"/>
                </a:cubicBezTo>
                <a:cubicBezTo>
                  <a:pt x="901914" y="-60964"/>
                  <a:pt x="658368" y="146109"/>
                  <a:pt x="503721" y="310324"/>
                </a:cubicBezTo>
                <a:cubicBezTo>
                  <a:pt x="349074" y="474539"/>
                  <a:pt x="80041" y="804193"/>
                  <a:pt x="27405" y="1002212"/>
                </a:cubicBezTo>
                <a:cubicBezTo>
                  <a:pt x="-25231" y="1200231"/>
                  <a:pt x="-2202" y="1598301"/>
                  <a:pt x="97840" y="1678545"/>
                </a:cubicBezTo>
                <a:close/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9" name="Gerade Verbindung mit Pfeil 27">
            <a:extLst>
              <a:ext uri="{FF2B5EF4-FFF2-40B4-BE49-F238E27FC236}">
                <a16:creationId xmlns:a16="http://schemas.microsoft.com/office/drawing/2014/main" id="{B8E153A2-482E-49F2-9405-7E976FAB15F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192180" y="880007"/>
            <a:ext cx="589699" cy="1115679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2E8E84-E3CB-4CBD-BB6B-868DC83616C1}"/>
              </a:ext>
            </a:extLst>
          </p:cNvPr>
          <p:cNvSpPr txBox="1"/>
          <p:nvPr/>
        </p:nvSpPr>
        <p:spPr>
          <a:xfrm>
            <a:off x="6735513" y="555526"/>
            <a:ext cx="128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minimiser of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training error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AC8E7-2457-4926-B796-2DBE88F202CC}"/>
              </a:ext>
            </a:extLst>
          </p:cNvPr>
          <p:cNvSpPr txBox="1"/>
          <p:nvPr/>
        </p:nvSpPr>
        <p:spPr>
          <a:xfrm>
            <a:off x="3588871" y="692696"/>
            <a:ext cx="14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1400" b="1" dirty="0">
                <a:solidFill>
                  <a:srgbClr val="23373B"/>
                </a:solidFill>
              </a:rPr>
              <a:t>0</a:t>
            </a:r>
            <a:r>
              <a:rPr lang="en-GB" sz="1400" dirty="0">
                <a:solidFill>
                  <a:srgbClr val="23373B"/>
                </a:solidFill>
              </a:rPr>
              <a:t> training error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32" name="Gerade Verbindung mit Pfeil 41">
            <a:extLst>
              <a:ext uri="{FF2B5EF4-FFF2-40B4-BE49-F238E27FC236}">
                <a16:creationId xmlns:a16="http://schemas.microsoft.com/office/drawing/2014/main" id="{5906823E-F59A-429E-92A3-F953EAD5E1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7984" y="995616"/>
            <a:ext cx="504056" cy="495303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sp>
        <p:nvSpPr>
          <p:cNvPr id="18" name="Freihandform 13">
            <a:extLst>
              <a:ext uri="{FF2B5EF4-FFF2-40B4-BE49-F238E27FC236}">
                <a16:creationId xmlns:a16="http://schemas.microsoft.com/office/drawing/2014/main" id="{7C1439DD-30B8-4B01-BD63-C21A86E1D652}"/>
              </a:ext>
            </a:extLst>
          </p:cNvPr>
          <p:cNvSpPr>
            <a:spLocks noChangeAspect="1"/>
          </p:cNvSpPr>
          <p:nvPr/>
        </p:nvSpPr>
        <p:spPr bwMode="auto">
          <a:xfrm rot="3238683">
            <a:off x="5256140" y="1928710"/>
            <a:ext cx="2438136" cy="1266608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458EDC7B-D569-4478-A3AC-FB3EAD7674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32140" y="1563638"/>
                <a:ext cx="515782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350" b="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</m:ctrlPr>
                      </m:sSubPr>
                      <m:e>
                        <m:r>
                          <a:rPr lang="en-GB" sz="135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  <m:t>𝑡</m:t>
                        </m:r>
                      </m:e>
                      <m:sub>
                        <m:r>
                          <a:rPr lang="en-GB" sz="1350" b="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  <m:t>𝑖</m:t>
                        </m:r>
                        <m:r>
                          <a:rPr lang="en-GB" sz="1350" b="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en-GB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 Medium" panose="020B0603050000020004" pitchFamily="34" charset="0"/>
                    <a:ea typeface="Fira Sans Medium" panose="020B0603050000020004" pitchFamily="34" charset="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458EDC7B-D569-4478-A3AC-FB3EAD767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32140" y="1563638"/>
                <a:ext cx="515782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4B3C30-8B37-46B9-86B4-FEE03D85A17F}"/>
                  </a:ext>
                </a:extLst>
              </p:cNvPr>
              <p:cNvSpPr/>
              <p:nvPr/>
            </p:nvSpPr>
            <p:spPr>
              <a:xfrm>
                <a:off x="107504" y="1099108"/>
                <a:ext cx="40978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⊆⋯⊆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𝒴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4B3C30-8B37-46B9-86B4-FEE03D85A1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099108"/>
                <a:ext cx="4097852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ihandform 13">
            <a:extLst>
              <a:ext uri="{FF2B5EF4-FFF2-40B4-BE49-F238E27FC236}">
                <a16:creationId xmlns:a16="http://schemas.microsoft.com/office/drawing/2014/main" id="{955A1C7A-BEEB-4361-8BBB-24563E79F7C8}"/>
              </a:ext>
            </a:extLst>
          </p:cNvPr>
          <p:cNvSpPr>
            <a:spLocks noChangeAspect="1"/>
          </p:cNvSpPr>
          <p:nvPr/>
        </p:nvSpPr>
        <p:spPr bwMode="auto">
          <a:xfrm rot="3168926">
            <a:off x="6397579" y="2739876"/>
            <a:ext cx="546808" cy="371645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17">
                <a:extLst>
                  <a:ext uri="{FF2B5EF4-FFF2-40B4-BE49-F238E27FC236}">
                    <a16:creationId xmlns:a16="http://schemas.microsoft.com/office/drawing/2014/main" id="{EBEF0906-D1DA-4AE2-9902-33C37249FE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29706" y="2689453"/>
                <a:ext cx="515782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endParaRPr>
              </a:p>
            </p:txBody>
          </p:sp>
        </mc:Choice>
        <mc:Fallback xmlns="">
          <p:sp>
            <p:nvSpPr>
              <p:cNvPr id="34" name="Textfeld 17">
                <a:extLst>
                  <a:ext uri="{FF2B5EF4-FFF2-40B4-BE49-F238E27FC236}">
                    <a16:creationId xmlns:a16="http://schemas.microsoft.com/office/drawing/2014/main" id="{EBEF0906-D1DA-4AE2-9902-33C37249F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9706" y="2689453"/>
                <a:ext cx="515782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Gerade Verbindung mit Pfeil 35">
            <a:extLst>
              <a:ext uri="{FF2B5EF4-FFF2-40B4-BE49-F238E27FC236}">
                <a16:creationId xmlns:a16="http://schemas.microsoft.com/office/drawing/2014/main" id="{E4E7D32A-8510-4A8F-A8A6-9325183D4B9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17638" y="2571750"/>
            <a:ext cx="626570" cy="207293"/>
          </a:xfrm>
          <a:prstGeom prst="straightConnector1">
            <a:avLst/>
          </a:prstGeom>
          <a:noFill/>
          <a:ln w="22225" algn="ctr">
            <a:solidFill>
              <a:schemeClr val="tx2"/>
            </a:solidFill>
            <a:prstDash val="dash"/>
            <a:round/>
            <a:headEnd type="arrow" w="sm" len="sm"/>
            <a:tailEnd type="arrow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17">
                <a:extLst>
                  <a:ext uri="{FF2B5EF4-FFF2-40B4-BE49-F238E27FC236}">
                    <a16:creationId xmlns:a16="http://schemas.microsoft.com/office/drawing/2014/main" id="{6AF2FCA4-8AFC-47FD-A29E-A634E996FE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80112" y="2415684"/>
                <a:ext cx="324704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35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Fira Sans Medium" panose="020B0603050000020004" pitchFamily="34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endParaRPr>
              </a:p>
            </p:txBody>
          </p:sp>
        </mc:Choice>
        <mc:Fallback xmlns="">
          <p:sp>
            <p:nvSpPr>
              <p:cNvPr id="40" name="Textfeld 17">
                <a:extLst>
                  <a:ext uri="{FF2B5EF4-FFF2-40B4-BE49-F238E27FC236}">
                    <a16:creationId xmlns:a16="http://schemas.microsoft.com/office/drawing/2014/main" id="{6AF2FCA4-8AFC-47FD-A29E-A634E996F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0112" y="2415684"/>
                <a:ext cx="324704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4E7932D-B4AA-4F13-AC47-A892D20DCF8F}"/>
              </a:ext>
            </a:extLst>
          </p:cNvPr>
          <p:cNvSpPr txBox="1"/>
          <p:nvPr/>
        </p:nvSpPr>
        <p:spPr>
          <a:xfrm>
            <a:off x="3703223" y="3204860"/>
            <a:ext cx="128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optimal predictor</a:t>
            </a:r>
          </a:p>
        </p:txBody>
      </p:sp>
      <p:cxnSp>
        <p:nvCxnSpPr>
          <p:cNvPr id="43" name="Gerade Verbindung mit Pfeil 41">
            <a:extLst>
              <a:ext uri="{FF2B5EF4-FFF2-40B4-BE49-F238E27FC236}">
                <a16:creationId xmlns:a16="http://schemas.microsoft.com/office/drawing/2014/main" id="{5D31140E-279D-4D68-8227-BCA65823B50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06655" y="2643758"/>
            <a:ext cx="945465" cy="691702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cxnSp>
        <p:nvCxnSpPr>
          <p:cNvPr id="55" name="Gerade Verbindung mit Pfeil 35">
            <a:extLst>
              <a:ext uri="{FF2B5EF4-FFF2-40B4-BE49-F238E27FC236}">
                <a16:creationId xmlns:a16="http://schemas.microsoft.com/office/drawing/2014/main" id="{0DF2F684-78FE-4414-A23B-FF9B7747D9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796136" y="2211710"/>
            <a:ext cx="296967" cy="311472"/>
          </a:xfrm>
          <a:prstGeom prst="straightConnector1">
            <a:avLst/>
          </a:prstGeom>
          <a:noFill/>
          <a:ln w="31750" algn="ctr">
            <a:solidFill>
              <a:schemeClr val="tx2"/>
            </a:solidFill>
            <a:prstDash val="solid"/>
            <a:round/>
            <a:headEnd type="arrow" w="sm" len="sm"/>
            <a:tailEnd type="arrow" w="sm" len="sm"/>
          </a:ln>
        </p:spPr>
      </p:cxnSp>
      <p:cxnSp>
        <p:nvCxnSpPr>
          <p:cNvPr id="58" name="Gerade Verbindung mit Pfeil 35">
            <a:extLst>
              <a:ext uri="{FF2B5EF4-FFF2-40B4-BE49-F238E27FC236}">
                <a16:creationId xmlns:a16="http://schemas.microsoft.com/office/drawing/2014/main" id="{72DB6C70-07C9-4A2C-85B4-E5DC5877257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760132" y="1779662"/>
            <a:ext cx="160795" cy="636022"/>
          </a:xfrm>
          <a:prstGeom prst="straightConnector1">
            <a:avLst/>
          </a:prstGeom>
          <a:noFill/>
          <a:ln w="22225" algn="ctr">
            <a:solidFill>
              <a:schemeClr val="tx2"/>
            </a:solidFill>
            <a:prstDash val="sysDot"/>
            <a:round/>
            <a:headEnd type="arrow" w="sm" len="sm"/>
            <a:tailEnd type="arrow" w="sm" len="sm"/>
          </a:ln>
        </p:spPr>
      </p:cxnSp>
      <p:cxnSp>
        <p:nvCxnSpPr>
          <p:cNvPr id="36" name="Gerade Verbindung mit Pfeil 4">
            <a:extLst>
              <a:ext uri="{FF2B5EF4-FFF2-40B4-BE49-F238E27FC236}">
                <a16:creationId xmlns:a16="http://schemas.microsoft.com/office/drawing/2014/main" id="{C0956115-F83B-4F46-B7D4-918147F4F0C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-582827" y="3892475"/>
            <a:ext cx="2397919" cy="119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7" name="Gerade Verbindung mit Pfeil 6">
            <a:extLst>
              <a:ext uri="{FF2B5EF4-FFF2-40B4-BE49-F238E27FC236}">
                <a16:creationId xmlns:a16="http://schemas.microsoft.com/office/drawing/2014/main" id="{A387F5D9-E597-434E-81F6-9930B592F8F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 flipV="1">
            <a:off x="273828" y="4749129"/>
            <a:ext cx="2397919" cy="119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8" name="Freihandform 7">
            <a:extLst>
              <a:ext uri="{FF2B5EF4-FFF2-40B4-BE49-F238E27FC236}">
                <a16:creationId xmlns:a16="http://schemas.microsoft.com/office/drawing/2014/main" id="{AA6EE237-7465-4E21-92BC-AF7ED3B523CA}"/>
              </a:ext>
            </a:extLst>
          </p:cNvPr>
          <p:cNvSpPr>
            <a:spLocks/>
          </p:cNvSpPr>
          <p:nvPr/>
        </p:nvSpPr>
        <p:spPr bwMode="auto">
          <a:xfrm>
            <a:off x="728647" y="2741736"/>
            <a:ext cx="1813322" cy="1791890"/>
          </a:xfrm>
          <a:custGeom>
            <a:avLst/>
            <a:gdLst>
              <a:gd name="T0" fmla="*/ 0 w 2417275"/>
              <a:gd name="T1" fmla="*/ 0 h 2390114"/>
              <a:gd name="T2" fmla="*/ 135910 w 2417275"/>
              <a:gd name="T3" fmla="*/ 1084731 h 2390114"/>
              <a:gd name="T4" fmla="*/ 625193 w 2417275"/>
              <a:gd name="T5" fmla="*/ 1789805 h 2390114"/>
              <a:gd name="T6" fmla="*/ 1540334 w 2417275"/>
              <a:gd name="T7" fmla="*/ 2169460 h 2390114"/>
              <a:gd name="T8" fmla="*/ 2419227 w 2417275"/>
              <a:gd name="T9" fmla="*/ 2386406 h 23901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17275"/>
              <a:gd name="T16" fmla="*/ 0 h 2390114"/>
              <a:gd name="T17" fmla="*/ 2417275 w 2417275"/>
              <a:gd name="T18" fmla="*/ 2390114 h 23901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17275" h="2390114">
                <a:moveTo>
                  <a:pt x="0" y="0"/>
                </a:moveTo>
                <a:cubicBezTo>
                  <a:pt x="15843" y="393825"/>
                  <a:pt x="31687" y="787651"/>
                  <a:pt x="135802" y="1086415"/>
                </a:cubicBezTo>
                <a:cubicBezTo>
                  <a:pt x="239917" y="1385179"/>
                  <a:pt x="390808" y="1611517"/>
                  <a:pt x="624689" y="1792586"/>
                </a:cubicBezTo>
                <a:cubicBezTo>
                  <a:pt x="858570" y="1973655"/>
                  <a:pt x="1240325" y="2073243"/>
                  <a:pt x="1539089" y="2172831"/>
                </a:cubicBezTo>
                <a:cubicBezTo>
                  <a:pt x="1837853" y="2272419"/>
                  <a:pt x="2218099" y="2341829"/>
                  <a:pt x="2417275" y="2390114"/>
                </a:cubicBezTo>
              </a:path>
            </a:pathLst>
          </a:cu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6E7EC72-9CF1-4365-A41D-958E1ADE7C72}"/>
                  </a:ext>
                </a:extLst>
              </p:cNvPr>
              <p:cNvSpPr/>
              <p:nvPr/>
            </p:nvSpPr>
            <p:spPr>
              <a:xfrm>
                <a:off x="1327147" y="4749129"/>
                <a:ext cx="5170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6E7EC72-9CF1-4365-A41D-958E1ADE7C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147" y="4749129"/>
                <a:ext cx="5170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8CFFCA2-6163-412E-ABC2-0015A41BA1C2}"/>
                  </a:ext>
                </a:extLst>
              </p:cNvPr>
              <p:cNvSpPr/>
              <p:nvPr/>
            </p:nvSpPr>
            <p:spPr>
              <a:xfrm>
                <a:off x="719572" y="4753263"/>
                <a:ext cx="7366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8CFFCA2-6163-412E-ABC2-0015A41BA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2" y="4753263"/>
                <a:ext cx="736612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FF209BC-05D2-46BE-A1EE-B269BBCA0CCB}"/>
                  </a:ext>
                </a:extLst>
              </p:cNvPr>
              <p:cNvSpPr/>
              <p:nvPr/>
            </p:nvSpPr>
            <p:spPr>
              <a:xfrm>
                <a:off x="1747156" y="4749129"/>
                <a:ext cx="7366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FF209BC-05D2-46BE-A1EE-B269BBCA0C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56" y="4749129"/>
                <a:ext cx="7366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 Verbindung mit Pfeil 39">
            <a:extLst>
              <a:ext uri="{FF2B5EF4-FFF2-40B4-BE49-F238E27FC236}">
                <a16:creationId xmlns:a16="http://schemas.microsoft.com/office/drawing/2014/main" id="{42E52286-F933-465E-89A0-91396F1E57F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020272" y="3183818"/>
            <a:ext cx="817920" cy="1086987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160721-9233-4F13-9789-58A9B70625E7}"/>
                  </a:ext>
                </a:extLst>
              </p:cNvPr>
              <p:cNvSpPr/>
              <p:nvPr/>
            </p:nvSpPr>
            <p:spPr>
              <a:xfrm>
                <a:off x="7596336" y="4218642"/>
                <a:ext cx="5170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160721-9233-4F13-9789-58A9B70625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4218642"/>
                <a:ext cx="5170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Gerade Verbindung mit Pfeil 39">
            <a:extLst>
              <a:ext uri="{FF2B5EF4-FFF2-40B4-BE49-F238E27FC236}">
                <a16:creationId xmlns:a16="http://schemas.microsoft.com/office/drawing/2014/main" id="{DBED9DD8-246C-4E82-83E7-623411DA76A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282397" y="3317534"/>
            <a:ext cx="1085796" cy="944370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1C1FD4D-D5A2-4AA4-932F-7B5AB90BCBAF}"/>
                  </a:ext>
                </a:extLst>
              </p:cNvPr>
              <p:cNvSpPr/>
              <p:nvPr/>
            </p:nvSpPr>
            <p:spPr>
              <a:xfrm>
                <a:off x="8139689" y="4218642"/>
                <a:ext cx="7366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1C1FD4D-D5A2-4AA4-932F-7B5AB90BC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689" y="4218642"/>
                <a:ext cx="73661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Gerade Verbindung mit Pfeil 39">
            <a:extLst>
              <a:ext uri="{FF2B5EF4-FFF2-40B4-BE49-F238E27FC236}">
                <a16:creationId xmlns:a16="http://schemas.microsoft.com/office/drawing/2014/main" id="{15185C7A-1C96-4154-AE3D-00A5EB8278E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768244" y="3111810"/>
            <a:ext cx="289532" cy="1120743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2F1D690-E2DB-4C0B-9024-FB1CD000C933}"/>
                  </a:ext>
                </a:extLst>
              </p:cNvPr>
              <p:cNvSpPr/>
              <p:nvPr/>
            </p:nvSpPr>
            <p:spPr>
              <a:xfrm>
                <a:off x="6833372" y="4181097"/>
                <a:ext cx="7366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2F1D690-E2DB-4C0B-9024-FB1CD000C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372" y="4181097"/>
                <a:ext cx="736612" cy="369332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feld 10">
            <a:extLst>
              <a:ext uri="{FF2B5EF4-FFF2-40B4-BE49-F238E27FC236}">
                <a16:creationId xmlns:a16="http://schemas.microsoft.com/office/drawing/2014/main" id="{759ED00D-C8B9-41D1-A22B-35979ED9C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82" y="1829954"/>
            <a:ext cx="1821332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expected error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1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generalisation error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training error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FA0459E-7C01-4BC5-8C0C-57E3DE7D8AE9}"/>
              </a:ext>
            </a:extLst>
          </p:cNvPr>
          <p:cNvCxnSpPr>
            <a:cxnSpLocks/>
          </p:cNvCxnSpPr>
          <p:nvPr/>
        </p:nvCxnSpPr>
        <p:spPr>
          <a:xfrm>
            <a:off x="1079612" y="2895786"/>
            <a:ext cx="0" cy="19442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280842E-2201-4FEA-9F80-F07A63F526A1}"/>
              </a:ext>
            </a:extLst>
          </p:cNvPr>
          <p:cNvCxnSpPr>
            <a:cxnSpLocks/>
          </p:cNvCxnSpPr>
          <p:nvPr/>
        </p:nvCxnSpPr>
        <p:spPr>
          <a:xfrm>
            <a:off x="1583668" y="2895786"/>
            <a:ext cx="0" cy="19442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46A64C8-3C6C-4FBD-A70B-1CEED6208D5C}"/>
              </a:ext>
            </a:extLst>
          </p:cNvPr>
          <p:cNvCxnSpPr>
            <a:cxnSpLocks/>
          </p:cNvCxnSpPr>
          <p:nvPr/>
        </p:nvCxnSpPr>
        <p:spPr>
          <a:xfrm>
            <a:off x="2123728" y="2895786"/>
            <a:ext cx="0" cy="19442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035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5215B4-0498-4FB9-8117-A62BF8DD3954}"/>
              </a:ext>
            </a:extLst>
          </p:cNvPr>
          <p:cNvSpPr txBox="1"/>
          <p:nvPr/>
        </p:nvSpPr>
        <p:spPr>
          <a:xfrm>
            <a:off x="1918883" y="2156251"/>
            <a:ext cx="53062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“</a:t>
            </a:r>
            <a:r>
              <a:rPr lang="en-GB" sz="3200" dirty="0">
                <a:solidFill>
                  <a:schemeClr val="tx2"/>
                </a:solidFill>
              </a:rPr>
              <a:t>Hype or Hallelujah</a:t>
            </a:r>
            <a:r>
              <a:rPr lang="en-GB" sz="3200" dirty="0">
                <a:solidFill>
                  <a:schemeClr val="bg1"/>
                </a:solidFill>
              </a:rPr>
              <a:t>”?</a:t>
            </a:r>
          </a:p>
          <a:p>
            <a:pPr algn="ctr"/>
            <a:endParaRPr lang="en-GB" sz="1600" dirty="0">
              <a:solidFill>
                <a:schemeClr val="bg1"/>
              </a:solidFill>
            </a:endParaRP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(illustrations and examples of what ML can/cannot do)</a:t>
            </a:r>
          </a:p>
        </p:txBody>
      </p:sp>
    </p:spTree>
    <p:extLst>
      <p:ext uri="{BB962C8B-B14F-4D97-AF65-F5344CB8AC3E}">
        <p14:creationId xmlns:p14="http://schemas.microsoft.com/office/powerpoint/2010/main" val="92982494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Risk Structure</a:t>
            </a:r>
            <a:endParaRPr lang="en-GB" dirty="0">
              <a:solidFill>
                <a:schemeClr val="tx2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41994" name="Freihandform 13"/>
          <p:cNvSpPr>
            <a:spLocks/>
          </p:cNvSpPr>
          <p:nvPr/>
        </p:nvSpPr>
        <p:spPr bwMode="auto">
          <a:xfrm rot="3168926">
            <a:off x="5656414" y="2140002"/>
            <a:ext cx="1709738" cy="888206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41995" name="Freihandform 14"/>
          <p:cNvSpPr>
            <a:spLocks/>
          </p:cNvSpPr>
          <p:nvPr/>
        </p:nvSpPr>
        <p:spPr bwMode="auto">
          <a:xfrm>
            <a:off x="4286053" y="995616"/>
            <a:ext cx="3355534" cy="2717717"/>
          </a:xfrm>
          <a:custGeom>
            <a:avLst/>
            <a:gdLst>
              <a:gd name="T0" fmla="*/ 1589963 w 4635374"/>
              <a:gd name="T1" fmla="*/ 141603 h 3247250"/>
              <a:gd name="T2" fmla="*/ 667011 w 4635374"/>
              <a:gd name="T3" fmla="*/ 767332 h 3247250"/>
              <a:gd name="T4" fmla="*/ 169018 w 4635374"/>
              <a:gd name="T5" fmla="*/ 1718854 h 3247250"/>
              <a:gd name="T6" fmla="*/ 1681112 w 4635374"/>
              <a:gd name="T7" fmla="*/ 2851619 h 3247250"/>
              <a:gd name="T8" fmla="*/ 3501056 w 4635374"/>
              <a:gd name="T9" fmla="*/ 3132539 h 3247250"/>
              <a:gd name="T10" fmla="*/ 4542317 w 4635374"/>
              <a:gd name="T11" fmla="*/ 2144774 h 3247250"/>
              <a:gd name="T12" fmla="*/ 4062429 w 4635374"/>
              <a:gd name="T13" fmla="*/ 830767 h 3247250"/>
              <a:gd name="T14" fmla="*/ 2794807 w 4635374"/>
              <a:gd name="T15" fmla="*/ 114859 h 3247250"/>
              <a:gd name="T16" fmla="*/ 1589963 w 4635374"/>
              <a:gd name="T17" fmla="*/ 141603 h 324725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635374"/>
              <a:gd name="T28" fmla="*/ 0 h 3247250"/>
              <a:gd name="T29" fmla="*/ 4635374 w 4635374"/>
              <a:gd name="T30" fmla="*/ 3247250 h 3247250"/>
              <a:gd name="connsiteX0" fmla="*/ 1459150 w 4429437"/>
              <a:gd name="connsiteY0" fmla="*/ 255382 h 3282674"/>
              <a:gd name="connsiteX1" fmla="*/ 536303 w 4429437"/>
              <a:gd name="connsiteY1" fmla="*/ 880515 h 3282674"/>
              <a:gd name="connsiteX2" fmla="*/ 38362 w 4429437"/>
              <a:gd name="connsiteY2" fmla="*/ 1831129 h 3282674"/>
              <a:gd name="connsiteX3" fmla="*/ 1550291 w 4429437"/>
              <a:gd name="connsiteY3" fmla="*/ 2962813 h 3282674"/>
              <a:gd name="connsiteX4" fmla="*/ 3370037 w 4429437"/>
              <a:gd name="connsiteY4" fmla="*/ 3243470 h 3282674"/>
              <a:gd name="connsiteX5" fmla="*/ 4411186 w 4429437"/>
              <a:gd name="connsiteY5" fmla="*/ 2256642 h 3282674"/>
              <a:gd name="connsiteX6" fmla="*/ 3931352 w 4429437"/>
              <a:gd name="connsiteY6" fmla="*/ 943890 h 3282674"/>
              <a:gd name="connsiteX7" fmla="*/ 2691575 w 4429437"/>
              <a:gd name="connsiteY7" fmla="*/ 34749 h 3282674"/>
              <a:gd name="connsiteX8" fmla="*/ 1459150 w 4429437"/>
              <a:gd name="connsiteY8" fmla="*/ 255382 h 3282674"/>
              <a:gd name="connsiteX0" fmla="*/ 1524485 w 4430121"/>
              <a:gd name="connsiteY0" fmla="*/ 56765 h 3490359"/>
              <a:gd name="connsiteX1" fmla="*/ 536987 w 4430121"/>
              <a:gd name="connsiteY1" fmla="*/ 1088201 h 3490359"/>
              <a:gd name="connsiteX2" fmla="*/ 39046 w 4430121"/>
              <a:gd name="connsiteY2" fmla="*/ 2038815 h 3490359"/>
              <a:gd name="connsiteX3" fmla="*/ 1550975 w 4430121"/>
              <a:gd name="connsiteY3" fmla="*/ 3170499 h 3490359"/>
              <a:gd name="connsiteX4" fmla="*/ 3370721 w 4430121"/>
              <a:gd name="connsiteY4" fmla="*/ 3451156 h 3490359"/>
              <a:gd name="connsiteX5" fmla="*/ 4411870 w 4430121"/>
              <a:gd name="connsiteY5" fmla="*/ 2464328 h 3490359"/>
              <a:gd name="connsiteX6" fmla="*/ 3932036 w 4430121"/>
              <a:gd name="connsiteY6" fmla="*/ 1151576 h 3490359"/>
              <a:gd name="connsiteX7" fmla="*/ 2692259 w 4430121"/>
              <a:gd name="connsiteY7" fmla="*/ 242435 h 3490359"/>
              <a:gd name="connsiteX8" fmla="*/ 1524485 w 4430121"/>
              <a:gd name="connsiteY8" fmla="*/ 56765 h 3490359"/>
              <a:gd name="connsiteX0" fmla="*/ 1524485 w 4430121"/>
              <a:gd name="connsiteY0" fmla="*/ 137702 h 3571296"/>
              <a:gd name="connsiteX1" fmla="*/ 536987 w 4430121"/>
              <a:gd name="connsiteY1" fmla="*/ 1169138 h 3571296"/>
              <a:gd name="connsiteX2" fmla="*/ 39046 w 4430121"/>
              <a:gd name="connsiteY2" fmla="*/ 2119752 h 3571296"/>
              <a:gd name="connsiteX3" fmla="*/ 1550975 w 4430121"/>
              <a:gd name="connsiteY3" fmla="*/ 3251436 h 3571296"/>
              <a:gd name="connsiteX4" fmla="*/ 3370721 w 4430121"/>
              <a:gd name="connsiteY4" fmla="*/ 3532093 h 3571296"/>
              <a:gd name="connsiteX5" fmla="*/ 4411870 w 4430121"/>
              <a:gd name="connsiteY5" fmla="*/ 2545265 h 3571296"/>
              <a:gd name="connsiteX6" fmla="*/ 3932036 w 4430121"/>
              <a:gd name="connsiteY6" fmla="*/ 1232513 h 3571296"/>
              <a:gd name="connsiteX7" fmla="*/ 2775383 w 4430121"/>
              <a:gd name="connsiteY7" fmla="*/ 129455 h 3571296"/>
              <a:gd name="connsiteX8" fmla="*/ 1524485 w 4430121"/>
              <a:gd name="connsiteY8" fmla="*/ 137702 h 3571296"/>
              <a:gd name="connsiteX0" fmla="*/ 1569066 w 4474702"/>
              <a:gd name="connsiteY0" fmla="*/ 113430 h 3547024"/>
              <a:gd name="connsiteX1" fmla="*/ 341429 w 4474702"/>
              <a:gd name="connsiteY1" fmla="*/ 710861 h 3547024"/>
              <a:gd name="connsiteX2" fmla="*/ 83627 w 4474702"/>
              <a:gd name="connsiteY2" fmla="*/ 2095480 h 3547024"/>
              <a:gd name="connsiteX3" fmla="*/ 1595556 w 4474702"/>
              <a:gd name="connsiteY3" fmla="*/ 3227164 h 3547024"/>
              <a:gd name="connsiteX4" fmla="*/ 3415302 w 4474702"/>
              <a:gd name="connsiteY4" fmla="*/ 3507821 h 3547024"/>
              <a:gd name="connsiteX5" fmla="*/ 4456451 w 4474702"/>
              <a:gd name="connsiteY5" fmla="*/ 2520993 h 3547024"/>
              <a:gd name="connsiteX6" fmla="*/ 3976617 w 4474702"/>
              <a:gd name="connsiteY6" fmla="*/ 1208241 h 3547024"/>
              <a:gd name="connsiteX7" fmla="*/ 2819964 w 4474702"/>
              <a:gd name="connsiteY7" fmla="*/ 105183 h 3547024"/>
              <a:gd name="connsiteX8" fmla="*/ 1569066 w 4474702"/>
              <a:gd name="connsiteY8" fmla="*/ 113430 h 3547024"/>
              <a:gd name="connsiteX0" fmla="*/ 1540580 w 4473923"/>
              <a:gd name="connsiteY0" fmla="*/ 59887 h 3622758"/>
              <a:gd name="connsiteX1" fmla="*/ 340650 w 4473923"/>
              <a:gd name="connsiteY1" fmla="*/ 786595 h 3622758"/>
              <a:gd name="connsiteX2" fmla="*/ 82848 w 4473923"/>
              <a:gd name="connsiteY2" fmla="*/ 2171214 h 3622758"/>
              <a:gd name="connsiteX3" fmla="*/ 1594777 w 4473923"/>
              <a:gd name="connsiteY3" fmla="*/ 3302898 h 3622758"/>
              <a:gd name="connsiteX4" fmla="*/ 3414523 w 4473923"/>
              <a:gd name="connsiteY4" fmla="*/ 3583555 h 3622758"/>
              <a:gd name="connsiteX5" fmla="*/ 4455672 w 4473923"/>
              <a:gd name="connsiteY5" fmla="*/ 2596727 h 3622758"/>
              <a:gd name="connsiteX6" fmla="*/ 3975838 w 4473923"/>
              <a:gd name="connsiteY6" fmla="*/ 1283975 h 3622758"/>
              <a:gd name="connsiteX7" fmla="*/ 2819185 w 4473923"/>
              <a:gd name="connsiteY7" fmla="*/ 180917 h 3622758"/>
              <a:gd name="connsiteX8" fmla="*/ 1540580 w 4473923"/>
              <a:gd name="connsiteY8" fmla="*/ 59887 h 362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3923" h="3622758">
                <a:moveTo>
                  <a:pt x="1540580" y="59887"/>
                </a:moveTo>
                <a:cubicBezTo>
                  <a:pt x="1127491" y="160833"/>
                  <a:pt x="583605" y="434707"/>
                  <a:pt x="340650" y="786595"/>
                </a:cubicBezTo>
                <a:cubicBezTo>
                  <a:pt x="97695" y="1138483"/>
                  <a:pt x="-126173" y="1751830"/>
                  <a:pt x="82848" y="2171214"/>
                </a:cubicBezTo>
                <a:cubicBezTo>
                  <a:pt x="291869" y="2590598"/>
                  <a:pt x="1039498" y="3067508"/>
                  <a:pt x="1594777" y="3302898"/>
                </a:cubicBezTo>
                <a:cubicBezTo>
                  <a:pt x="2150056" y="3538288"/>
                  <a:pt x="2937707" y="3701250"/>
                  <a:pt x="3414523" y="3583555"/>
                </a:cubicBezTo>
                <a:cubicBezTo>
                  <a:pt x="3891339" y="3465860"/>
                  <a:pt x="4362120" y="2979990"/>
                  <a:pt x="4455672" y="2596727"/>
                </a:cubicBezTo>
                <a:cubicBezTo>
                  <a:pt x="4549224" y="2213464"/>
                  <a:pt x="4267058" y="1621971"/>
                  <a:pt x="3975838" y="1283975"/>
                </a:cubicBezTo>
                <a:cubicBezTo>
                  <a:pt x="3684618" y="945979"/>
                  <a:pt x="3225061" y="384932"/>
                  <a:pt x="2819185" y="180917"/>
                </a:cubicBezTo>
                <a:cubicBezTo>
                  <a:pt x="2413309" y="-23098"/>
                  <a:pt x="1953669" y="-41059"/>
                  <a:pt x="1540580" y="59887"/>
                </a:cubicBezTo>
                <a:close/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cxnSp>
        <p:nvCxnSpPr>
          <p:cNvPr id="42008" name="Gerade Verbindung mit Pfeil 41"/>
          <p:cNvCxnSpPr>
            <a:cxnSpLocks noChangeShapeType="1"/>
          </p:cNvCxnSpPr>
          <p:nvPr/>
        </p:nvCxnSpPr>
        <p:spPr bwMode="auto">
          <a:xfrm flipV="1">
            <a:off x="5349844" y="3511094"/>
            <a:ext cx="161219" cy="339754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/>
              <p:nvPr/>
            </p:nvSpPr>
            <p:spPr>
              <a:xfrm>
                <a:off x="4852929" y="3786594"/>
                <a:ext cx="9432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→</m:t>
                      </m:r>
                      <m:r>
                        <a:rPr kumimoji="0" lang="en-GB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𝒴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929" y="3786594"/>
                <a:ext cx="943207" cy="369332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7">
                <a:extLst>
                  <a:ext uri="{FF2B5EF4-FFF2-40B4-BE49-F238E27FC236}">
                    <a16:creationId xmlns:a16="http://schemas.microsoft.com/office/drawing/2014/main" id="{11A9CFCC-68EE-4FA4-9C6A-4A2909C1E8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77767" y="1983636"/>
                <a:ext cx="350672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endParaRPr>
              </a:p>
            </p:txBody>
          </p:sp>
        </mc:Choice>
        <mc:Fallback xmlns="">
          <p:sp>
            <p:nvSpPr>
              <p:cNvPr id="16" name="Textfeld 17">
                <a:extLst>
                  <a:ext uri="{FF2B5EF4-FFF2-40B4-BE49-F238E27FC236}">
                    <a16:creationId xmlns:a16="http://schemas.microsoft.com/office/drawing/2014/main" id="{11A9CFCC-68EE-4FA4-9C6A-4A2909C1E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77767" y="1983636"/>
                <a:ext cx="350672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2DFBA00-CB85-4940-99D2-B9A0058E2DF0}"/>
              </a:ext>
            </a:extLst>
          </p:cNvPr>
          <p:cNvSpPr/>
          <p:nvPr/>
        </p:nvSpPr>
        <p:spPr>
          <a:xfrm rot="1357003">
            <a:off x="4680634" y="861564"/>
            <a:ext cx="968949" cy="1696334"/>
          </a:xfrm>
          <a:custGeom>
            <a:avLst/>
            <a:gdLst>
              <a:gd name="connsiteX0" fmla="*/ 217210 w 577467"/>
              <a:gd name="connsiteY0" fmla="*/ 1214541 h 1273284"/>
              <a:gd name="connsiteX1" fmla="*/ 418378 w 577467"/>
              <a:gd name="connsiteY1" fmla="*/ 1037757 h 1273284"/>
              <a:gd name="connsiteX2" fmla="*/ 534202 w 577467"/>
              <a:gd name="connsiteY2" fmla="*/ 732957 h 1273284"/>
              <a:gd name="connsiteX3" fmla="*/ 576874 w 577467"/>
              <a:gd name="connsiteY3" fmla="*/ 428157 h 1273284"/>
              <a:gd name="connsiteX4" fmla="*/ 540298 w 577467"/>
              <a:gd name="connsiteY4" fmla="*/ 31917 h 1273284"/>
              <a:gd name="connsiteX5" fmla="*/ 326938 w 577467"/>
              <a:gd name="connsiteY5" fmla="*/ 68493 h 1273284"/>
              <a:gd name="connsiteX6" fmla="*/ 150154 w 577467"/>
              <a:gd name="connsiteY6" fmla="*/ 422061 h 1273284"/>
              <a:gd name="connsiteX7" fmla="*/ 9946 w 577467"/>
              <a:gd name="connsiteY7" fmla="*/ 836589 h 1273284"/>
              <a:gd name="connsiteX8" fmla="*/ 34330 w 577467"/>
              <a:gd name="connsiteY8" fmla="*/ 1245021 h 1273284"/>
              <a:gd name="connsiteX9" fmla="*/ 217210 w 577467"/>
              <a:gd name="connsiteY9" fmla="*/ 1214541 h 1273284"/>
              <a:gd name="connsiteX0" fmla="*/ 217210 w 845966"/>
              <a:gd name="connsiteY0" fmla="*/ 1547903 h 1606646"/>
              <a:gd name="connsiteX1" fmla="*/ 418378 w 845966"/>
              <a:gd name="connsiteY1" fmla="*/ 1371119 h 1606646"/>
              <a:gd name="connsiteX2" fmla="*/ 534202 w 845966"/>
              <a:gd name="connsiteY2" fmla="*/ 1066319 h 1606646"/>
              <a:gd name="connsiteX3" fmla="*/ 576874 w 845966"/>
              <a:gd name="connsiteY3" fmla="*/ 761519 h 1606646"/>
              <a:gd name="connsiteX4" fmla="*/ 841388 w 845966"/>
              <a:gd name="connsiteY4" fmla="*/ 7210 h 1606646"/>
              <a:gd name="connsiteX5" fmla="*/ 326938 w 845966"/>
              <a:gd name="connsiteY5" fmla="*/ 401855 h 1606646"/>
              <a:gd name="connsiteX6" fmla="*/ 150154 w 845966"/>
              <a:gd name="connsiteY6" fmla="*/ 755423 h 1606646"/>
              <a:gd name="connsiteX7" fmla="*/ 9946 w 845966"/>
              <a:gd name="connsiteY7" fmla="*/ 1169951 h 1606646"/>
              <a:gd name="connsiteX8" fmla="*/ 34330 w 845966"/>
              <a:gd name="connsiteY8" fmla="*/ 1578383 h 1606646"/>
              <a:gd name="connsiteX9" fmla="*/ 217210 w 845966"/>
              <a:gd name="connsiteY9" fmla="*/ 1547903 h 1606646"/>
              <a:gd name="connsiteX0" fmla="*/ 217210 w 844413"/>
              <a:gd name="connsiteY0" fmla="*/ 1560646 h 1619389"/>
              <a:gd name="connsiteX1" fmla="*/ 418378 w 844413"/>
              <a:gd name="connsiteY1" fmla="*/ 1383862 h 1619389"/>
              <a:gd name="connsiteX2" fmla="*/ 534202 w 844413"/>
              <a:gd name="connsiteY2" fmla="*/ 1079062 h 1619389"/>
              <a:gd name="connsiteX3" fmla="*/ 841388 w 844413"/>
              <a:gd name="connsiteY3" fmla="*/ 19953 h 1619389"/>
              <a:gd name="connsiteX4" fmla="*/ 326938 w 844413"/>
              <a:gd name="connsiteY4" fmla="*/ 414598 h 1619389"/>
              <a:gd name="connsiteX5" fmla="*/ 150154 w 844413"/>
              <a:gd name="connsiteY5" fmla="*/ 768166 h 1619389"/>
              <a:gd name="connsiteX6" fmla="*/ 9946 w 844413"/>
              <a:gd name="connsiteY6" fmla="*/ 1182694 h 1619389"/>
              <a:gd name="connsiteX7" fmla="*/ 34330 w 844413"/>
              <a:gd name="connsiteY7" fmla="*/ 1591126 h 1619389"/>
              <a:gd name="connsiteX8" fmla="*/ 217210 w 844413"/>
              <a:gd name="connsiteY8" fmla="*/ 1560646 h 1619389"/>
              <a:gd name="connsiteX0" fmla="*/ 217210 w 852860"/>
              <a:gd name="connsiteY0" fmla="*/ 1557446 h 1616189"/>
              <a:gd name="connsiteX1" fmla="*/ 418378 w 852860"/>
              <a:gd name="connsiteY1" fmla="*/ 1380662 h 1616189"/>
              <a:gd name="connsiteX2" fmla="*/ 663160 w 852860"/>
              <a:gd name="connsiteY2" fmla="*/ 1007128 h 1616189"/>
              <a:gd name="connsiteX3" fmla="*/ 841388 w 852860"/>
              <a:gd name="connsiteY3" fmla="*/ 16753 h 1616189"/>
              <a:gd name="connsiteX4" fmla="*/ 326938 w 852860"/>
              <a:gd name="connsiteY4" fmla="*/ 411398 h 1616189"/>
              <a:gd name="connsiteX5" fmla="*/ 150154 w 852860"/>
              <a:gd name="connsiteY5" fmla="*/ 764966 h 1616189"/>
              <a:gd name="connsiteX6" fmla="*/ 9946 w 852860"/>
              <a:gd name="connsiteY6" fmla="*/ 1179494 h 1616189"/>
              <a:gd name="connsiteX7" fmla="*/ 34330 w 852860"/>
              <a:gd name="connsiteY7" fmla="*/ 1587926 h 1616189"/>
              <a:gd name="connsiteX8" fmla="*/ 217210 w 852860"/>
              <a:gd name="connsiteY8" fmla="*/ 1557446 h 1616189"/>
              <a:gd name="connsiteX0" fmla="*/ 217210 w 863234"/>
              <a:gd name="connsiteY0" fmla="*/ 1545837 h 1604580"/>
              <a:gd name="connsiteX1" fmla="*/ 418378 w 863234"/>
              <a:gd name="connsiteY1" fmla="*/ 1369053 h 1604580"/>
              <a:gd name="connsiteX2" fmla="*/ 733515 w 863234"/>
              <a:gd name="connsiteY2" fmla="*/ 696051 h 1604580"/>
              <a:gd name="connsiteX3" fmla="*/ 841388 w 863234"/>
              <a:gd name="connsiteY3" fmla="*/ 5144 h 1604580"/>
              <a:gd name="connsiteX4" fmla="*/ 326938 w 863234"/>
              <a:gd name="connsiteY4" fmla="*/ 399789 h 1604580"/>
              <a:gd name="connsiteX5" fmla="*/ 150154 w 863234"/>
              <a:gd name="connsiteY5" fmla="*/ 753357 h 1604580"/>
              <a:gd name="connsiteX6" fmla="*/ 9946 w 863234"/>
              <a:gd name="connsiteY6" fmla="*/ 1167885 h 1604580"/>
              <a:gd name="connsiteX7" fmla="*/ 34330 w 863234"/>
              <a:gd name="connsiteY7" fmla="*/ 1576317 h 1604580"/>
              <a:gd name="connsiteX8" fmla="*/ 217210 w 863234"/>
              <a:gd name="connsiteY8" fmla="*/ 1545837 h 1604580"/>
              <a:gd name="connsiteX0" fmla="*/ 230299 w 876323"/>
              <a:gd name="connsiteY0" fmla="*/ 1547011 h 1605754"/>
              <a:gd name="connsiteX1" fmla="*/ 431467 w 876323"/>
              <a:gd name="connsiteY1" fmla="*/ 1370227 h 1605754"/>
              <a:gd name="connsiteX2" fmla="*/ 746604 w 876323"/>
              <a:gd name="connsiteY2" fmla="*/ 697225 h 1605754"/>
              <a:gd name="connsiteX3" fmla="*/ 854477 w 876323"/>
              <a:gd name="connsiteY3" fmla="*/ 6318 h 1605754"/>
              <a:gd name="connsiteX4" fmla="*/ 340027 w 876323"/>
              <a:gd name="connsiteY4" fmla="*/ 400963 h 1605754"/>
              <a:gd name="connsiteX5" fmla="*/ 23035 w 876323"/>
              <a:gd name="connsiteY5" fmla="*/ 1169059 h 1605754"/>
              <a:gd name="connsiteX6" fmla="*/ 47419 w 876323"/>
              <a:gd name="connsiteY6" fmla="*/ 1577491 h 1605754"/>
              <a:gd name="connsiteX7" fmla="*/ 230299 w 876323"/>
              <a:gd name="connsiteY7" fmla="*/ 1547011 h 1605754"/>
              <a:gd name="connsiteX0" fmla="*/ 230299 w 889086"/>
              <a:gd name="connsiteY0" fmla="*/ 1605532 h 1664275"/>
              <a:gd name="connsiteX1" fmla="*/ 431467 w 889086"/>
              <a:gd name="connsiteY1" fmla="*/ 1428748 h 1664275"/>
              <a:gd name="connsiteX2" fmla="*/ 746604 w 889086"/>
              <a:gd name="connsiteY2" fmla="*/ 755746 h 1664275"/>
              <a:gd name="connsiteX3" fmla="*/ 854477 w 889086"/>
              <a:gd name="connsiteY3" fmla="*/ 64839 h 1664275"/>
              <a:gd name="connsiteX4" fmla="*/ 155672 w 889086"/>
              <a:gd name="connsiteY4" fmla="*/ 161069 h 1664275"/>
              <a:gd name="connsiteX5" fmla="*/ 23035 w 889086"/>
              <a:gd name="connsiteY5" fmla="*/ 1227580 h 1664275"/>
              <a:gd name="connsiteX6" fmla="*/ 47419 w 889086"/>
              <a:gd name="connsiteY6" fmla="*/ 1636012 h 1664275"/>
              <a:gd name="connsiteX7" fmla="*/ 230299 w 889086"/>
              <a:gd name="connsiteY7" fmla="*/ 1605532 h 1664275"/>
              <a:gd name="connsiteX0" fmla="*/ 492298 w 1151085"/>
              <a:gd name="connsiteY0" fmla="*/ 1596821 h 1668719"/>
              <a:gd name="connsiteX1" fmla="*/ 693466 w 1151085"/>
              <a:gd name="connsiteY1" fmla="*/ 1420037 h 1668719"/>
              <a:gd name="connsiteX2" fmla="*/ 1008603 w 1151085"/>
              <a:gd name="connsiteY2" fmla="*/ 747035 h 1668719"/>
              <a:gd name="connsiteX3" fmla="*/ 1116476 w 1151085"/>
              <a:gd name="connsiteY3" fmla="*/ 56128 h 1668719"/>
              <a:gd name="connsiteX4" fmla="*/ 417671 w 1151085"/>
              <a:gd name="connsiteY4" fmla="*/ 152358 h 1668719"/>
              <a:gd name="connsiteX5" fmla="*/ 5822 w 1151085"/>
              <a:gd name="connsiteY5" fmla="*/ 1035015 h 1668719"/>
              <a:gd name="connsiteX6" fmla="*/ 309418 w 1151085"/>
              <a:gd name="connsiteY6" fmla="*/ 1627301 h 1668719"/>
              <a:gd name="connsiteX7" fmla="*/ 492298 w 1151085"/>
              <a:gd name="connsiteY7" fmla="*/ 1596821 h 1668719"/>
              <a:gd name="connsiteX0" fmla="*/ 310100 w 1151767"/>
              <a:gd name="connsiteY0" fmla="*/ 1627301 h 1644577"/>
              <a:gd name="connsiteX1" fmla="*/ 694148 w 1151767"/>
              <a:gd name="connsiteY1" fmla="*/ 1420037 h 1644577"/>
              <a:gd name="connsiteX2" fmla="*/ 1009285 w 1151767"/>
              <a:gd name="connsiteY2" fmla="*/ 747035 h 1644577"/>
              <a:gd name="connsiteX3" fmla="*/ 1117158 w 1151767"/>
              <a:gd name="connsiteY3" fmla="*/ 56128 h 1644577"/>
              <a:gd name="connsiteX4" fmla="*/ 418353 w 1151767"/>
              <a:gd name="connsiteY4" fmla="*/ 152358 h 1644577"/>
              <a:gd name="connsiteX5" fmla="*/ 6504 w 1151767"/>
              <a:gd name="connsiteY5" fmla="*/ 1035015 h 1644577"/>
              <a:gd name="connsiteX6" fmla="*/ 310100 w 1151767"/>
              <a:gd name="connsiteY6" fmla="*/ 1627301 h 1644577"/>
              <a:gd name="connsiteX0" fmla="*/ 389281 w 1230948"/>
              <a:gd name="connsiteY0" fmla="*/ 1618051 h 1650090"/>
              <a:gd name="connsiteX1" fmla="*/ 773329 w 1230948"/>
              <a:gd name="connsiteY1" fmla="*/ 1410787 h 1650090"/>
              <a:gd name="connsiteX2" fmla="*/ 1088466 w 1230948"/>
              <a:gd name="connsiteY2" fmla="*/ 737785 h 1650090"/>
              <a:gd name="connsiteX3" fmla="*/ 1196339 w 1230948"/>
              <a:gd name="connsiteY3" fmla="*/ 46878 h 1650090"/>
              <a:gd name="connsiteX4" fmla="*/ 497534 w 1230948"/>
              <a:gd name="connsiteY4" fmla="*/ 143108 h 1650090"/>
              <a:gd name="connsiteX5" fmla="*/ 5234 w 1230948"/>
              <a:gd name="connsiteY5" fmla="*/ 796628 h 1650090"/>
              <a:gd name="connsiteX6" fmla="*/ 389281 w 1230948"/>
              <a:gd name="connsiteY6" fmla="*/ 1618051 h 1650090"/>
              <a:gd name="connsiteX0" fmla="*/ 404354 w 1246021"/>
              <a:gd name="connsiteY0" fmla="*/ 1618051 h 1620462"/>
              <a:gd name="connsiteX1" fmla="*/ 788402 w 1246021"/>
              <a:gd name="connsiteY1" fmla="*/ 1410787 h 1620462"/>
              <a:gd name="connsiteX2" fmla="*/ 1103539 w 1246021"/>
              <a:gd name="connsiteY2" fmla="*/ 737785 h 1620462"/>
              <a:gd name="connsiteX3" fmla="*/ 1211412 w 1246021"/>
              <a:gd name="connsiteY3" fmla="*/ 46878 h 1620462"/>
              <a:gd name="connsiteX4" fmla="*/ 512607 w 1246021"/>
              <a:gd name="connsiteY4" fmla="*/ 143108 h 1620462"/>
              <a:gd name="connsiteX5" fmla="*/ 20307 w 1246021"/>
              <a:gd name="connsiteY5" fmla="*/ 796628 h 1620462"/>
              <a:gd name="connsiteX6" fmla="*/ 90742 w 1246021"/>
              <a:gd name="connsiteY6" fmla="*/ 1472961 h 1620462"/>
              <a:gd name="connsiteX7" fmla="*/ 404354 w 1246021"/>
              <a:gd name="connsiteY7" fmla="*/ 1618051 h 1620462"/>
              <a:gd name="connsiteX0" fmla="*/ 404354 w 1247655"/>
              <a:gd name="connsiteY0" fmla="*/ 1618051 h 1626947"/>
              <a:gd name="connsiteX1" fmla="*/ 721267 w 1247655"/>
              <a:gd name="connsiteY1" fmla="*/ 1303677 h 1626947"/>
              <a:gd name="connsiteX2" fmla="*/ 1103539 w 1247655"/>
              <a:gd name="connsiteY2" fmla="*/ 737785 h 1626947"/>
              <a:gd name="connsiteX3" fmla="*/ 1211412 w 1247655"/>
              <a:gd name="connsiteY3" fmla="*/ 46878 h 1626947"/>
              <a:gd name="connsiteX4" fmla="*/ 512607 w 1247655"/>
              <a:gd name="connsiteY4" fmla="*/ 143108 h 1626947"/>
              <a:gd name="connsiteX5" fmla="*/ 20307 w 1247655"/>
              <a:gd name="connsiteY5" fmla="*/ 796628 h 1626947"/>
              <a:gd name="connsiteX6" fmla="*/ 90742 w 1247655"/>
              <a:gd name="connsiteY6" fmla="*/ 1472961 h 1626947"/>
              <a:gd name="connsiteX7" fmla="*/ 404354 w 1247655"/>
              <a:gd name="connsiteY7" fmla="*/ 1618051 h 1626947"/>
              <a:gd name="connsiteX0" fmla="*/ 404354 w 1230377"/>
              <a:gd name="connsiteY0" fmla="*/ 1609960 h 1618856"/>
              <a:gd name="connsiteX1" fmla="*/ 721267 w 1230377"/>
              <a:gd name="connsiteY1" fmla="*/ 1295586 h 1618856"/>
              <a:gd name="connsiteX2" fmla="*/ 1005497 w 1230377"/>
              <a:gd name="connsiteY2" fmla="*/ 620450 h 1618856"/>
              <a:gd name="connsiteX3" fmla="*/ 1211412 w 1230377"/>
              <a:gd name="connsiteY3" fmla="*/ 38787 h 1618856"/>
              <a:gd name="connsiteX4" fmla="*/ 512607 w 1230377"/>
              <a:gd name="connsiteY4" fmla="*/ 135017 h 1618856"/>
              <a:gd name="connsiteX5" fmla="*/ 20307 w 1230377"/>
              <a:gd name="connsiteY5" fmla="*/ 788537 h 1618856"/>
              <a:gd name="connsiteX6" fmla="*/ 90742 w 1230377"/>
              <a:gd name="connsiteY6" fmla="*/ 1464870 h 1618856"/>
              <a:gd name="connsiteX7" fmla="*/ 404354 w 1230377"/>
              <a:gd name="connsiteY7" fmla="*/ 1609960 h 1618856"/>
              <a:gd name="connsiteX0" fmla="*/ 404354 w 1099108"/>
              <a:gd name="connsiteY0" fmla="*/ 1761700 h 1770596"/>
              <a:gd name="connsiteX1" fmla="*/ 721267 w 1099108"/>
              <a:gd name="connsiteY1" fmla="*/ 1447326 h 1770596"/>
              <a:gd name="connsiteX2" fmla="*/ 1005497 w 1099108"/>
              <a:gd name="connsiteY2" fmla="*/ 772190 h 1770596"/>
              <a:gd name="connsiteX3" fmla="*/ 1064884 w 1099108"/>
              <a:gd name="connsiteY3" fmla="*/ 18935 h 1770596"/>
              <a:gd name="connsiteX4" fmla="*/ 512607 w 1099108"/>
              <a:gd name="connsiteY4" fmla="*/ 286757 h 1770596"/>
              <a:gd name="connsiteX5" fmla="*/ 20307 w 1099108"/>
              <a:gd name="connsiteY5" fmla="*/ 940277 h 1770596"/>
              <a:gd name="connsiteX6" fmla="*/ 90742 w 1099108"/>
              <a:gd name="connsiteY6" fmla="*/ 1616610 h 1770596"/>
              <a:gd name="connsiteX7" fmla="*/ 404354 w 1099108"/>
              <a:gd name="connsiteY7" fmla="*/ 1761700 h 1770596"/>
              <a:gd name="connsiteX0" fmla="*/ 404354 w 1100282"/>
              <a:gd name="connsiteY0" fmla="*/ 1767189 h 1776085"/>
              <a:gd name="connsiteX1" fmla="*/ 721267 w 1100282"/>
              <a:gd name="connsiteY1" fmla="*/ 1452815 h 1776085"/>
              <a:gd name="connsiteX2" fmla="*/ 1005497 w 1100282"/>
              <a:gd name="connsiteY2" fmla="*/ 777679 h 1776085"/>
              <a:gd name="connsiteX3" fmla="*/ 1064884 w 1100282"/>
              <a:gd name="connsiteY3" fmla="*/ 24424 h 1776085"/>
              <a:gd name="connsiteX4" fmla="*/ 496623 w 1100282"/>
              <a:gd name="connsiteY4" fmla="*/ 253878 h 1776085"/>
              <a:gd name="connsiteX5" fmla="*/ 20307 w 1100282"/>
              <a:gd name="connsiteY5" fmla="*/ 945766 h 1776085"/>
              <a:gd name="connsiteX6" fmla="*/ 90742 w 1100282"/>
              <a:gd name="connsiteY6" fmla="*/ 1622099 h 1776085"/>
              <a:gd name="connsiteX7" fmla="*/ 404354 w 1100282"/>
              <a:gd name="connsiteY7" fmla="*/ 1767189 h 1776085"/>
              <a:gd name="connsiteX0" fmla="*/ 404354 w 1086121"/>
              <a:gd name="connsiteY0" fmla="*/ 1765554 h 1774450"/>
              <a:gd name="connsiteX1" fmla="*/ 721267 w 1086121"/>
              <a:gd name="connsiteY1" fmla="*/ 1451180 h 1774450"/>
              <a:gd name="connsiteX2" fmla="*/ 942087 w 1086121"/>
              <a:gd name="connsiteY2" fmla="*/ 749930 h 1774450"/>
              <a:gd name="connsiteX3" fmla="*/ 1064884 w 1086121"/>
              <a:gd name="connsiteY3" fmla="*/ 22789 h 1774450"/>
              <a:gd name="connsiteX4" fmla="*/ 496623 w 1086121"/>
              <a:gd name="connsiteY4" fmla="*/ 252243 h 1774450"/>
              <a:gd name="connsiteX5" fmla="*/ 20307 w 1086121"/>
              <a:gd name="connsiteY5" fmla="*/ 944131 h 1774450"/>
              <a:gd name="connsiteX6" fmla="*/ 90742 w 1086121"/>
              <a:gd name="connsiteY6" fmla="*/ 1620464 h 1774450"/>
              <a:gd name="connsiteX7" fmla="*/ 404354 w 1086121"/>
              <a:gd name="connsiteY7" fmla="*/ 1765554 h 1774450"/>
              <a:gd name="connsiteX0" fmla="*/ 404354 w 1087870"/>
              <a:gd name="connsiteY0" fmla="*/ 1765554 h 1776129"/>
              <a:gd name="connsiteX1" fmla="*/ 620557 w 1087870"/>
              <a:gd name="connsiteY1" fmla="*/ 1425596 h 1776129"/>
              <a:gd name="connsiteX2" fmla="*/ 942087 w 1087870"/>
              <a:gd name="connsiteY2" fmla="*/ 749930 h 1776129"/>
              <a:gd name="connsiteX3" fmla="*/ 1064884 w 1087870"/>
              <a:gd name="connsiteY3" fmla="*/ 22789 h 1776129"/>
              <a:gd name="connsiteX4" fmla="*/ 496623 w 1087870"/>
              <a:gd name="connsiteY4" fmla="*/ 252243 h 1776129"/>
              <a:gd name="connsiteX5" fmla="*/ 20307 w 1087870"/>
              <a:gd name="connsiteY5" fmla="*/ 944131 h 1776129"/>
              <a:gd name="connsiteX6" fmla="*/ 90742 w 1087870"/>
              <a:gd name="connsiteY6" fmla="*/ 1620464 h 1776129"/>
              <a:gd name="connsiteX7" fmla="*/ 404354 w 1087870"/>
              <a:gd name="connsiteY7" fmla="*/ 1765554 h 1776129"/>
              <a:gd name="connsiteX0" fmla="*/ 97840 w 1094968"/>
              <a:gd name="connsiteY0" fmla="*/ 1620464 h 1645008"/>
              <a:gd name="connsiteX1" fmla="*/ 627655 w 1094968"/>
              <a:gd name="connsiteY1" fmla="*/ 1425596 h 1645008"/>
              <a:gd name="connsiteX2" fmla="*/ 949185 w 1094968"/>
              <a:gd name="connsiteY2" fmla="*/ 749930 h 1645008"/>
              <a:gd name="connsiteX3" fmla="*/ 1071982 w 1094968"/>
              <a:gd name="connsiteY3" fmla="*/ 22789 h 1645008"/>
              <a:gd name="connsiteX4" fmla="*/ 503721 w 1094968"/>
              <a:gd name="connsiteY4" fmla="*/ 252243 h 1645008"/>
              <a:gd name="connsiteX5" fmla="*/ 27405 w 1094968"/>
              <a:gd name="connsiteY5" fmla="*/ 944131 h 1645008"/>
              <a:gd name="connsiteX6" fmla="*/ 97840 w 1094968"/>
              <a:gd name="connsiteY6" fmla="*/ 1620464 h 1645008"/>
              <a:gd name="connsiteX0" fmla="*/ 97840 w 1001276"/>
              <a:gd name="connsiteY0" fmla="*/ 1680205 h 1704749"/>
              <a:gd name="connsiteX1" fmla="*/ 627655 w 1001276"/>
              <a:gd name="connsiteY1" fmla="*/ 1485337 h 1704749"/>
              <a:gd name="connsiteX2" fmla="*/ 949185 w 1001276"/>
              <a:gd name="connsiteY2" fmla="*/ 809671 h 1704749"/>
              <a:gd name="connsiteX3" fmla="*/ 955288 w 1001276"/>
              <a:gd name="connsiteY3" fmla="*/ 18580 h 1704749"/>
              <a:gd name="connsiteX4" fmla="*/ 503721 w 1001276"/>
              <a:gd name="connsiteY4" fmla="*/ 311984 h 1704749"/>
              <a:gd name="connsiteX5" fmla="*/ 27405 w 1001276"/>
              <a:gd name="connsiteY5" fmla="*/ 1003872 h 1704749"/>
              <a:gd name="connsiteX6" fmla="*/ 97840 w 1001276"/>
              <a:gd name="connsiteY6" fmla="*/ 1680205 h 1704749"/>
              <a:gd name="connsiteX0" fmla="*/ 97840 w 967886"/>
              <a:gd name="connsiteY0" fmla="*/ 1678545 h 1703635"/>
              <a:gd name="connsiteX1" fmla="*/ 627655 w 967886"/>
              <a:gd name="connsiteY1" fmla="*/ 1483677 h 1703635"/>
              <a:gd name="connsiteX2" fmla="*/ 823963 w 967886"/>
              <a:gd name="connsiteY2" fmla="*/ 777631 h 1703635"/>
              <a:gd name="connsiteX3" fmla="*/ 955288 w 967886"/>
              <a:gd name="connsiteY3" fmla="*/ 16920 h 1703635"/>
              <a:gd name="connsiteX4" fmla="*/ 503721 w 967886"/>
              <a:gd name="connsiteY4" fmla="*/ 310324 h 1703635"/>
              <a:gd name="connsiteX5" fmla="*/ 27405 w 967886"/>
              <a:gd name="connsiteY5" fmla="*/ 1002212 h 1703635"/>
              <a:gd name="connsiteX6" fmla="*/ 97840 w 967886"/>
              <a:gd name="connsiteY6" fmla="*/ 1678545 h 1703635"/>
              <a:gd name="connsiteX0" fmla="*/ 97840 w 968949"/>
              <a:gd name="connsiteY0" fmla="*/ 1678545 h 1696334"/>
              <a:gd name="connsiteX1" fmla="*/ 540269 w 968949"/>
              <a:gd name="connsiteY1" fmla="*/ 1400012 h 1696334"/>
              <a:gd name="connsiteX2" fmla="*/ 823963 w 968949"/>
              <a:gd name="connsiteY2" fmla="*/ 777631 h 1696334"/>
              <a:gd name="connsiteX3" fmla="*/ 955288 w 968949"/>
              <a:gd name="connsiteY3" fmla="*/ 16920 h 1696334"/>
              <a:gd name="connsiteX4" fmla="*/ 503721 w 968949"/>
              <a:gd name="connsiteY4" fmla="*/ 310324 h 1696334"/>
              <a:gd name="connsiteX5" fmla="*/ 27405 w 968949"/>
              <a:gd name="connsiteY5" fmla="*/ 1002212 h 1696334"/>
              <a:gd name="connsiteX6" fmla="*/ 97840 w 968949"/>
              <a:gd name="connsiteY6" fmla="*/ 1678545 h 1696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8949" h="1696334">
                <a:moveTo>
                  <a:pt x="97840" y="1678545"/>
                </a:moveTo>
                <a:cubicBezTo>
                  <a:pt x="197882" y="1758789"/>
                  <a:pt x="419249" y="1550164"/>
                  <a:pt x="540269" y="1400012"/>
                </a:cubicBezTo>
                <a:cubicBezTo>
                  <a:pt x="661289" y="1249860"/>
                  <a:pt x="754793" y="1008146"/>
                  <a:pt x="823963" y="777631"/>
                </a:cubicBezTo>
                <a:cubicBezTo>
                  <a:pt x="893133" y="547116"/>
                  <a:pt x="1008662" y="94804"/>
                  <a:pt x="955288" y="16920"/>
                </a:cubicBezTo>
                <a:cubicBezTo>
                  <a:pt x="901914" y="-60964"/>
                  <a:pt x="658368" y="146109"/>
                  <a:pt x="503721" y="310324"/>
                </a:cubicBezTo>
                <a:cubicBezTo>
                  <a:pt x="349074" y="474539"/>
                  <a:pt x="80041" y="804193"/>
                  <a:pt x="27405" y="1002212"/>
                </a:cubicBezTo>
                <a:cubicBezTo>
                  <a:pt x="-25231" y="1200231"/>
                  <a:pt x="-2202" y="1598301"/>
                  <a:pt x="97840" y="1678545"/>
                </a:cubicBezTo>
                <a:close/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9" name="Gerade Verbindung mit Pfeil 27">
            <a:extLst>
              <a:ext uri="{FF2B5EF4-FFF2-40B4-BE49-F238E27FC236}">
                <a16:creationId xmlns:a16="http://schemas.microsoft.com/office/drawing/2014/main" id="{B8E153A2-482E-49F2-9405-7E976FAB15F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192180" y="880007"/>
            <a:ext cx="589699" cy="1115679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2E8E84-E3CB-4CBD-BB6B-868DC83616C1}"/>
              </a:ext>
            </a:extLst>
          </p:cNvPr>
          <p:cNvSpPr txBox="1"/>
          <p:nvPr/>
        </p:nvSpPr>
        <p:spPr>
          <a:xfrm>
            <a:off x="6735513" y="555526"/>
            <a:ext cx="128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minimiser of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training error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FAC8E7-2457-4926-B796-2DBE88F202CC}"/>
              </a:ext>
            </a:extLst>
          </p:cNvPr>
          <p:cNvSpPr txBox="1"/>
          <p:nvPr/>
        </p:nvSpPr>
        <p:spPr>
          <a:xfrm>
            <a:off x="3588871" y="692696"/>
            <a:ext cx="14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1400" b="1" dirty="0">
                <a:solidFill>
                  <a:srgbClr val="23373B"/>
                </a:solidFill>
              </a:rPr>
              <a:t>0</a:t>
            </a:r>
            <a:r>
              <a:rPr lang="en-GB" sz="1400" dirty="0">
                <a:solidFill>
                  <a:srgbClr val="23373B"/>
                </a:solidFill>
              </a:rPr>
              <a:t> training error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32" name="Gerade Verbindung mit Pfeil 41">
            <a:extLst>
              <a:ext uri="{FF2B5EF4-FFF2-40B4-BE49-F238E27FC236}">
                <a16:creationId xmlns:a16="http://schemas.microsoft.com/office/drawing/2014/main" id="{5906823E-F59A-429E-92A3-F953EAD5E1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7984" y="995616"/>
            <a:ext cx="504056" cy="495303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sp>
        <p:nvSpPr>
          <p:cNvPr id="18" name="Freihandform 13">
            <a:extLst>
              <a:ext uri="{FF2B5EF4-FFF2-40B4-BE49-F238E27FC236}">
                <a16:creationId xmlns:a16="http://schemas.microsoft.com/office/drawing/2014/main" id="{7C1439DD-30B8-4B01-BD63-C21A86E1D652}"/>
              </a:ext>
            </a:extLst>
          </p:cNvPr>
          <p:cNvSpPr>
            <a:spLocks noChangeAspect="1"/>
          </p:cNvSpPr>
          <p:nvPr/>
        </p:nvSpPr>
        <p:spPr bwMode="auto">
          <a:xfrm rot="3238683">
            <a:off x="5256140" y="1928710"/>
            <a:ext cx="2438136" cy="1266608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458EDC7B-D569-4478-A3AC-FB3EAD7674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32140" y="1563638"/>
                <a:ext cx="515782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350" b="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</m:ctrlPr>
                      </m:sSubPr>
                      <m:e>
                        <m:r>
                          <a:rPr lang="en-GB" sz="135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  <m:t>𝑡</m:t>
                        </m:r>
                      </m:e>
                      <m:sub>
                        <m:r>
                          <a:rPr lang="en-GB" sz="1350" b="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  <m:t>𝑖</m:t>
                        </m:r>
                        <m:r>
                          <a:rPr lang="en-GB" sz="1350" b="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en-GB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 Medium" panose="020B0603050000020004" pitchFamily="34" charset="0"/>
                    <a:ea typeface="Fira Sans Medium" panose="020B0603050000020004" pitchFamily="34" charset="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458EDC7B-D569-4478-A3AC-FB3EAD767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32140" y="1563638"/>
                <a:ext cx="515782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4B3C30-8B37-46B9-86B4-FEE03D85A17F}"/>
                  </a:ext>
                </a:extLst>
              </p:cNvPr>
              <p:cNvSpPr/>
              <p:nvPr/>
            </p:nvSpPr>
            <p:spPr>
              <a:xfrm>
                <a:off x="107504" y="1099108"/>
                <a:ext cx="40978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⊆⋯⊆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𝒴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4B3C30-8B37-46B9-86B4-FEE03D85A1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099108"/>
                <a:ext cx="4097852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ihandform 13">
            <a:extLst>
              <a:ext uri="{FF2B5EF4-FFF2-40B4-BE49-F238E27FC236}">
                <a16:creationId xmlns:a16="http://schemas.microsoft.com/office/drawing/2014/main" id="{955A1C7A-BEEB-4361-8BBB-24563E79F7C8}"/>
              </a:ext>
            </a:extLst>
          </p:cNvPr>
          <p:cNvSpPr>
            <a:spLocks noChangeAspect="1"/>
          </p:cNvSpPr>
          <p:nvPr/>
        </p:nvSpPr>
        <p:spPr bwMode="auto">
          <a:xfrm rot="3168926">
            <a:off x="6397579" y="2739876"/>
            <a:ext cx="546808" cy="371645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17">
                <a:extLst>
                  <a:ext uri="{FF2B5EF4-FFF2-40B4-BE49-F238E27FC236}">
                    <a16:creationId xmlns:a16="http://schemas.microsoft.com/office/drawing/2014/main" id="{EBEF0906-D1DA-4AE2-9902-33C37249FE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29706" y="2689453"/>
                <a:ext cx="515782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endParaRPr>
              </a:p>
            </p:txBody>
          </p:sp>
        </mc:Choice>
        <mc:Fallback xmlns="">
          <p:sp>
            <p:nvSpPr>
              <p:cNvPr id="34" name="Textfeld 17">
                <a:extLst>
                  <a:ext uri="{FF2B5EF4-FFF2-40B4-BE49-F238E27FC236}">
                    <a16:creationId xmlns:a16="http://schemas.microsoft.com/office/drawing/2014/main" id="{EBEF0906-D1DA-4AE2-9902-33C37249F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9706" y="2689453"/>
                <a:ext cx="515782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Gerade Verbindung mit Pfeil 35">
            <a:extLst>
              <a:ext uri="{FF2B5EF4-FFF2-40B4-BE49-F238E27FC236}">
                <a16:creationId xmlns:a16="http://schemas.microsoft.com/office/drawing/2014/main" id="{E4E7D32A-8510-4A8F-A8A6-9325183D4B9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17638" y="2571750"/>
            <a:ext cx="626570" cy="207293"/>
          </a:xfrm>
          <a:prstGeom prst="straightConnector1">
            <a:avLst/>
          </a:prstGeom>
          <a:noFill/>
          <a:ln w="22225" algn="ctr">
            <a:solidFill>
              <a:schemeClr val="tx2"/>
            </a:solidFill>
            <a:prstDash val="dash"/>
            <a:round/>
            <a:headEnd type="arrow" w="sm" len="sm"/>
            <a:tailEnd type="arrow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17">
                <a:extLst>
                  <a:ext uri="{FF2B5EF4-FFF2-40B4-BE49-F238E27FC236}">
                    <a16:creationId xmlns:a16="http://schemas.microsoft.com/office/drawing/2014/main" id="{6AF2FCA4-8AFC-47FD-A29E-A634E996FE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80112" y="2415684"/>
                <a:ext cx="324704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35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Fira Sans Medium" panose="020B0603050000020004" pitchFamily="34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endParaRPr>
              </a:p>
            </p:txBody>
          </p:sp>
        </mc:Choice>
        <mc:Fallback xmlns="">
          <p:sp>
            <p:nvSpPr>
              <p:cNvPr id="40" name="Textfeld 17">
                <a:extLst>
                  <a:ext uri="{FF2B5EF4-FFF2-40B4-BE49-F238E27FC236}">
                    <a16:creationId xmlns:a16="http://schemas.microsoft.com/office/drawing/2014/main" id="{6AF2FCA4-8AFC-47FD-A29E-A634E996F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0112" y="2415684"/>
                <a:ext cx="324704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4E7932D-B4AA-4F13-AC47-A892D20DCF8F}"/>
              </a:ext>
            </a:extLst>
          </p:cNvPr>
          <p:cNvSpPr txBox="1"/>
          <p:nvPr/>
        </p:nvSpPr>
        <p:spPr>
          <a:xfrm>
            <a:off x="3703223" y="3204860"/>
            <a:ext cx="128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optimal predictor</a:t>
            </a:r>
          </a:p>
        </p:txBody>
      </p:sp>
      <p:cxnSp>
        <p:nvCxnSpPr>
          <p:cNvPr id="43" name="Gerade Verbindung mit Pfeil 41">
            <a:extLst>
              <a:ext uri="{FF2B5EF4-FFF2-40B4-BE49-F238E27FC236}">
                <a16:creationId xmlns:a16="http://schemas.microsoft.com/office/drawing/2014/main" id="{5D31140E-279D-4D68-8227-BCA65823B50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06655" y="2643758"/>
            <a:ext cx="945465" cy="691702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cxnSp>
        <p:nvCxnSpPr>
          <p:cNvPr id="55" name="Gerade Verbindung mit Pfeil 35">
            <a:extLst>
              <a:ext uri="{FF2B5EF4-FFF2-40B4-BE49-F238E27FC236}">
                <a16:creationId xmlns:a16="http://schemas.microsoft.com/office/drawing/2014/main" id="{0DF2F684-78FE-4414-A23B-FF9B7747D9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796136" y="2211710"/>
            <a:ext cx="296967" cy="311472"/>
          </a:xfrm>
          <a:prstGeom prst="straightConnector1">
            <a:avLst/>
          </a:prstGeom>
          <a:noFill/>
          <a:ln w="31750" algn="ctr">
            <a:solidFill>
              <a:schemeClr val="tx2"/>
            </a:solidFill>
            <a:prstDash val="solid"/>
            <a:round/>
            <a:headEnd type="arrow" w="sm" len="sm"/>
            <a:tailEnd type="arrow" w="sm" len="sm"/>
          </a:ln>
        </p:spPr>
      </p:cxnSp>
      <p:cxnSp>
        <p:nvCxnSpPr>
          <p:cNvPr id="58" name="Gerade Verbindung mit Pfeil 35">
            <a:extLst>
              <a:ext uri="{FF2B5EF4-FFF2-40B4-BE49-F238E27FC236}">
                <a16:creationId xmlns:a16="http://schemas.microsoft.com/office/drawing/2014/main" id="{72DB6C70-07C9-4A2C-85B4-E5DC5877257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760132" y="1779662"/>
            <a:ext cx="160795" cy="636022"/>
          </a:xfrm>
          <a:prstGeom prst="straightConnector1">
            <a:avLst/>
          </a:prstGeom>
          <a:noFill/>
          <a:ln w="22225" algn="ctr">
            <a:solidFill>
              <a:schemeClr val="tx2"/>
            </a:solidFill>
            <a:prstDash val="sysDot"/>
            <a:round/>
            <a:headEnd type="arrow" w="sm" len="sm"/>
            <a:tailEnd type="arrow" w="sm" len="sm"/>
          </a:ln>
        </p:spPr>
      </p:cxnSp>
      <p:cxnSp>
        <p:nvCxnSpPr>
          <p:cNvPr id="36" name="Gerade Verbindung mit Pfeil 4">
            <a:extLst>
              <a:ext uri="{FF2B5EF4-FFF2-40B4-BE49-F238E27FC236}">
                <a16:creationId xmlns:a16="http://schemas.microsoft.com/office/drawing/2014/main" id="{C0956115-F83B-4F46-B7D4-918147F4F0C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-582827" y="3892475"/>
            <a:ext cx="2397919" cy="119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7" name="Gerade Verbindung mit Pfeil 6">
            <a:extLst>
              <a:ext uri="{FF2B5EF4-FFF2-40B4-BE49-F238E27FC236}">
                <a16:creationId xmlns:a16="http://schemas.microsoft.com/office/drawing/2014/main" id="{A387F5D9-E597-434E-81F6-9930B592F8F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 flipV="1">
            <a:off x="273828" y="4749129"/>
            <a:ext cx="2397919" cy="119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8" name="Freihandform 7">
            <a:extLst>
              <a:ext uri="{FF2B5EF4-FFF2-40B4-BE49-F238E27FC236}">
                <a16:creationId xmlns:a16="http://schemas.microsoft.com/office/drawing/2014/main" id="{AA6EE237-7465-4E21-92BC-AF7ED3B523CA}"/>
              </a:ext>
            </a:extLst>
          </p:cNvPr>
          <p:cNvSpPr>
            <a:spLocks/>
          </p:cNvSpPr>
          <p:nvPr/>
        </p:nvSpPr>
        <p:spPr bwMode="auto">
          <a:xfrm>
            <a:off x="728647" y="2741736"/>
            <a:ext cx="1813322" cy="1791890"/>
          </a:xfrm>
          <a:custGeom>
            <a:avLst/>
            <a:gdLst>
              <a:gd name="T0" fmla="*/ 0 w 2417275"/>
              <a:gd name="T1" fmla="*/ 0 h 2390114"/>
              <a:gd name="T2" fmla="*/ 135910 w 2417275"/>
              <a:gd name="T3" fmla="*/ 1084731 h 2390114"/>
              <a:gd name="T4" fmla="*/ 625193 w 2417275"/>
              <a:gd name="T5" fmla="*/ 1789805 h 2390114"/>
              <a:gd name="T6" fmla="*/ 1540334 w 2417275"/>
              <a:gd name="T7" fmla="*/ 2169460 h 2390114"/>
              <a:gd name="T8" fmla="*/ 2419227 w 2417275"/>
              <a:gd name="T9" fmla="*/ 2386406 h 23901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17275"/>
              <a:gd name="T16" fmla="*/ 0 h 2390114"/>
              <a:gd name="T17" fmla="*/ 2417275 w 2417275"/>
              <a:gd name="T18" fmla="*/ 2390114 h 23901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17275" h="2390114">
                <a:moveTo>
                  <a:pt x="0" y="0"/>
                </a:moveTo>
                <a:cubicBezTo>
                  <a:pt x="15843" y="393825"/>
                  <a:pt x="31687" y="787651"/>
                  <a:pt x="135802" y="1086415"/>
                </a:cubicBezTo>
                <a:cubicBezTo>
                  <a:pt x="239917" y="1385179"/>
                  <a:pt x="390808" y="1611517"/>
                  <a:pt x="624689" y="1792586"/>
                </a:cubicBezTo>
                <a:cubicBezTo>
                  <a:pt x="858570" y="1973655"/>
                  <a:pt x="1240325" y="2073243"/>
                  <a:pt x="1539089" y="2172831"/>
                </a:cubicBezTo>
                <a:cubicBezTo>
                  <a:pt x="1837853" y="2272419"/>
                  <a:pt x="2218099" y="2341829"/>
                  <a:pt x="2417275" y="2390114"/>
                </a:cubicBezTo>
              </a:path>
            </a:pathLst>
          </a:cu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6E7EC72-9CF1-4365-A41D-958E1ADE7C72}"/>
                  </a:ext>
                </a:extLst>
              </p:cNvPr>
              <p:cNvSpPr/>
              <p:nvPr/>
            </p:nvSpPr>
            <p:spPr>
              <a:xfrm>
                <a:off x="1327147" y="4749129"/>
                <a:ext cx="5170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6E7EC72-9CF1-4365-A41D-958E1ADE7C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147" y="4749129"/>
                <a:ext cx="5170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8CFFCA2-6163-412E-ABC2-0015A41BA1C2}"/>
                  </a:ext>
                </a:extLst>
              </p:cNvPr>
              <p:cNvSpPr/>
              <p:nvPr/>
            </p:nvSpPr>
            <p:spPr>
              <a:xfrm>
                <a:off x="719572" y="4753263"/>
                <a:ext cx="7366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8CFFCA2-6163-412E-ABC2-0015A41BA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2" y="4753263"/>
                <a:ext cx="736612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FF209BC-05D2-46BE-A1EE-B269BBCA0CCB}"/>
                  </a:ext>
                </a:extLst>
              </p:cNvPr>
              <p:cNvSpPr/>
              <p:nvPr/>
            </p:nvSpPr>
            <p:spPr>
              <a:xfrm>
                <a:off x="1747156" y="4749129"/>
                <a:ext cx="7366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FF209BC-05D2-46BE-A1EE-B269BBCA0C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56" y="4749129"/>
                <a:ext cx="7366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ihandform 9">
            <a:extLst>
              <a:ext uri="{FF2B5EF4-FFF2-40B4-BE49-F238E27FC236}">
                <a16:creationId xmlns:a16="http://schemas.microsoft.com/office/drawing/2014/main" id="{DA075786-C514-4D2D-A956-A661A70DB154}"/>
              </a:ext>
            </a:extLst>
          </p:cNvPr>
          <p:cNvSpPr>
            <a:spLocks/>
          </p:cNvSpPr>
          <p:nvPr/>
        </p:nvSpPr>
        <p:spPr bwMode="auto">
          <a:xfrm>
            <a:off x="831407" y="2713592"/>
            <a:ext cx="1791524" cy="1357612"/>
          </a:xfrm>
          <a:custGeom>
            <a:avLst/>
            <a:gdLst>
              <a:gd name="T0" fmla="*/ 0 w 2471596"/>
              <a:gd name="T1" fmla="*/ 0 h 1718649"/>
              <a:gd name="T2" fmla="*/ 181109 w 2471596"/>
              <a:gd name="T3" fmla="*/ 707178 h 1718649"/>
              <a:gd name="T4" fmla="*/ 552389 w 2471596"/>
              <a:gd name="T5" fmla="*/ 1432489 h 1718649"/>
              <a:gd name="T6" fmla="*/ 1068553 w 2471596"/>
              <a:gd name="T7" fmla="*/ 1641016 h 1718649"/>
              <a:gd name="T8" fmla="*/ 1629996 w 2471596"/>
              <a:gd name="T9" fmla="*/ 1713548 h 1718649"/>
              <a:gd name="T10" fmla="*/ 2001276 w 2471596"/>
              <a:gd name="T11" fmla="*/ 1595685 h 1718649"/>
              <a:gd name="T12" fmla="*/ 2472164 w 2471596"/>
              <a:gd name="T13" fmla="*/ 1042634 h 17186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71596"/>
              <a:gd name="T22" fmla="*/ 0 h 1718649"/>
              <a:gd name="T23" fmla="*/ 2471596 w 2471596"/>
              <a:gd name="T24" fmla="*/ 1718649 h 1718649"/>
              <a:gd name="connsiteX0" fmla="*/ 0 w 2471596"/>
              <a:gd name="connsiteY0" fmla="*/ 0 h 1799624"/>
              <a:gd name="connsiteX1" fmla="*/ 181069 w 2471596"/>
              <a:gd name="connsiteY1" fmla="*/ 706170 h 1799624"/>
              <a:gd name="connsiteX2" fmla="*/ 552261 w 2471596"/>
              <a:gd name="connsiteY2" fmla="*/ 1430447 h 1799624"/>
              <a:gd name="connsiteX3" fmla="*/ 1059074 w 2471596"/>
              <a:gd name="connsiteY3" fmla="*/ 1786406 h 1799624"/>
              <a:gd name="connsiteX4" fmla="*/ 1629624 w 2471596"/>
              <a:gd name="connsiteY4" fmla="*/ 1711105 h 1799624"/>
              <a:gd name="connsiteX5" fmla="*/ 2000816 w 2471596"/>
              <a:gd name="connsiteY5" fmla="*/ 1593410 h 1799624"/>
              <a:gd name="connsiteX6" fmla="*/ 2471596 w 2471596"/>
              <a:gd name="connsiteY6" fmla="*/ 1041148 h 1799624"/>
              <a:gd name="connsiteX0" fmla="*/ 0 w 2471596"/>
              <a:gd name="connsiteY0" fmla="*/ 0 h 1791036"/>
              <a:gd name="connsiteX1" fmla="*/ 181069 w 2471596"/>
              <a:gd name="connsiteY1" fmla="*/ 706170 h 1791036"/>
              <a:gd name="connsiteX2" fmla="*/ 552261 w 2471596"/>
              <a:gd name="connsiteY2" fmla="*/ 1430447 h 1791036"/>
              <a:gd name="connsiteX3" fmla="*/ 1059074 w 2471596"/>
              <a:gd name="connsiteY3" fmla="*/ 1786406 h 1791036"/>
              <a:gd name="connsiteX4" fmla="*/ 2000816 w 2471596"/>
              <a:gd name="connsiteY4" fmla="*/ 1593410 h 1791036"/>
              <a:gd name="connsiteX5" fmla="*/ 2471596 w 2471596"/>
              <a:gd name="connsiteY5" fmla="*/ 1041148 h 1791036"/>
              <a:gd name="connsiteX0" fmla="*/ 0 w 2388473"/>
              <a:gd name="connsiteY0" fmla="*/ 0 h 1809503"/>
              <a:gd name="connsiteX1" fmla="*/ 97946 w 2388473"/>
              <a:gd name="connsiteY1" fmla="*/ 724637 h 1809503"/>
              <a:gd name="connsiteX2" fmla="*/ 469138 w 2388473"/>
              <a:gd name="connsiteY2" fmla="*/ 1448914 h 1809503"/>
              <a:gd name="connsiteX3" fmla="*/ 975951 w 2388473"/>
              <a:gd name="connsiteY3" fmla="*/ 1804873 h 1809503"/>
              <a:gd name="connsiteX4" fmla="*/ 1917693 w 2388473"/>
              <a:gd name="connsiteY4" fmla="*/ 1611877 h 1809503"/>
              <a:gd name="connsiteX5" fmla="*/ 2388473 w 2388473"/>
              <a:gd name="connsiteY5" fmla="*/ 1059615 h 1809503"/>
              <a:gd name="connsiteX0" fmla="*/ 88 w 2388561"/>
              <a:gd name="connsiteY0" fmla="*/ 0 h 1809503"/>
              <a:gd name="connsiteX1" fmla="*/ 98034 w 2388561"/>
              <a:gd name="connsiteY1" fmla="*/ 724637 h 1809503"/>
              <a:gd name="connsiteX2" fmla="*/ 469226 w 2388561"/>
              <a:gd name="connsiteY2" fmla="*/ 1448914 h 1809503"/>
              <a:gd name="connsiteX3" fmla="*/ 976039 w 2388561"/>
              <a:gd name="connsiteY3" fmla="*/ 1804873 h 1809503"/>
              <a:gd name="connsiteX4" fmla="*/ 1917781 w 2388561"/>
              <a:gd name="connsiteY4" fmla="*/ 1611877 h 1809503"/>
              <a:gd name="connsiteX5" fmla="*/ 2388561 w 2388561"/>
              <a:gd name="connsiteY5" fmla="*/ 1059615 h 180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8561" h="1809503">
                <a:moveTo>
                  <a:pt x="88" y="0"/>
                </a:moveTo>
                <a:cubicBezTo>
                  <a:pt x="-1579" y="233880"/>
                  <a:pt x="19844" y="483151"/>
                  <a:pt x="98034" y="724637"/>
                </a:cubicBezTo>
                <a:cubicBezTo>
                  <a:pt x="176224" y="966123"/>
                  <a:pt x="322892" y="1268875"/>
                  <a:pt x="469226" y="1448914"/>
                </a:cubicBezTo>
                <a:cubicBezTo>
                  <a:pt x="615560" y="1628953"/>
                  <a:pt x="734613" y="1777712"/>
                  <a:pt x="976039" y="1804873"/>
                </a:cubicBezTo>
                <a:cubicBezTo>
                  <a:pt x="1217465" y="1832034"/>
                  <a:pt x="1682361" y="1736087"/>
                  <a:pt x="1917781" y="1611877"/>
                </a:cubicBezTo>
                <a:cubicBezTo>
                  <a:pt x="2058110" y="1500218"/>
                  <a:pt x="2223335" y="1279916"/>
                  <a:pt x="2388561" y="1059615"/>
                </a:cubicBezTo>
              </a:path>
            </a:pathLst>
          </a:cu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cxnSp>
        <p:nvCxnSpPr>
          <p:cNvPr id="50" name="Gerade Verbindung mit Pfeil 39">
            <a:extLst>
              <a:ext uri="{FF2B5EF4-FFF2-40B4-BE49-F238E27FC236}">
                <a16:creationId xmlns:a16="http://schemas.microsoft.com/office/drawing/2014/main" id="{42E52286-F933-465E-89A0-91396F1E57F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020272" y="3183818"/>
            <a:ext cx="817920" cy="1086987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160721-9233-4F13-9789-58A9B70625E7}"/>
                  </a:ext>
                </a:extLst>
              </p:cNvPr>
              <p:cNvSpPr/>
              <p:nvPr/>
            </p:nvSpPr>
            <p:spPr>
              <a:xfrm>
                <a:off x="7596336" y="4218642"/>
                <a:ext cx="5170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160721-9233-4F13-9789-58A9B70625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4218642"/>
                <a:ext cx="5170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Gerade Verbindung mit Pfeil 39">
            <a:extLst>
              <a:ext uri="{FF2B5EF4-FFF2-40B4-BE49-F238E27FC236}">
                <a16:creationId xmlns:a16="http://schemas.microsoft.com/office/drawing/2014/main" id="{DBED9DD8-246C-4E82-83E7-623411DA76A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282397" y="3317534"/>
            <a:ext cx="1085796" cy="944370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1C1FD4D-D5A2-4AA4-932F-7B5AB90BCBAF}"/>
                  </a:ext>
                </a:extLst>
              </p:cNvPr>
              <p:cNvSpPr/>
              <p:nvPr/>
            </p:nvSpPr>
            <p:spPr>
              <a:xfrm>
                <a:off x="8139689" y="4218642"/>
                <a:ext cx="7366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1C1FD4D-D5A2-4AA4-932F-7B5AB90BC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689" y="4218642"/>
                <a:ext cx="73661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Gerade Verbindung mit Pfeil 39">
            <a:extLst>
              <a:ext uri="{FF2B5EF4-FFF2-40B4-BE49-F238E27FC236}">
                <a16:creationId xmlns:a16="http://schemas.microsoft.com/office/drawing/2014/main" id="{15185C7A-1C96-4154-AE3D-00A5EB8278E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768244" y="3111810"/>
            <a:ext cx="289532" cy="1120743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2F1D690-E2DB-4C0B-9024-FB1CD000C933}"/>
                  </a:ext>
                </a:extLst>
              </p:cNvPr>
              <p:cNvSpPr/>
              <p:nvPr/>
            </p:nvSpPr>
            <p:spPr>
              <a:xfrm>
                <a:off x="6833372" y="4181097"/>
                <a:ext cx="7366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2F1D690-E2DB-4C0B-9024-FB1CD000C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372" y="4181097"/>
                <a:ext cx="736612" cy="369332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feld 10">
            <a:extLst>
              <a:ext uri="{FF2B5EF4-FFF2-40B4-BE49-F238E27FC236}">
                <a16:creationId xmlns:a16="http://schemas.microsoft.com/office/drawing/2014/main" id="{759ED00D-C8B9-41D1-A22B-35979ED9C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82" y="1829954"/>
            <a:ext cx="1821332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expected error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1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generalisation error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training error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E7E637D-5736-45AE-87E7-C7EAADC38529}"/>
              </a:ext>
            </a:extLst>
          </p:cNvPr>
          <p:cNvCxnSpPr>
            <a:cxnSpLocks/>
          </p:cNvCxnSpPr>
          <p:nvPr/>
        </p:nvCxnSpPr>
        <p:spPr>
          <a:xfrm>
            <a:off x="1079612" y="2895786"/>
            <a:ext cx="0" cy="19442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8E3C7F3-B9C0-44D7-94FA-22A1B6BCDC4D}"/>
              </a:ext>
            </a:extLst>
          </p:cNvPr>
          <p:cNvCxnSpPr>
            <a:cxnSpLocks/>
          </p:cNvCxnSpPr>
          <p:nvPr/>
        </p:nvCxnSpPr>
        <p:spPr>
          <a:xfrm>
            <a:off x="1583668" y="2895786"/>
            <a:ext cx="0" cy="19442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2530153-34D0-489E-A7DA-6BA2972D6E3B}"/>
              </a:ext>
            </a:extLst>
          </p:cNvPr>
          <p:cNvCxnSpPr>
            <a:cxnSpLocks/>
          </p:cNvCxnSpPr>
          <p:nvPr/>
        </p:nvCxnSpPr>
        <p:spPr>
          <a:xfrm>
            <a:off x="2123728" y="2895786"/>
            <a:ext cx="0" cy="19442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64717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Risk Structure</a:t>
            </a:r>
            <a:endParaRPr lang="en-GB" dirty="0">
              <a:solidFill>
                <a:schemeClr val="tx2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41994" name="Freihandform 13"/>
          <p:cNvSpPr>
            <a:spLocks/>
          </p:cNvSpPr>
          <p:nvPr/>
        </p:nvSpPr>
        <p:spPr bwMode="auto">
          <a:xfrm rot="3168926">
            <a:off x="5656414" y="2140002"/>
            <a:ext cx="1709738" cy="888206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41995" name="Freihandform 14"/>
          <p:cNvSpPr>
            <a:spLocks/>
          </p:cNvSpPr>
          <p:nvPr/>
        </p:nvSpPr>
        <p:spPr bwMode="auto">
          <a:xfrm>
            <a:off x="4286053" y="995616"/>
            <a:ext cx="3355534" cy="2717717"/>
          </a:xfrm>
          <a:custGeom>
            <a:avLst/>
            <a:gdLst>
              <a:gd name="T0" fmla="*/ 1589963 w 4635374"/>
              <a:gd name="T1" fmla="*/ 141603 h 3247250"/>
              <a:gd name="T2" fmla="*/ 667011 w 4635374"/>
              <a:gd name="T3" fmla="*/ 767332 h 3247250"/>
              <a:gd name="T4" fmla="*/ 169018 w 4635374"/>
              <a:gd name="T5" fmla="*/ 1718854 h 3247250"/>
              <a:gd name="T6" fmla="*/ 1681112 w 4635374"/>
              <a:gd name="T7" fmla="*/ 2851619 h 3247250"/>
              <a:gd name="T8" fmla="*/ 3501056 w 4635374"/>
              <a:gd name="T9" fmla="*/ 3132539 h 3247250"/>
              <a:gd name="T10" fmla="*/ 4542317 w 4635374"/>
              <a:gd name="T11" fmla="*/ 2144774 h 3247250"/>
              <a:gd name="T12" fmla="*/ 4062429 w 4635374"/>
              <a:gd name="T13" fmla="*/ 830767 h 3247250"/>
              <a:gd name="T14" fmla="*/ 2794807 w 4635374"/>
              <a:gd name="T15" fmla="*/ 114859 h 3247250"/>
              <a:gd name="T16" fmla="*/ 1589963 w 4635374"/>
              <a:gd name="T17" fmla="*/ 141603 h 324725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635374"/>
              <a:gd name="T28" fmla="*/ 0 h 3247250"/>
              <a:gd name="T29" fmla="*/ 4635374 w 4635374"/>
              <a:gd name="T30" fmla="*/ 3247250 h 3247250"/>
              <a:gd name="connsiteX0" fmla="*/ 1459150 w 4429437"/>
              <a:gd name="connsiteY0" fmla="*/ 255382 h 3282674"/>
              <a:gd name="connsiteX1" fmla="*/ 536303 w 4429437"/>
              <a:gd name="connsiteY1" fmla="*/ 880515 h 3282674"/>
              <a:gd name="connsiteX2" fmla="*/ 38362 w 4429437"/>
              <a:gd name="connsiteY2" fmla="*/ 1831129 h 3282674"/>
              <a:gd name="connsiteX3" fmla="*/ 1550291 w 4429437"/>
              <a:gd name="connsiteY3" fmla="*/ 2962813 h 3282674"/>
              <a:gd name="connsiteX4" fmla="*/ 3370037 w 4429437"/>
              <a:gd name="connsiteY4" fmla="*/ 3243470 h 3282674"/>
              <a:gd name="connsiteX5" fmla="*/ 4411186 w 4429437"/>
              <a:gd name="connsiteY5" fmla="*/ 2256642 h 3282674"/>
              <a:gd name="connsiteX6" fmla="*/ 3931352 w 4429437"/>
              <a:gd name="connsiteY6" fmla="*/ 943890 h 3282674"/>
              <a:gd name="connsiteX7" fmla="*/ 2691575 w 4429437"/>
              <a:gd name="connsiteY7" fmla="*/ 34749 h 3282674"/>
              <a:gd name="connsiteX8" fmla="*/ 1459150 w 4429437"/>
              <a:gd name="connsiteY8" fmla="*/ 255382 h 3282674"/>
              <a:gd name="connsiteX0" fmla="*/ 1524485 w 4430121"/>
              <a:gd name="connsiteY0" fmla="*/ 56765 h 3490359"/>
              <a:gd name="connsiteX1" fmla="*/ 536987 w 4430121"/>
              <a:gd name="connsiteY1" fmla="*/ 1088201 h 3490359"/>
              <a:gd name="connsiteX2" fmla="*/ 39046 w 4430121"/>
              <a:gd name="connsiteY2" fmla="*/ 2038815 h 3490359"/>
              <a:gd name="connsiteX3" fmla="*/ 1550975 w 4430121"/>
              <a:gd name="connsiteY3" fmla="*/ 3170499 h 3490359"/>
              <a:gd name="connsiteX4" fmla="*/ 3370721 w 4430121"/>
              <a:gd name="connsiteY4" fmla="*/ 3451156 h 3490359"/>
              <a:gd name="connsiteX5" fmla="*/ 4411870 w 4430121"/>
              <a:gd name="connsiteY5" fmla="*/ 2464328 h 3490359"/>
              <a:gd name="connsiteX6" fmla="*/ 3932036 w 4430121"/>
              <a:gd name="connsiteY6" fmla="*/ 1151576 h 3490359"/>
              <a:gd name="connsiteX7" fmla="*/ 2692259 w 4430121"/>
              <a:gd name="connsiteY7" fmla="*/ 242435 h 3490359"/>
              <a:gd name="connsiteX8" fmla="*/ 1524485 w 4430121"/>
              <a:gd name="connsiteY8" fmla="*/ 56765 h 3490359"/>
              <a:gd name="connsiteX0" fmla="*/ 1524485 w 4430121"/>
              <a:gd name="connsiteY0" fmla="*/ 137702 h 3571296"/>
              <a:gd name="connsiteX1" fmla="*/ 536987 w 4430121"/>
              <a:gd name="connsiteY1" fmla="*/ 1169138 h 3571296"/>
              <a:gd name="connsiteX2" fmla="*/ 39046 w 4430121"/>
              <a:gd name="connsiteY2" fmla="*/ 2119752 h 3571296"/>
              <a:gd name="connsiteX3" fmla="*/ 1550975 w 4430121"/>
              <a:gd name="connsiteY3" fmla="*/ 3251436 h 3571296"/>
              <a:gd name="connsiteX4" fmla="*/ 3370721 w 4430121"/>
              <a:gd name="connsiteY4" fmla="*/ 3532093 h 3571296"/>
              <a:gd name="connsiteX5" fmla="*/ 4411870 w 4430121"/>
              <a:gd name="connsiteY5" fmla="*/ 2545265 h 3571296"/>
              <a:gd name="connsiteX6" fmla="*/ 3932036 w 4430121"/>
              <a:gd name="connsiteY6" fmla="*/ 1232513 h 3571296"/>
              <a:gd name="connsiteX7" fmla="*/ 2775383 w 4430121"/>
              <a:gd name="connsiteY7" fmla="*/ 129455 h 3571296"/>
              <a:gd name="connsiteX8" fmla="*/ 1524485 w 4430121"/>
              <a:gd name="connsiteY8" fmla="*/ 137702 h 3571296"/>
              <a:gd name="connsiteX0" fmla="*/ 1569066 w 4474702"/>
              <a:gd name="connsiteY0" fmla="*/ 113430 h 3547024"/>
              <a:gd name="connsiteX1" fmla="*/ 341429 w 4474702"/>
              <a:gd name="connsiteY1" fmla="*/ 710861 h 3547024"/>
              <a:gd name="connsiteX2" fmla="*/ 83627 w 4474702"/>
              <a:gd name="connsiteY2" fmla="*/ 2095480 h 3547024"/>
              <a:gd name="connsiteX3" fmla="*/ 1595556 w 4474702"/>
              <a:gd name="connsiteY3" fmla="*/ 3227164 h 3547024"/>
              <a:gd name="connsiteX4" fmla="*/ 3415302 w 4474702"/>
              <a:gd name="connsiteY4" fmla="*/ 3507821 h 3547024"/>
              <a:gd name="connsiteX5" fmla="*/ 4456451 w 4474702"/>
              <a:gd name="connsiteY5" fmla="*/ 2520993 h 3547024"/>
              <a:gd name="connsiteX6" fmla="*/ 3976617 w 4474702"/>
              <a:gd name="connsiteY6" fmla="*/ 1208241 h 3547024"/>
              <a:gd name="connsiteX7" fmla="*/ 2819964 w 4474702"/>
              <a:gd name="connsiteY7" fmla="*/ 105183 h 3547024"/>
              <a:gd name="connsiteX8" fmla="*/ 1569066 w 4474702"/>
              <a:gd name="connsiteY8" fmla="*/ 113430 h 3547024"/>
              <a:gd name="connsiteX0" fmla="*/ 1540580 w 4473923"/>
              <a:gd name="connsiteY0" fmla="*/ 59887 h 3622758"/>
              <a:gd name="connsiteX1" fmla="*/ 340650 w 4473923"/>
              <a:gd name="connsiteY1" fmla="*/ 786595 h 3622758"/>
              <a:gd name="connsiteX2" fmla="*/ 82848 w 4473923"/>
              <a:gd name="connsiteY2" fmla="*/ 2171214 h 3622758"/>
              <a:gd name="connsiteX3" fmla="*/ 1594777 w 4473923"/>
              <a:gd name="connsiteY3" fmla="*/ 3302898 h 3622758"/>
              <a:gd name="connsiteX4" fmla="*/ 3414523 w 4473923"/>
              <a:gd name="connsiteY4" fmla="*/ 3583555 h 3622758"/>
              <a:gd name="connsiteX5" fmla="*/ 4455672 w 4473923"/>
              <a:gd name="connsiteY5" fmla="*/ 2596727 h 3622758"/>
              <a:gd name="connsiteX6" fmla="*/ 3975838 w 4473923"/>
              <a:gd name="connsiteY6" fmla="*/ 1283975 h 3622758"/>
              <a:gd name="connsiteX7" fmla="*/ 2819185 w 4473923"/>
              <a:gd name="connsiteY7" fmla="*/ 180917 h 3622758"/>
              <a:gd name="connsiteX8" fmla="*/ 1540580 w 4473923"/>
              <a:gd name="connsiteY8" fmla="*/ 59887 h 362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3923" h="3622758">
                <a:moveTo>
                  <a:pt x="1540580" y="59887"/>
                </a:moveTo>
                <a:cubicBezTo>
                  <a:pt x="1127491" y="160833"/>
                  <a:pt x="583605" y="434707"/>
                  <a:pt x="340650" y="786595"/>
                </a:cubicBezTo>
                <a:cubicBezTo>
                  <a:pt x="97695" y="1138483"/>
                  <a:pt x="-126173" y="1751830"/>
                  <a:pt x="82848" y="2171214"/>
                </a:cubicBezTo>
                <a:cubicBezTo>
                  <a:pt x="291869" y="2590598"/>
                  <a:pt x="1039498" y="3067508"/>
                  <a:pt x="1594777" y="3302898"/>
                </a:cubicBezTo>
                <a:cubicBezTo>
                  <a:pt x="2150056" y="3538288"/>
                  <a:pt x="2937707" y="3701250"/>
                  <a:pt x="3414523" y="3583555"/>
                </a:cubicBezTo>
                <a:cubicBezTo>
                  <a:pt x="3891339" y="3465860"/>
                  <a:pt x="4362120" y="2979990"/>
                  <a:pt x="4455672" y="2596727"/>
                </a:cubicBezTo>
                <a:cubicBezTo>
                  <a:pt x="4549224" y="2213464"/>
                  <a:pt x="4267058" y="1621971"/>
                  <a:pt x="3975838" y="1283975"/>
                </a:cubicBezTo>
                <a:cubicBezTo>
                  <a:pt x="3684618" y="945979"/>
                  <a:pt x="3225061" y="384932"/>
                  <a:pt x="2819185" y="180917"/>
                </a:cubicBezTo>
                <a:cubicBezTo>
                  <a:pt x="2413309" y="-23098"/>
                  <a:pt x="1953669" y="-41059"/>
                  <a:pt x="1540580" y="59887"/>
                </a:cubicBezTo>
                <a:close/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cxnSp>
        <p:nvCxnSpPr>
          <p:cNvPr id="42008" name="Gerade Verbindung mit Pfeil 41"/>
          <p:cNvCxnSpPr>
            <a:cxnSpLocks noChangeShapeType="1"/>
          </p:cNvCxnSpPr>
          <p:nvPr/>
        </p:nvCxnSpPr>
        <p:spPr bwMode="auto">
          <a:xfrm flipV="1">
            <a:off x="5349844" y="3511094"/>
            <a:ext cx="161219" cy="339754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/>
              <p:nvPr/>
            </p:nvSpPr>
            <p:spPr>
              <a:xfrm>
                <a:off x="4852929" y="3786594"/>
                <a:ext cx="9432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→</m:t>
                      </m:r>
                      <m:r>
                        <a:rPr kumimoji="0" lang="en-GB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𝒴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929" y="3786594"/>
                <a:ext cx="943207" cy="369332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7">
                <a:extLst>
                  <a:ext uri="{FF2B5EF4-FFF2-40B4-BE49-F238E27FC236}">
                    <a16:creationId xmlns:a16="http://schemas.microsoft.com/office/drawing/2014/main" id="{11A9CFCC-68EE-4FA4-9C6A-4A2909C1E8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77767" y="1983636"/>
                <a:ext cx="350672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endParaRPr>
              </a:p>
            </p:txBody>
          </p:sp>
        </mc:Choice>
        <mc:Fallback xmlns="">
          <p:sp>
            <p:nvSpPr>
              <p:cNvPr id="16" name="Textfeld 17">
                <a:extLst>
                  <a:ext uri="{FF2B5EF4-FFF2-40B4-BE49-F238E27FC236}">
                    <a16:creationId xmlns:a16="http://schemas.microsoft.com/office/drawing/2014/main" id="{11A9CFCC-68EE-4FA4-9C6A-4A2909C1E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77767" y="1983636"/>
                <a:ext cx="350672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2DFBA00-CB85-4940-99D2-B9A0058E2DF0}"/>
              </a:ext>
            </a:extLst>
          </p:cNvPr>
          <p:cNvSpPr/>
          <p:nvPr/>
        </p:nvSpPr>
        <p:spPr>
          <a:xfrm rot="1357003">
            <a:off x="4680634" y="861564"/>
            <a:ext cx="968949" cy="1696334"/>
          </a:xfrm>
          <a:custGeom>
            <a:avLst/>
            <a:gdLst>
              <a:gd name="connsiteX0" fmla="*/ 217210 w 577467"/>
              <a:gd name="connsiteY0" fmla="*/ 1214541 h 1273284"/>
              <a:gd name="connsiteX1" fmla="*/ 418378 w 577467"/>
              <a:gd name="connsiteY1" fmla="*/ 1037757 h 1273284"/>
              <a:gd name="connsiteX2" fmla="*/ 534202 w 577467"/>
              <a:gd name="connsiteY2" fmla="*/ 732957 h 1273284"/>
              <a:gd name="connsiteX3" fmla="*/ 576874 w 577467"/>
              <a:gd name="connsiteY3" fmla="*/ 428157 h 1273284"/>
              <a:gd name="connsiteX4" fmla="*/ 540298 w 577467"/>
              <a:gd name="connsiteY4" fmla="*/ 31917 h 1273284"/>
              <a:gd name="connsiteX5" fmla="*/ 326938 w 577467"/>
              <a:gd name="connsiteY5" fmla="*/ 68493 h 1273284"/>
              <a:gd name="connsiteX6" fmla="*/ 150154 w 577467"/>
              <a:gd name="connsiteY6" fmla="*/ 422061 h 1273284"/>
              <a:gd name="connsiteX7" fmla="*/ 9946 w 577467"/>
              <a:gd name="connsiteY7" fmla="*/ 836589 h 1273284"/>
              <a:gd name="connsiteX8" fmla="*/ 34330 w 577467"/>
              <a:gd name="connsiteY8" fmla="*/ 1245021 h 1273284"/>
              <a:gd name="connsiteX9" fmla="*/ 217210 w 577467"/>
              <a:gd name="connsiteY9" fmla="*/ 1214541 h 1273284"/>
              <a:gd name="connsiteX0" fmla="*/ 217210 w 845966"/>
              <a:gd name="connsiteY0" fmla="*/ 1547903 h 1606646"/>
              <a:gd name="connsiteX1" fmla="*/ 418378 w 845966"/>
              <a:gd name="connsiteY1" fmla="*/ 1371119 h 1606646"/>
              <a:gd name="connsiteX2" fmla="*/ 534202 w 845966"/>
              <a:gd name="connsiteY2" fmla="*/ 1066319 h 1606646"/>
              <a:gd name="connsiteX3" fmla="*/ 576874 w 845966"/>
              <a:gd name="connsiteY3" fmla="*/ 761519 h 1606646"/>
              <a:gd name="connsiteX4" fmla="*/ 841388 w 845966"/>
              <a:gd name="connsiteY4" fmla="*/ 7210 h 1606646"/>
              <a:gd name="connsiteX5" fmla="*/ 326938 w 845966"/>
              <a:gd name="connsiteY5" fmla="*/ 401855 h 1606646"/>
              <a:gd name="connsiteX6" fmla="*/ 150154 w 845966"/>
              <a:gd name="connsiteY6" fmla="*/ 755423 h 1606646"/>
              <a:gd name="connsiteX7" fmla="*/ 9946 w 845966"/>
              <a:gd name="connsiteY7" fmla="*/ 1169951 h 1606646"/>
              <a:gd name="connsiteX8" fmla="*/ 34330 w 845966"/>
              <a:gd name="connsiteY8" fmla="*/ 1578383 h 1606646"/>
              <a:gd name="connsiteX9" fmla="*/ 217210 w 845966"/>
              <a:gd name="connsiteY9" fmla="*/ 1547903 h 1606646"/>
              <a:gd name="connsiteX0" fmla="*/ 217210 w 844413"/>
              <a:gd name="connsiteY0" fmla="*/ 1560646 h 1619389"/>
              <a:gd name="connsiteX1" fmla="*/ 418378 w 844413"/>
              <a:gd name="connsiteY1" fmla="*/ 1383862 h 1619389"/>
              <a:gd name="connsiteX2" fmla="*/ 534202 w 844413"/>
              <a:gd name="connsiteY2" fmla="*/ 1079062 h 1619389"/>
              <a:gd name="connsiteX3" fmla="*/ 841388 w 844413"/>
              <a:gd name="connsiteY3" fmla="*/ 19953 h 1619389"/>
              <a:gd name="connsiteX4" fmla="*/ 326938 w 844413"/>
              <a:gd name="connsiteY4" fmla="*/ 414598 h 1619389"/>
              <a:gd name="connsiteX5" fmla="*/ 150154 w 844413"/>
              <a:gd name="connsiteY5" fmla="*/ 768166 h 1619389"/>
              <a:gd name="connsiteX6" fmla="*/ 9946 w 844413"/>
              <a:gd name="connsiteY6" fmla="*/ 1182694 h 1619389"/>
              <a:gd name="connsiteX7" fmla="*/ 34330 w 844413"/>
              <a:gd name="connsiteY7" fmla="*/ 1591126 h 1619389"/>
              <a:gd name="connsiteX8" fmla="*/ 217210 w 844413"/>
              <a:gd name="connsiteY8" fmla="*/ 1560646 h 1619389"/>
              <a:gd name="connsiteX0" fmla="*/ 217210 w 852860"/>
              <a:gd name="connsiteY0" fmla="*/ 1557446 h 1616189"/>
              <a:gd name="connsiteX1" fmla="*/ 418378 w 852860"/>
              <a:gd name="connsiteY1" fmla="*/ 1380662 h 1616189"/>
              <a:gd name="connsiteX2" fmla="*/ 663160 w 852860"/>
              <a:gd name="connsiteY2" fmla="*/ 1007128 h 1616189"/>
              <a:gd name="connsiteX3" fmla="*/ 841388 w 852860"/>
              <a:gd name="connsiteY3" fmla="*/ 16753 h 1616189"/>
              <a:gd name="connsiteX4" fmla="*/ 326938 w 852860"/>
              <a:gd name="connsiteY4" fmla="*/ 411398 h 1616189"/>
              <a:gd name="connsiteX5" fmla="*/ 150154 w 852860"/>
              <a:gd name="connsiteY5" fmla="*/ 764966 h 1616189"/>
              <a:gd name="connsiteX6" fmla="*/ 9946 w 852860"/>
              <a:gd name="connsiteY6" fmla="*/ 1179494 h 1616189"/>
              <a:gd name="connsiteX7" fmla="*/ 34330 w 852860"/>
              <a:gd name="connsiteY7" fmla="*/ 1587926 h 1616189"/>
              <a:gd name="connsiteX8" fmla="*/ 217210 w 852860"/>
              <a:gd name="connsiteY8" fmla="*/ 1557446 h 1616189"/>
              <a:gd name="connsiteX0" fmla="*/ 217210 w 863234"/>
              <a:gd name="connsiteY0" fmla="*/ 1545837 h 1604580"/>
              <a:gd name="connsiteX1" fmla="*/ 418378 w 863234"/>
              <a:gd name="connsiteY1" fmla="*/ 1369053 h 1604580"/>
              <a:gd name="connsiteX2" fmla="*/ 733515 w 863234"/>
              <a:gd name="connsiteY2" fmla="*/ 696051 h 1604580"/>
              <a:gd name="connsiteX3" fmla="*/ 841388 w 863234"/>
              <a:gd name="connsiteY3" fmla="*/ 5144 h 1604580"/>
              <a:gd name="connsiteX4" fmla="*/ 326938 w 863234"/>
              <a:gd name="connsiteY4" fmla="*/ 399789 h 1604580"/>
              <a:gd name="connsiteX5" fmla="*/ 150154 w 863234"/>
              <a:gd name="connsiteY5" fmla="*/ 753357 h 1604580"/>
              <a:gd name="connsiteX6" fmla="*/ 9946 w 863234"/>
              <a:gd name="connsiteY6" fmla="*/ 1167885 h 1604580"/>
              <a:gd name="connsiteX7" fmla="*/ 34330 w 863234"/>
              <a:gd name="connsiteY7" fmla="*/ 1576317 h 1604580"/>
              <a:gd name="connsiteX8" fmla="*/ 217210 w 863234"/>
              <a:gd name="connsiteY8" fmla="*/ 1545837 h 1604580"/>
              <a:gd name="connsiteX0" fmla="*/ 230299 w 876323"/>
              <a:gd name="connsiteY0" fmla="*/ 1547011 h 1605754"/>
              <a:gd name="connsiteX1" fmla="*/ 431467 w 876323"/>
              <a:gd name="connsiteY1" fmla="*/ 1370227 h 1605754"/>
              <a:gd name="connsiteX2" fmla="*/ 746604 w 876323"/>
              <a:gd name="connsiteY2" fmla="*/ 697225 h 1605754"/>
              <a:gd name="connsiteX3" fmla="*/ 854477 w 876323"/>
              <a:gd name="connsiteY3" fmla="*/ 6318 h 1605754"/>
              <a:gd name="connsiteX4" fmla="*/ 340027 w 876323"/>
              <a:gd name="connsiteY4" fmla="*/ 400963 h 1605754"/>
              <a:gd name="connsiteX5" fmla="*/ 23035 w 876323"/>
              <a:gd name="connsiteY5" fmla="*/ 1169059 h 1605754"/>
              <a:gd name="connsiteX6" fmla="*/ 47419 w 876323"/>
              <a:gd name="connsiteY6" fmla="*/ 1577491 h 1605754"/>
              <a:gd name="connsiteX7" fmla="*/ 230299 w 876323"/>
              <a:gd name="connsiteY7" fmla="*/ 1547011 h 1605754"/>
              <a:gd name="connsiteX0" fmla="*/ 230299 w 889086"/>
              <a:gd name="connsiteY0" fmla="*/ 1605532 h 1664275"/>
              <a:gd name="connsiteX1" fmla="*/ 431467 w 889086"/>
              <a:gd name="connsiteY1" fmla="*/ 1428748 h 1664275"/>
              <a:gd name="connsiteX2" fmla="*/ 746604 w 889086"/>
              <a:gd name="connsiteY2" fmla="*/ 755746 h 1664275"/>
              <a:gd name="connsiteX3" fmla="*/ 854477 w 889086"/>
              <a:gd name="connsiteY3" fmla="*/ 64839 h 1664275"/>
              <a:gd name="connsiteX4" fmla="*/ 155672 w 889086"/>
              <a:gd name="connsiteY4" fmla="*/ 161069 h 1664275"/>
              <a:gd name="connsiteX5" fmla="*/ 23035 w 889086"/>
              <a:gd name="connsiteY5" fmla="*/ 1227580 h 1664275"/>
              <a:gd name="connsiteX6" fmla="*/ 47419 w 889086"/>
              <a:gd name="connsiteY6" fmla="*/ 1636012 h 1664275"/>
              <a:gd name="connsiteX7" fmla="*/ 230299 w 889086"/>
              <a:gd name="connsiteY7" fmla="*/ 1605532 h 1664275"/>
              <a:gd name="connsiteX0" fmla="*/ 492298 w 1151085"/>
              <a:gd name="connsiteY0" fmla="*/ 1596821 h 1668719"/>
              <a:gd name="connsiteX1" fmla="*/ 693466 w 1151085"/>
              <a:gd name="connsiteY1" fmla="*/ 1420037 h 1668719"/>
              <a:gd name="connsiteX2" fmla="*/ 1008603 w 1151085"/>
              <a:gd name="connsiteY2" fmla="*/ 747035 h 1668719"/>
              <a:gd name="connsiteX3" fmla="*/ 1116476 w 1151085"/>
              <a:gd name="connsiteY3" fmla="*/ 56128 h 1668719"/>
              <a:gd name="connsiteX4" fmla="*/ 417671 w 1151085"/>
              <a:gd name="connsiteY4" fmla="*/ 152358 h 1668719"/>
              <a:gd name="connsiteX5" fmla="*/ 5822 w 1151085"/>
              <a:gd name="connsiteY5" fmla="*/ 1035015 h 1668719"/>
              <a:gd name="connsiteX6" fmla="*/ 309418 w 1151085"/>
              <a:gd name="connsiteY6" fmla="*/ 1627301 h 1668719"/>
              <a:gd name="connsiteX7" fmla="*/ 492298 w 1151085"/>
              <a:gd name="connsiteY7" fmla="*/ 1596821 h 1668719"/>
              <a:gd name="connsiteX0" fmla="*/ 310100 w 1151767"/>
              <a:gd name="connsiteY0" fmla="*/ 1627301 h 1644577"/>
              <a:gd name="connsiteX1" fmla="*/ 694148 w 1151767"/>
              <a:gd name="connsiteY1" fmla="*/ 1420037 h 1644577"/>
              <a:gd name="connsiteX2" fmla="*/ 1009285 w 1151767"/>
              <a:gd name="connsiteY2" fmla="*/ 747035 h 1644577"/>
              <a:gd name="connsiteX3" fmla="*/ 1117158 w 1151767"/>
              <a:gd name="connsiteY3" fmla="*/ 56128 h 1644577"/>
              <a:gd name="connsiteX4" fmla="*/ 418353 w 1151767"/>
              <a:gd name="connsiteY4" fmla="*/ 152358 h 1644577"/>
              <a:gd name="connsiteX5" fmla="*/ 6504 w 1151767"/>
              <a:gd name="connsiteY5" fmla="*/ 1035015 h 1644577"/>
              <a:gd name="connsiteX6" fmla="*/ 310100 w 1151767"/>
              <a:gd name="connsiteY6" fmla="*/ 1627301 h 1644577"/>
              <a:gd name="connsiteX0" fmla="*/ 389281 w 1230948"/>
              <a:gd name="connsiteY0" fmla="*/ 1618051 h 1650090"/>
              <a:gd name="connsiteX1" fmla="*/ 773329 w 1230948"/>
              <a:gd name="connsiteY1" fmla="*/ 1410787 h 1650090"/>
              <a:gd name="connsiteX2" fmla="*/ 1088466 w 1230948"/>
              <a:gd name="connsiteY2" fmla="*/ 737785 h 1650090"/>
              <a:gd name="connsiteX3" fmla="*/ 1196339 w 1230948"/>
              <a:gd name="connsiteY3" fmla="*/ 46878 h 1650090"/>
              <a:gd name="connsiteX4" fmla="*/ 497534 w 1230948"/>
              <a:gd name="connsiteY4" fmla="*/ 143108 h 1650090"/>
              <a:gd name="connsiteX5" fmla="*/ 5234 w 1230948"/>
              <a:gd name="connsiteY5" fmla="*/ 796628 h 1650090"/>
              <a:gd name="connsiteX6" fmla="*/ 389281 w 1230948"/>
              <a:gd name="connsiteY6" fmla="*/ 1618051 h 1650090"/>
              <a:gd name="connsiteX0" fmla="*/ 404354 w 1246021"/>
              <a:gd name="connsiteY0" fmla="*/ 1618051 h 1620462"/>
              <a:gd name="connsiteX1" fmla="*/ 788402 w 1246021"/>
              <a:gd name="connsiteY1" fmla="*/ 1410787 h 1620462"/>
              <a:gd name="connsiteX2" fmla="*/ 1103539 w 1246021"/>
              <a:gd name="connsiteY2" fmla="*/ 737785 h 1620462"/>
              <a:gd name="connsiteX3" fmla="*/ 1211412 w 1246021"/>
              <a:gd name="connsiteY3" fmla="*/ 46878 h 1620462"/>
              <a:gd name="connsiteX4" fmla="*/ 512607 w 1246021"/>
              <a:gd name="connsiteY4" fmla="*/ 143108 h 1620462"/>
              <a:gd name="connsiteX5" fmla="*/ 20307 w 1246021"/>
              <a:gd name="connsiteY5" fmla="*/ 796628 h 1620462"/>
              <a:gd name="connsiteX6" fmla="*/ 90742 w 1246021"/>
              <a:gd name="connsiteY6" fmla="*/ 1472961 h 1620462"/>
              <a:gd name="connsiteX7" fmla="*/ 404354 w 1246021"/>
              <a:gd name="connsiteY7" fmla="*/ 1618051 h 1620462"/>
              <a:gd name="connsiteX0" fmla="*/ 404354 w 1247655"/>
              <a:gd name="connsiteY0" fmla="*/ 1618051 h 1626947"/>
              <a:gd name="connsiteX1" fmla="*/ 721267 w 1247655"/>
              <a:gd name="connsiteY1" fmla="*/ 1303677 h 1626947"/>
              <a:gd name="connsiteX2" fmla="*/ 1103539 w 1247655"/>
              <a:gd name="connsiteY2" fmla="*/ 737785 h 1626947"/>
              <a:gd name="connsiteX3" fmla="*/ 1211412 w 1247655"/>
              <a:gd name="connsiteY3" fmla="*/ 46878 h 1626947"/>
              <a:gd name="connsiteX4" fmla="*/ 512607 w 1247655"/>
              <a:gd name="connsiteY4" fmla="*/ 143108 h 1626947"/>
              <a:gd name="connsiteX5" fmla="*/ 20307 w 1247655"/>
              <a:gd name="connsiteY5" fmla="*/ 796628 h 1626947"/>
              <a:gd name="connsiteX6" fmla="*/ 90742 w 1247655"/>
              <a:gd name="connsiteY6" fmla="*/ 1472961 h 1626947"/>
              <a:gd name="connsiteX7" fmla="*/ 404354 w 1247655"/>
              <a:gd name="connsiteY7" fmla="*/ 1618051 h 1626947"/>
              <a:gd name="connsiteX0" fmla="*/ 404354 w 1230377"/>
              <a:gd name="connsiteY0" fmla="*/ 1609960 h 1618856"/>
              <a:gd name="connsiteX1" fmla="*/ 721267 w 1230377"/>
              <a:gd name="connsiteY1" fmla="*/ 1295586 h 1618856"/>
              <a:gd name="connsiteX2" fmla="*/ 1005497 w 1230377"/>
              <a:gd name="connsiteY2" fmla="*/ 620450 h 1618856"/>
              <a:gd name="connsiteX3" fmla="*/ 1211412 w 1230377"/>
              <a:gd name="connsiteY3" fmla="*/ 38787 h 1618856"/>
              <a:gd name="connsiteX4" fmla="*/ 512607 w 1230377"/>
              <a:gd name="connsiteY4" fmla="*/ 135017 h 1618856"/>
              <a:gd name="connsiteX5" fmla="*/ 20307 w 1230377"/>
              <a:gd name="connsiteY5" fmla="*/ 788537 h 1618856"/>
              <a:gd name="connsiteX6" fmla="*/ 90742 w 1230377"/>
              <a:gd name="connsiteY6" fmla="*/ 1464870 h 1618856"/>
              <a:gd name="connsiteX7" fmla="*/ 404354 w 1230377"/>
              <a:gd name="connsiteY7" fmla="*/ 1609960 h 1618856"/>
              <a:gd name="connsiteX0" fmla="*/ 404354 w 1099108"/>
              <a:gd name="connsiteY0" fmla="*/ 1761700 h 1770596"/>
              <a:gd name="connsiteX1" fmla="*/ 721267 w 1099108"/>
              <a:gd name="connsiteY1" fmla="*/ 1447326 h 1770596"/>
              <a:gd name="connsiteX2" fmla="*/ 1005497 w 1099108"/>
              <a:gd name="connsiteY2" fmla="*/ 772190 h 1770596"/>
              <a:gd name="connsiteX3" fmla="*/ 1064884 w 1099108"/>
              <a:gd name="connsiteY3" fmla="*/ 18935 h 1770596"/>
              <a:gd name="connsiteX4" fmla="*/ 512607 w 1099108"/>
              <a:gd name="connsiteY4" fmla="*/ 286757 h 1770596"/>
              <a:gd name="connsiteX5" fmla="*/ 20307 w 1099108"/>
              <a:gd name="connsiteY5" fmla="*/ 940277 h 1770596"/>
              <a:gd name="connsiteX6" fmla="*/ 90742 w 1099108"/>
              <a:gd name="connsiteY6" fmla="*/ 1616610 h 1770596"/>
              <a:gd name="connsiteX7" fmla="*/ 404354 w 1099108"/>
              <a:gd name="connsiteY7" fmla="*/ 1761700 h 1770596"/>
              <a:gd name="connsiteX0" fmla="*/ 404354 w 1100282"/>
              <a:gd name="connsiteY0" fmla="*/ 1767189 h 1776085"/>
              <a:gd name="connsiteX1" fmla="*/ 721267 w 1100282"/>
              <a:gd name="connsiteY1" fmla="*/ 1452815 h 1776085"/>
              <a:gd name="connsiteX2" fmla="*/ 1005497 w 1100282"/>
              <a:gd name="connsiteY2" fmla="*/ 777679 h 1776085"/>
              <a:gd name="connsiteX3" fmla="*/ 1064884 w 1100282"/>
              <a:gd name="connsiteY3" fmla="*/ 24424 h 1776085"/>
              <a:gd name="connsiteX4" fmla="*/ 496623 w 1100282"/>
              <a:gd name="connsiteY4" fmla="*/ 253878 h 1776085"/>
              <a:gd name="connsiteX5" fmla="*/ 20307 w 1100282"/>
              <a:gd name="connsiteY5" fmla="*/ 945766 h 1776085"/>
              <a:gd name="connsiteX6" fmla="*/ 90742 w 1100282"/>
              <a:gd name="connsiteY6" fmla="*/ 1622099 h 1776085"/>
              <a:gd name="connsiteX7" fmla="*/ 404354 w 1100282"/>
              <a:gd name="connsiteY7" fmla="*/ 1767189 h 1776085"/>
              <a:gd name="connsiteX0" fmla="*/ 404354 w 1086121"/>
              <a:gd name="connsiteY0" fmla="*/ 1765554 h 1774450"/>
              <a:gd name="connsiteX1" fmla="*/ 721267 w 1086121"/>
              <a:gd name="connsiteY1" fmla="*/ 1451180 h 1774450"/>
              <a:gd name="connsiteX2" fmla="*/ 942087 w 1086121"/>
              <a:gd name="connsiteY2" fmla="*/ 749930 h 1774450"/>
              <a:gd name="connsiteX3" fmla="*/ 1064884 w 1086121"/>
              <a:gd name="connsiteY3" fmla="*/ 22789 h 1774450"/>
              <a:gd name="connsiteX4" fmla="*/ 496623 w 1086121"/>
              <a:gd name="connsiteY4" fmla="*/ 252243 h 1774450"/>
              <a:gd name="connsiteX5" fmla="*/ 20307 w 1086121"/>
              <a:gd name="connsiteY5" fmla="*/ 944131 h 1774450"/>
              <a:gd name="connsiteX6" fmla="*/ 90742 w 1086121"/>
              <a:gd name="connsiteY6" fmla="*/ 1620464 h 1774450"/>
              <a:gd name="connsiteX7" fmla="*/ 404354 w 1086121"/>
              <a:gd name="connsiteY7" fmla="*/ 1765554 h 1774450"/>
              <a:gd name="connsiteX0" fmla="*/ 404354 w 1087870"/>
              <a:gd name="connsiteY0" fmla="*/ 1765554 h 1776129"/>
              <a:gd name="connsiteX1" fmla="*/ 620557 w 1087870"/>
              <a:gd name="connsiteY1" fmla="*/ 1425596 h 1776129"/>
              <a:gd name="connsiteX2" fmla="*/ 942087 w 1087870"/>
              <a:gd name="connsiteY2" fmla="*/ 749930 h 1776129"/>
              <a:gd name="connsiteX3" fmla="*/ 1064884 w 1087870"/>
              <a:gd name="connsiteY3" fmla="*/ 22789 h 1776129"/>
              <a:gd name="connsiteX4" fmla="*/ 496623 w 1087870"/>
              <a:gd name="connsiteY4" fmla="*/ 252243 h 1776129"/>
              <a:gd name="connsiteX5" fmla="*/ 20307 w 1087870"/>
              <a:gd name="connsiteY5" fmla="*/ 944131 h 1776129"/>
              <a:gd name="connsiteX6" fmla="*/ 90742 w 1087870"/>
              <a:gd name="connsiteY6" fmla="*/ 1620464 h 1776129"/>
              <a:gd name="connsiteX7" fmla="*/ 404354 w 1087870"/>
              <a:gd name="connsiteY7" fmla="*/ 1765554 h 1776129"/>
              <a:gd name="connsiteX0" fmla="*/ 97840 w 1094968"/>
              <a:gd name="connsiteY0" fmla="*/ 1620464 h 1645008"/>
              <a:gd name="connsiteX1" fmla="*/ 627655 w 1094968"/>
              <a:gd name="connsiteY1" fmla="*/ 1425596 h 1645008"/>
              <a:gd name="connsiteX2" fmla="*/ 949185 w 1094968"/>
              <a:gd name="connsiteY2" fmla="*/ 749930 h 1645008"/>
              <a:gd name="connsiteX3" fmla="*/ 1071982 w 1094968"/>
              <a:gd name="connsiteY3" fmla="*/ 22789 h 1645008"/>
              <a:gd name="connsiteX4" fmla="*/ 503721 w 1094968"/>
              <a:gd name="connsiteY4" fmla="*/ 252243 h 1645008"/>
              <a:gd name="connsiteX5" fmla="*/ 27405 w 1094968"/>
              <a:gd name="connsiteY5" fmla="*/ 944131 h 1645008"/>
              <a:gd name="connsiteX6" fmla="*/ 97840 w 1094968"/>
              <a:gd name="connsiteY6" fmla="*/ 1620464 h 1645008"/>
              <a:gd name="connsiteX0" fmla="*/ 97840 w 1001276"/>
              <a:gd name="connsiteY0" fmla="*/ 1680205 h 1704749"/>
              <a:gd name="connsiteX1" fmla="*/ 627655 w 1001276"/>
              <a:gd name="connsiteY1" fmla="*/ 1485337 h 1704749"/>
              <a:gd name="connsiteX2" fmla="*/ 949185 w 1001276"/>
              <a:gd name="connsiteY2" fmla="*/ 809671 h 1704749"/>
              <a:gd name="connsiteX3" fmla="*/ 955288 w 1001276"/>
              <a:gd name="connsiteY3" fmla="*/ 18580 h 1704749"/>
              <a:gd name="connsiteX4" fmla="*/ 503721 w 1001276"/>
              <a:gd name="connsiteY4" fmla="*/ 311984 h 1704749"/>
              <a:gd name="connsiteX5" fmla="*/ 27405 w 1001276"/>
              <a:gd name="connsiteY5" fmla="*/ 1003872 h 1704749"/>
              <a:gd name="connsiteX6" fmla="*/ 97840 w 1001276"/>
              <a:gd name="connsiteY6" fmla="*/ 1680205 h 1704749"/>
              <a:gd name="connsiteX0" fmla="*/ 97840 w 967886"/>
              <a:gd name="connsiteY0" fmla="*/ 1678545 h 1703635"/>
              <a:gd name="connsiteX1" fmla="*/ 627655 w 967886"/>
              <a:gd name="connsiteY1" fmla="*/ 1483677 h 1703635"/>
              <a:gd name="connsiteX2" fmla="*/ 823963 w 967886"/>
              <a:gd name="connsiteY2" fmla="*/ 777631 h 1703635"/>
              <a:gd name="connsiteX3" fmla="*/ 955288 w 967886"/>
              <a:gd name="connsiteY3" fmla="*/ 16920 h 1703635"/>
              <a:gd name="connsiteX4" fmla="*/ 503721 w 967886"/>
              <a:gd name="connsiteY4" fmla="*/ 310324 h 1703635"/>
              <a:gd name="connsiteX5" fmla="*/ 27405 w 967886"/>
              <a:gd name="connsiteY5" fmla="*/ 1002212 h 1703635"/>
              <a:gd name="connsiteX6" fmla="*/ 97840 w 967886"/>
              <a:gd name="connsiteY6" fmla="*/ 1678545 h 1703635"/>
              <a:gd name="connsiteX0" fmla="*/ 97840 w 968949"/>
              <a:gd name="connsiteY0" fmla="*/ 1678545 h 1696334"/>
              <a:gd name="connsiteX1" fmla="*/ 540269 w 968949"/>
              <a:gd name="connsiteY1" fmla="*/ 1400012 h 1696334"/>
              <a:gd name="connsiteX2" fmla="*/ 823963 w 968949"/>
              <a:gd name="connsiteY2" fmla="*/ 777631 h 1696334"/>
              <a:gd name="connsiteX3" fmla="*/ 955288 w 968949"/>
              <a:gd name="connsiteY3" fmla="*/ 16920 h 1696334"/>
              <a:gd name="connsiteX4" fmla="*/ 503721 w 968949"/>
              <a:gd name="connsiteY4" fmla="*/ 310324 h 1696334"/>
              <a:gd name="connsiteX5" fmla="*/ 27405 w 968949"/>
              <a:gd name="connsiteY5" fmla="*/ 1002212 h 1696334"/>
              <a:gd name="connsiteX6" fmla="*/ 97840 w 968949"/>
              <a:gd name="connsiteY6" fmla="*/ 1678545 h 1696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8949" h="1696334">
                <a:moveTo>
                  <a:pt x="97840" y="1678545"/>
                </a:moveTo>
                <a:cubicBezTo>
                  <a:pt x="197882" y="1758789"/>
                  <a:pt x="419249" y="1550164"/>
                  <a:pt x="540269" y="1400012"/>
                </a:cubicBezTo>
                <a:cubicBezTo>
                  <a:pt x="661289" y="1249860"/>
                  <a:pt x="754793" y="1008146"/>
                  <a:pt x="823963" y="777631"/>
                </a:cubicBezTo>
                <a:cubicBezTo>
                  <a:pt x="893133" y="547116"/>
                  <a:pt x="1008662" y="94804"/>
                  <a:pt x="955288" y="16920"/>
                </a:cubicBezTo>
                <a:cubicBezTo>
                  <a:pt x="901914" y="-60964"/>
                  <a:pt x="658368" y="146109"/>
                  <a:pt x="503721" y="310324"/>
                </a:cubicBezTo>
                <a:cubicBezTo>
                  <a:pt x="349074" y="474539"/>
                  <a:pt x="80041" y="804193"/>
                  <a:pt x="27405" y="1002212"/>
                </a:cubicBezTo>
                <a:cubicBezTo>
                  <a:pt x="-25231" y="1200231"/>
                  <a:pt x="-2202" y="1598301"/>
                  <a:pt x="97840" y="1678545"/>
                </a:cubicBezTo>
                <a:close/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9" name="Gerade Verbindung mit Pfeil 27">
            <a:extLst>
              <a:ext uri="{FF2B5EF4-FFF2-40B4-BE49-F238E27FC236}">
                <a16:creationId xmlns:a16="http://schemas.microsoft.com/office/drawing/2014/main" id="{B8E153A2-482E-49F2-9405-7E976FAB15F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192180" y="880007"/>
            <a:ext cx="589699" cy="1115679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2E8E84-E3CB-4CBD-BB6B-868DC83616C1}"/>
              </a:ext>
            </a:extLst>
          </p:cNvPr>
          <p:cNvSpPr txBox="1"/>
          <p:nvPr/>
        </p:nvSpPr>
        <p:spPr>
          <a:xfrm>
            <a:off x="6735513" y="555526"/>
            <a:ext cx="128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minimiser of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training error</a:t>
            </a:r>
          </a:p>
        </p:txBody>
      </p:sp>
      <p:cxnSp>
        <p:nvCxnSpPr>
          <p:cNvPr id="27" name="Gerade Verbindung mit Pfeil 35">
            <a:extLst>
              <a:ext uri="{FF2B5EF4-FFF2-40B4-BE49-F238E27FC236}">
                <a16:creationId xmlns:a16="http://schemas.microsoft.com/office/drawing/2014/main" id="{800889A7-586F-4130-9081-23B7E0081BB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73185" y="1715282"/>
            <a:ext cx="487885" cy="388398"/>
          </a:xfrm>
          <a:prstGeom prst="straightConnector1">
            <a:avLst/>
          </a:prstGeom>
          <a:noFill/>
          <a:ln w="31750" algn="ctr">
            <a:solidFill>
              <a:schemeClr val="accent1"/>
            </a:solidFill>
            <a:round/>
            <a:headEnd type="arrow" w="sm" len="sm"/>
            <a:tailEnd type="arrow" w="sm" len="sm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8FAC8E7-2457-4926-B796-2DBE88F202CC}"/>
              </a:ext>
            </a:extLst>
          </p:cNvPr>
          <p:cNvSpPr txBox="1"/>
          <p:nvPr/>
        </p:nvSpPr>
        <p:spPr>
          <a:xfrm>
            <a:off x="3588871" y="692696"/>
            <a:ext cx="14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1400" b="1" dirty="0">
                <a:solidFill>
                  <a:srgbClr val="23373B"/>
                </a:solidFill>
              </a:rPr>
              <a:t>0</a:t>
            </a:r>
            <a:r>
              <a:rPr lang="en-GB" sz="1400" dirty="0">
                <a:solidFill>
                  <a:srgbClr val="23373B"/>
                </a:solidFill>
              </a:rPr>
              <a:t> training error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32" name="Gerade Verbindung mit Pfeil 41">
            <a:extLst>
              <a:ext uri="{FF2B5EF4-FFF2-40B4-BE49-F238E27FC236}">
                <a16:creationId xmlns:a16="http://schemas.microsoft.com/office/drawing/2014/main" id="{5906823E-F59A-429E-92A3-F953EAD5E1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7984" y="995616"/>
            <a:ext cx="504056" cy="495303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sp>
        <p:nvSpPr>
          <p:cNvPr id="18" name="Freihandform 13">
            <a:extLst>
              <a:ext uri="{FF2B5EF4-FFF2-40B4-BE49-F238E27FC236}">
                <a16:creationId xmlns:a16="http://schemas.microsoft.com/office/drawing/2014/main" id="{7C1439DD-30B8-4B01-BD63-C21A86E1D652}"/>
              </a:ext>
            </a:extLst>
          </p:cNvPr>
          <p:cNvSpPr>
            <a:spLocks noChangeAspect="1"/>
          </p:cNvSpPr>
          <p:nvPr/>
        </p:nvSpPr>
        <p:spPr bwMode="auto">
          <a:xfrm rot="3238683">
            <a:off x="5256140" y="1928710"/>
            <a:ext cx="2438136" cy="1266608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458EDC7B-D569-4478-A3AC-FB3EAD7674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32140" y="1563638"/>
                <a:ext cx="515782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350" b="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</m:ctrlPr>
                      </m:sSubPr>
                      <m:e>
                        <m:r>
                          <a:rPr lang="en-GB" sz="135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  <m:t>𝑡</m:t>
                        </m:r>
                      </m:e>
                      <m:sub>
                        <m:r>
                          <a:rPr lang="en-GB" sz="1350" b="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  <m:t>𝑖</m:t>
                        </m:r>
                        <m:r>
                          <a:rPr lang="en-GB" sz="1350" b="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en-GB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 Medium" panose="020B0603050000020004" pitchFamily="34" charset="0"/>
                    <a:ea typeface="Fira Sans Medium" panose="020B0603050000020004" pitchFamily="34" charset="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458EDC7B-D569-4478-A3AC-FB3EAD767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32140" y="1563638"/>
                <a:ext cx="515782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mit Pfeil 35">
            <a:extLst>
              <a:ext uri="{FF2B5EF4-FFF2-40B4-BE49-F238E27FC236}">
                <a16:creationId xmlns:a16="http://schemas.microsoft.com/office/drawing/2014/main" id="{6EA233A3-7E3A-4221-B93B-500AFA3D7B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34884" y="1503680"/>
            <a:ext cx="193572" cy="158571"/>
          </a:xfrm>
          <a:prstGeom prst="straightConnector1">
            <a:avLst/>
          </a:prstGeom>
          <a:noFill/>
          <a:ln w="22225" algn="ctr">
            <a:solidFill>
              <a:schemeClr val="accent1"/>
            </a:solidFill>
            <a:prstDash val="sysDot"/>
            <a:round/>
            <a:headEnd type="arrow" w="sm" len="sm"/>
            <a:tailEnd type="arrow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4B3C30-8B37-46B9-86B4-FEE03D85A17F}"/>
                  </a:ext>
                </a:extLst>
              </p:cNvPr>
              <p:cNvSpPr/>
              <p:nvPr/>
            </p:nvSpPr>
            <p:spPr>
              <a:xfrm>
                <a:off x="107504" y="1099108"/>
                <a:ext cx="40978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⊆⋯⊆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𝒴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4B3C30-8B37-46B9-86B4-FEE03D85A1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099108"/>
                <a:ext cx="4097852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ihandform 13">
            <a:extLst>
              <a:ext uri="{FF2B5EF4-FFF2-40B4-BE49-F238E27FC236}">
                <a16:creationId xmlns:a16="http://schemas.microsoft.com/office/drawing/2014/main" id="{955A1C7A-BEEB-4361-8BBB-24563E79F7C8}"/>
              </a:ext>
            </a:extLst>
          </p:cNvPr>
          <p:cNvSpPr>
            <a:spLocks noChangeAspect="1"/>
          </p:cNvSpPr>
          <p:nvPr/>
        </p:nvSpPr>
        <p:spPr bwMode="auto">
          <a:xfrm rot="3168926">
            <a:off x="6397579" y="2739876"/>
            <a:ext cx="546808" cy="371645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17">
                <a:extLst>
                  <a:ext uri="{FF2B5EF4-FFF2-40B4-BE49-F238E27FC236}">
                    <a16:creationId xmlns:a16="http://schemas.microsoft.com/office/drawing/2014/main" id="{EBEF0906-D1DA-4AE2-9902-33C37249FE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29706" y="2689453"/>
                <a:ext cx="515782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endParaRPr>
              </a:p>
            </p:txBody>
          </p:sp>
        </mc:Choice>
        <mc:Fallback xmlns="">
          <p:sp>
            <p:nvSpPr>
              <p:cNvPr id="34" name="Textfeld 17">
                <a:extLst>
                  <a:ext uri="{FF2B5EF4-FFF2-40B4-BE49-F238E27FC236}">
                    <a16:creationId xmlns:a16="http://schemas.microsoft.com/office/drawing/2014/main" id="{EBEF0906-D1DA-4AE2-9902-33C37249F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9706" y="2689453"/>
                <a:ext cx="515782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Gerade Verbindung mit Pfeil 35">
            <a:extLst>
              <a:ext uri="{FF2B5EF4-FFF2-40B4-BE49-F238E27FC236}">
                <a16:creationId xmlns:a16="http://schemas.microsoft.com/office/drawing/2014/main" id="{E4E7D32A-8510-4A8F-A8A6-9325183D4B9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17638" y="2571750"/>
            <a:ext cx="626570" cy="207293"/>
          </a:xfrm>
          <a:prstGeom prst="straightConnector1">
            <a:avLst/>
          </a:prstGeom>
          <a:noFill/>
          <a:ln w="22225" algn="ctr">
            <a:solidFill>
              <a:schemeClr val="tx2"/>
            </a:solidFill>
            <a:prstDash val="dash"/>
            <a:round/>
            <a:headEnd type="arrow" w="sm" len="sm"/>
            <a:tailEnd type="arrow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17">
                <a:extLst>
                  <a:ext uri="{FF2B5EF4-FFF2-40B4-BE49-F238E27FC236}">
                    <a16:creationId xmlns:a16="http://schemas.microsoft.com/office/drawing/2014/main" id="{6AF2FCA4-8AFC-47FD-A29E-A634E996FE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80112" y="2415684"/>
                <a:ext cx="324704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35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Fira Sans Medium" panose="020B0603050000020004" pitchFamily="34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endParaRPr>
              </a:p>
            </p:txBody>
          </p:sp>
        </mc:Choice>
        <mc:Fallback xmlns="">
          <p:sp>
            <p:nvSpPr>
              <p:cNvPr id="40" name="Textfeld 17">
                <a:extLst>
                  <a:ext uri="{FF2B5EF4-FFF2-40B4-BE49-F238E27FC236}">
                    <a16:creationId xmlns:a16="http://schemas.microsoft.com/office/drawing/2014/main" id="{6AF2FCA4-8AFC-47FD-A29E-A634E996F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0112" y="2415684"/>
                <a:ext cx="324704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4E7932D-B4AA-4F13-AC47-A892D20DCF8F}"/>
              </a:ext>
            </a:extLst>
          </p:cNvPr>
          <p:cNvSpPr txBox="1"/>
          <p:nvPr/>
        </p:nvSpPr>
        <p:spPr>
          <a:xfrm>
            <a:off x="3703223" y="3204860"/>
            <a:ext cx="128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optimal predictor</a:t>
            </a:r>
          </a:p>
        </p:txBody>
      </p:sp>
      <p:cxnSp>
        <p:nvCxnSpPr>
          <p:cNvPr id="43" name="Gerade Verbindung mit Pfeil 41">
            <a:extLst>
              <a:ext uri="{FF2B5EF4-FFF2-40B4-BE49-F238E27FC236}">
                <a16:creationId xmlns:a16="http://schemas.microsoft.com/office/drawing/2014/main" id="{5D31140E-279D-4D68-8227-BCA65823B50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06655" y="2643758"/>
            <a:ext cx="945465" cy="691702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cxnSp>
        <p:nvCxnSpPr>
          <p:cNvPr id="52" name="Gerade Verbindung mit Pfeil 35">
            <a:extLst>
              <a:ext uri="{FF2B5EF4-FFF2-40B4-BE49-F238E27FC236}">
                <a16:creationId xmlns:a16="http://schemas.microsoft.com/office/drawing/2014/main" id="{4119C990-17F5-41F8-9F23-B0FC3E5955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28927" y="1905886"/>
            <a:ext cx="1064837" cy="809880"/>
          </a:xfrm>
          <a:prstGeom prst="straightConnector1">
            <a:avLst/>
          </a:prstGeom>
          <a:noFill/>
          <a:ln w="22225" algn="ctr">
            <a:solidFill>
              <a:schemeClr val="accent1"/>
            </a:solidFill>
            <a:prstDash val="dash"/>
            <a:round/>
            <a:headEnd type="arrow" w="sm" len="sm"/>
            <a:tailEnd type="arrow" w="sm" len="sm"/>
          </a:ln>
        </p:spPr>
      </p:cxnSp>
      <p:cxnSp>
        <p:nvCxnSpPr>
          <p:cNvPr id="55" name="Gerade Verbindung mit Pfeil 35">
            <a:extLst>
              <a:ext uri="{FF2B5EF4-FFF2-40B4-BE49-F238E27FC236}">
                <a16:creationId xmlns:a16="http://schemas.microsoft.com/office/drawing/2014/main" id="{0DF2F684-78FE-4414-A23B-FF9B7747D9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796136" y="2211710"/>
            <a:ext cx="296967" cy="311472"/>
          </a:xfrm>
          <a:prstGeom prst="straightConnector1">
            <a:avLst/>
          </a:prstGeom>
          <a:noFill/>
          <a:ln w="31750" algn="ctr">
            <a:solidFill>
              <a:schemeClr val="tx2"/>
            </a:solidFill>
            <a:prstDash val="solid"/>
            <a:round/>
            <a:headEnd type="arrow" w="sm" len="sm"/>
            <a:tailEnd type="arrow" w="sm" len="sm"/>
          </a:ln>
        </p:spPr>
      </p:cxnSp>
      <p:cxnSp>
        <p:nvCxnSpPr>
          <p:cNvPr id="58" name="Gerade Verbindung mit Pfeil 35">
            <a:extLst>
              <a:ext uri="{FF2B5EF4-FFF2-40B4-BE49-F238E27FC236}">
                <a16:creationId xmlns:a16="http://schemas.microsoft.com/office/drawing/2014/main" id="{72DB6C70-07C9-4A2C-85B4-E5DC5877257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760132" y="1779662"/>
            <a:ext cx="160795" cy="636022"/>
          </a:xfrm>
          <a:prstGeom prst="straightConnector1">
            <a:avLst/>
          </a:prstGeom>
          <a:noFill/>
          <a:ln w="22225" algn="ctr">
            <a:solidFill>
              <a:schemeClr val="tx2"/>
            </a:solidFill>
            <a:prstDash val="sysDot"/>
            <a:round/>
            <a:headEnd type="arrow" w="sm" len="sm"/>
            <a:tailEnd type="arrow" w="sm" len="sm"/>
          </a:ln>
        </p:spPr>
      </p:cxnSp>
      <p:cxnSp>
        <p:nvCxnSpPr>
          <p:cNvPr id="36" name="Gerade Verbindung mit Pfeil 4">
            <a:extLst>
              <a:ext uri="{FF2B5EF4-FFF2-40B4-BE49-F238E27FC236}">
                <a16:creationId xmlns:a16="http://schemas.microsoft.com/office/drawing/2014/main" id="{C0956115-F83B-4F46-B7D4-918147F4F0C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-582827" y="3892475"/>
            <a:ext cx="2397919" cy="119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7" name="Gerade Verbindung mit Pfeil 6">
            <a:extLst>
              <a:ext uri="{FF2B5EF4-FFF2-40B4-BE49-F238E27FC236}">
                <a16:creationId xmlns:a16="http://schemas.microsoft.com/office/drawing/2014/main" id="{A387F5D9-E597-434E-81F6-9930B592F8F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 flipV="1">
            <a:off x="273828" y="4749129"/>
            <a:ext cx="2397919" cy="119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8" name="Freihandform 7">
            <a:extLst>
              <a:ext uri="{FF2B5EF4-FFF2-40B4-BE49-F238E27FC236}">
                <a16:creationId xmlns:a16="http://schemas.microsoft.com/office/drawing/2014/main" id="{AA6EE237-7465-4E21-92BC-AF7ED3B523CA}"/>
              </a:ext>
            </a:extLst>
          </p:cNvPr>
          <p:cNvSpPr>
            <a:spLocks/>
          </p:cNvSpPr>
          <p:nvPr/>
        </p:nvSpPr>
        <p:spPr bwMode="auto">
          <a:xfrm>
            <a:off x="728647" y="2741736"/>
            <a:ext cx="1813322" cy="1791890"/>
          </a:xfrm>
          <a:custGeom>
            <a:avLst/>
            <a:gdLst>
              <a:gd name="T0" fmla="*/ 0 w 2417275"/>
              <a:gd name="T1" fmla="*/ 0 h 2390114"/>
              <a:gd name="T2" fmla="*/ 135910 w 2417275"/>
              <a:gd name="T3" fmla="*/ 1084731 h 2390114"/>
              <a:gd name="T4" fmla="*/ 625193 w 2417275"/>
              <a:gd name="T5" fmla="*/ 1789805 h 2390114"/>
              <a:gd name="T6" fmla="*/ 1540334 w 2417275"/>
              <a:gd name="T7" fmla="*/ 2169460 h 2390114"/>
              <a:gd name="T8" fmla="*/ 2419227 w 2417275"/>
              <a:gd name="T9" fmla="*/ 2386406 h 23901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17275"/>
              <a:gd name="T16" fmla="*/ 0 h 2390114"/>
              <a:gd name="T17" fmla="*/ 2417275 w 2417275"/>
              <a:gd name="T18" fmla="*/ 2390114 h 23901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17275" h="2390114">
                <a:moveTo>
                  <a:pt x="0" y="0"/>
                </a:moveTo>
                <a:cubicBezTo>
                  <a:pt x="15843" y="393825"/>
                  <a:pt x="31687" y="787651"/>
                  <a:pt x="135802" y="1086415"/>
                </a:cubicBezTo>
                <a:cubicBezTo>
                  <a:pt x="239917" y="1385179"/>
                  <a:pt x="390808" y="1611517"/>
                  <a:pt x="624689" y="1792586"/>
                </a:cubicBezTo>
                <a:cubicBezTo>
                  <a:pt x="858570" y="1973655"/>
                  <a:pt x="1240325" y="2073243"/>
                  <a:pt x="1539089" y="2172831"/>
                </a:cubicBezTo>
                <a:cubicBezTo>
                  <a:pt x="1837853" y="2272419"/>
                  <a:pt x="2218099" y="2341829"/>
                  <a:pt x="2417275" y="2390114"/>
                </a:cubicBezTo>
              </a:path>
            </a:pathLst>
          </a:cu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6E7EC72-9CF1-4365-A41D-958E1ADE7C72}"/>
                  </a:ext>
                </a:extLst>
              </p:cNvPr>
              <p:cNvSpPr/>
              <p:nvPr/>
            </p:nvSpPr>
            <p:spPr>
              <a:xfrm>
                <a:off x="1327147" y="4749129"/>
                <a:ext cx="5170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6E7EC72-9CF1-4365-A41D-958E1ADE7C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147" y="4749129"/>
                <a:ext cx="5170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8CFFCA2-6163-412E-ABC2-0015A41BA1C2}"/>
                  </a:ext>
                </a:extLst>
              </p:cNvPr>
              <p:cNvSpPr/>
              <p:nvPr/>
            </p:nvSpPr>
            <p:spPr>
              <a:xfrm>
                <a:off x="719572" y="4753263"/>
                <a:ext cx="7366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8CFFCA2-6163-412E-ABC2-0015A41BA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2" y="4753263"/>
                <a:ext cx="736612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FF209BC-05D2-46BE-A1EE-B269BBCA0CCB}"/>
                  </a:ext>
                </a:extLst>
              </p:cNvPr>
              <p:cNvSpPr/>
              <p:nvPr/>
            </p:nvSpPr>
            <p:spPr>
              <a:xfrm>
                <a:off x="1747156" y="4749129"/>
                <a:ext cx="7366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FF209BC-05D2-46BE-A1EE-B269BBCA0C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56" y="4749129"/>
                <a:ext cx="7366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ihandform 9">
            <a:extLst>
              <a:ext uri="{FF2B5EF4-FFF2-40B4-BE49-F238E27FC236}">
                <a16:creationId xmlns:a16="http://schemas.microsoft.com/office/drawing/2014/main" id="{DA075786-C514-4D2D-A956-A661A70DB154}"/>
              </a:ext>
            </a:extLst>
          </p:cNvPr>
          <p:cNvSpPr>
            <a:spLocks/>
          </p:cNvSpPr>
          <p:nvPr/>
        </p:nvSpPr>
        <p:spPr bwMode="auto">
          <a:xfrm>
            <a:off x="831407" y="2713592"/>
            <a:ext cx="1791524" cy="1357612"/>
          </a:xfrm>
          <a:custGeom>
            <a:avLst/>
            <a:gdLst>
              <a:gd name="T0" fmla="*/ 0 w 2471596"/>
              <a:gd name="T1" fmla="*/ 0 h 1718649"/>
              <a:gd name="T2" fmla="*/ 181109 w 2471596"/>
              <a:gd name="T3" fmla="*/ 707178 h 1718649"/>
              <a:gd name="T4" fmla="*/ 552389 w 2471596"/>
              <a:gd name="T5" fmla="*/ 1432489 h 1718649"/>
              <a:gd name="T6" fmla="*/ 1068553 w 2471596"/>
              <a:gd name="T7" fmla="*/ 1641016 h 1718649"/>
              <a:gd name="T8" fmla="*/ 1629996 w 2471596"/>
              <a:gd name="T9" fmla="*/ 1713548 h 1718649"/>
              <a:gd name="T10" fmla="*/ 2001276 w 2471596"/>
              <a:gd name="T11" fmla="*/ 1595685 h 1718649"/>
              <a:gd name="T12" fmla="*/ 2472164 w 2471596"/>
              <a:gd name="T13" fmla="*/ 1042634 h 17186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71596"/>
              <a:gd name="T22" fmla="*/ 0 h 1718649"/>
              <a:gd name="T23" fmla="*/ 2471596 w 2471596"/>
              <a:gd name="T24" fmla="*/ 1718649 h 1718649"/>
              <a:gd name="connsiteX0" fmla="*/ 0 w 2471596"/>
              <a:gd name="connsiteY0" fmla="*/ 0 h 1799624"/>
              <a:gd name="connsiteX1" fmla="*/ 181069 w 2471596"/>
              <a:gd name="connsiteY1" fmla="*/ 706170 h 1799624"/>
              <a:gd name="connsiteX2" fmla="*/ 552261 w 2471596"/>
              <a:gd name="connsiteY2" fmla="*/ 1430447 h 1799624"/>
              <a:gd name="connsiteX3" fmla="*/ 1059074 w 2471596"/>
              <a:gd name="connsiteY3" fmla="*/ 1786406 h 1799624"/>
              <a:gd name="connsiteX4" fmla="*/ 1629624 w 2471596"/>
              <a:gd name="connsiteY4" fmla="*/ 1711105 h 1799624"/>
              <a:gd name="connsiteX5" fmla="*/ 2000816 w 2471596"/>
              <a:gd name="connsiteY5" fmla="*/ 1593410 h 1799624"/>
              <a:gd name="connsiteX6" fmla="*/ 2471596 w 2471596"/>
              <a:gd name="connsiteY6" fmla="*/ 1041148 h 1799624"/>
              <a:gd name="connsiteX0" fmla="*/ 0 w 2471596"/>
              <a:gd name="connsiteY0" fmla="*/ 0 h 1791036"/>
              <a:gd name="connsiteX1" fmla="*/ 181069 w 2471596"/>
              <a:gd name="connsiteY1" fmla="*/ 706170 h 1791036"/>
              <a:gd name="connsiteX2" fmla="*/ 552261 w 2471596"/>
              <a:gd name="connsiteY2" fmla="*/ 1430447 h 1791036"/>
              <a:gd name="connsiteX3" fmla="*/ 1059074 w 2471596"/>
              <a:gd name="connsiteY3" fmla="*/ 1786406 h 1791036"/>
              <a:gd name="connsiteX4" fmla="*/ 2000816 w 2471596"/>
              <a:gd name="connsiteY4" fmla="*/ 1593410 h 1791036"/>
              <a:gd name="connsiteX5" fmla="*/ 2471596 w 2471596"/>
              <a:gd name="connsiteY5" fmla="*/ 1041148 h 1791036"/>
              <a:gd name="connsiteX0" fmla="*/ 0 w 2388473"/>
              <a:gd name="connsiteY0" fmla="*/ 0 h 1809503"/>
              <a:gd name="connsiteX1" fmla="*/ 97946 w 2388473"/>
              <a:gd name="connsiteY1" fmla="*/ 724637 h 1809503"/>
              <a:gd name="connsiteX2" fmla="*/ 469138 w 2388473"/>
              <a:gd name="connsiteY2" fmla="*/ 1448914 h 1809503"/>
              <a:gd name="connsiteX3" fmla="*/ 975951 w 2388473"/>
              <a:gd name="connsiteY3" fmla="*/ 1804873 h 1809503"/>
              <a:gd name="connsiteX4" fmla="*/ 1917693 w 2388473"/>
              <a:gd name="connsiteY4" fmla="*/ 1611877 h 1809503"/>
              <a:gd name="connsiteX5" fmla="*/ 2388473 w 2388473"/>
              <a:gd name="connsiteY5" fmla="*/ 1059615 h 1809503"/>
              <a:gd name="connsiteX0" fmla="*/ 88 w 2388561"/>
              <a:gd name="connsiteY0" fmla="*/ 0 h 1809503"/>
              <a:gd name="connsiteX1" fmla="*/ 98034 w 2388561"/>
              <a:gd name="connsiteY1" fmla="*/ 724637 h 1809503"/>
              <a:gd name="connsiteX2" fmla="*/ 469226 w 2388561"/>
              <a:gd name="connsiteY2" fmla="*/ 1448914 h 1809503"/>
              <a:gd name="connsiteX3" fmla="*/ 976039 w 2388561"/>
              <a:gd name="connsiteY3" fmla="*/ 1804873 h 1809503"/>
              <a:gd name="connsiteX4" fmla="*/ 1917781 w 2388561"/>
              <a:gd name="connsiteY4" fmla="*/ 1611877 h 1809503"/>
              <a:gd name="connsiteX5" fmla="*/ 2388561 w 2388561"/>
              <a:gd name="connsiteY5" fmla="*/ 1059615 h 180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8561" h="1809503">
                <a:moveTo>
                  <a:pt x="88" y="0"/>
                </a:moveTo>
                <a:cubicBezTo>
                  <a:pt x="-1579" y="233880"/>
                  <a:pt x="19844" y="483151"/>
                  <a:pt x="98034" y="724637"/>
                </a:cubicBezTo>
                <a:cubicBezTo>
                  <a:pt x="176224" y="966123"/>
                  <a:pt x="322892" y="1268875"/>
                  <a:pt x="469226" y="1448914"/>
                </a:cubicBezTo>
                <a:cubicBezTo>
                  <a:pt x="615560" y="1628953"/>
                  <a:pt x="734613" y="1777712"/>
                  <a:pt x="976039" y="1804873"/>
                </a:cubicBezTo>
                <a:cubicBezTo>
                  <a:pt x="1217465" y="1832034"/>
                  <a:pt x="1682361" y="1736087"/>
                  <a:pt x="1917781" y="1611877"/>
                </a:cubicBezTo>
                <a:cubicBezTo>
                  <a:pt x="2058110" y="1500218"/>
                  <a:pt x="2223335" y="1279916"/>
                  <a:pt x="2388561" y="1059615"/>
                </a:cubicBezTo>
              </a:path>
            </a:pathLst>
          </a:cu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cxnSp>
        <p:nvCxnSpPr>
          <p:cNvPr id="50" name="Gerade Verbindung mit Pfeil 39">
            <a:extLst>
              <a:ext uri="{FF2B5EF4-FFF2-40B4-BE49-F238E27FC236}">
                <a16:creationId xmlns:a16="http://schemas.microsoft.com/office/drawing/2014/main" id="{42E52286-F933-465E-89A0-91396F1E57F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020272" y="3183818"/>
            <a:ext cx="817920" cy="1086987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160721-9233-4F13-9789-58A9B70625E7}"/>
                  </a:ext>
                </a:extLst>
              </p:cNvPr>
              <p:cNvSpPr/>
              <p:nvPr/>
            </p:nvSpPr>
            <p:spPr>
              <a:xfrm>
                <a:off x="7596336" y="4218642"/>
                <a:ext cx="5170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160721-9233-4F13-9789-58A9B70625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4218642"/>
                <a:ext cx="5170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Gerade Verbindung mit Pfeil 39">
            <a:extLst>
              <a:ext uri="{FF2B5EF4-FFF2-40B4-BE49-F238E27FC236}">
                <a16:creationId xmlns:a16="http://schemas.microsoft.com/office/drawing/2014/main" id="{DBED9DD8-246C-4E82-83E7-623411DA76A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282397" y="3317534"/>
            <a:ext cx="1085796" cy="944370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1C1FD4D-D5A2-4AA4-932F-7B5AB90BCBAF}"/>
                  </a:ext>
                </a:extLst>
              </p:cNvPr>
              <p:cNvSpPr/>
              <p:nvPr/>
            </p:nvSpPr>
            <p:spPr>
              <a:xfrm>
                <a:off x="8139689" y="4218642"/>
                <a:ext cx="7366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1C1FD4D-D5A2-4AA4-932F-7B5AB90BC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689" y="4218642"/>
                <a:ext cx="73661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Gerade Verbindung mit Pfeil 39">
            <a:extLst>
              <a:ext uri="{FF2B5EF4-FFF2-40B4-BE49-F238E27FC236}">
                <a16:creationId xmlns:a16="http://schemas.microsoft.com/office/drawing/2014/main" id="{15185C7A-1C96-4154-AE3D-00A5EB8278E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768244" y="3111810"/>
            <a:ext cx="289532" cy="1120743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2F1D690-E2DB-4C0B-9024-FB1CD000C933}"/>
                  </a:ext>
                </a:extLst>
              </p:cNvPr>
              <p:cNvSpPr/>
              <p:nvPr/>
            </p:nvSpPr>
            <p:spPr>
              <a:xfrm>
                <a:off x="6833372" y="4181097"/>
                <a:ext cx="7366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2F1D690-E2DB-4C0B-9024-FB1CD000C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372" y="4181097"/>
                <a:ext cx="736612" cy="369332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feld 10">
            <a:extLst>
              <a:ext uri="{FF2B5EF4-FFF2-40B4-BE49-F238E27FC236}">
                <a16:creationId xmlns:a16="http://schemas.microsoft.com/office/drawing/2014/main" id="{759ED00D-C8B9-41D1-A22B-35979ED9C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82" y="1829954"/>
            <a:ext cx="1821332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expected error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1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generalisation error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training error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497C9CA-8BAD-4D25-8920-71877580E228}"/>
              </a:ext>
            </a:extLst>
          </p:cNvPr>
          <p:cNvCxnSpPr>
            <a:cxnSpLocks/>
          </p:cNvCxnSpPr>
          <p:nvPr/>
        </p:nvCxnSpPr>
        <p:spPr>
          <a:xfrm>
            <a:off x="1079612" y="2895786"/>
            <a:ext cx="0" cy="19442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236F942-5CBE-47C1-9A6C-C4E9B2FE6E4F}"/>
              </a:ext>
            </a:extLst>
          </p:cNvPr>
          <p:cNvCxnSpPr>
            <a:cxnSpLocks/>
          </p:cNvCxnSpPr>
          <p:nvPr/>
        </p:nvCxnSpPr>
        <p:spPr>
          <a:xfrm>
            <a:off x="1583668" y="2895786"/>
            <a:ext cx="0" cy="19442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A735C02-1FF4-44C3-89BA-9854B0DBDB55}"/>
              </a:ext>
            </a:extLst>
          </p:cNvPr>
          <p:cNvCxnSpPr>
            <a:cxnSpLocks/>
          </p:cNvCxnSpPr>
          <p:nvPr/>
        </p:nvCxnSpPr>
        <p:spPr>
          <a:xfrm>
            <a:off x="2123728" y="2895786"/>
            <a:ext cx="0" cy="19442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03281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Risk Structure</a:t>
            </a:r>
            <a:endParaRPr lang="en-GB" dirty="0">
              <a:solidFill>
                <a:schemeClr val="tx2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41994" name="Freihandform 13"/>
          <p:cNvSpPr>
            <a:spLocks/>
          </p:cNvSpPr>
          <p:nvPr/>
        </p:nvSpPr>
        <p:spPr bwMode="auto">
          <a:xfrm rot="3168926">
            <a:off x="5656414" y="2140002"/>
            <a:ext cx="1709738" cy="888206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41995" name="Freihandform 14"/>
          <p:cNvSpPr>
            <a:spLocks/>
          </p:cNvSpPr>
          <p:nvPr/>
        </p:nvSpPr>
        <p:spPr bwMode="auto">
          <a:xfrm>
            <a:off x="4286053" y="995616"/>
            <a:ext cx="3355534" cy="2717717"/>
          </a:xfrm>
          <a:custGeom>
            <a:avLst/>
            <a:gdLst>
              <a:gd name="T0" fmla="*/ 1589963 w 4635374"/>
              <a:gd name="T1" fmla="*/ 141603 h 3247250"/>
              <a:gd name="T2" fmla="*/ 667011 w 4635374"/>
              <a:gd name="T3" fmla="*/ 767332 h 3247250"/>
              <a:gd name="T4" fmla="*/ 169018 w 4635374"/>
              <a:gd name="T5" fmla="*/ 1718854 h 3247250"/>
              <a:gd name="T6" fmla="*/ 1681112 w 4635374"/>
              <a:gd name="T7" fmla="*/ 2851619 h 3247250"/>
              <a:gd name="T8" fmla="*/ 3501056 w 4635374"/>
              <a:gd name="T9" fmla="*/ 3132539 h 3247250"/>
              <a:gd name="T10" fmla="*/ 4542317 w 4635374"/>
              <a:gd name="T11" fmla="*/ 2144774 h 3247250"/>
              <a:gd name="T12" fmla="*/ 4062429 w 4635374"/>
              <a:gd name="T13" fmla="*/ 830767 h 3247250"/>
              <a:gd name="T14" fmla="*/ 2794807 w 4635374"/>
              <a:gd name="T15" fmla="*/ 114859 h 3247250"/>
              <a:gd name="T16" fmla="*/ 1589963 w 4635374"/>
              <a:gd name="T17" fmla="*/ 141603 h 324725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635374"/>
              <a:gd name="T28" fmla="*/ 0 h 3247250"/>
              <a:gd name="T29" fmla="*/ 4635374 w 4635374"/>
              <a:gd name="T30" fmla="*/ 3247250 h 3247250"/>
              <a:gd name="connsiteX0" fmla="*/ 1459150 w 4429437"/>
              <a:gd name="connsiteY0" fmla="*/ 255382 h 3282674"/>
              <a:gd name="connsiteX1" fmla="*/ 536303 w 4429437"/>
              <a:gd name="connsiteY1" fmla="*/ 880515 h 3282674"/>
              <a:gd name="connsiteX2" fmla="*/ 38362 w 4429437"/>
              <a:gd name="connsiteY2" fmla="*/ 1831129 h 3282674"/>
              <a:gd name="connsiteX3" fmla="*/ 1550291 w 4429437"/>
              <a:gd name="connsiteY3" fmla="*/ 2962813 h 3282674"/>
              <a:gd name="connsiteX4" fmla="*/ 3370037 w 4429437"/>
              <a:gd name="connsiteY4" fmla="*/ 3243470 h 3282674"/>
              <a:gd name="connsiteX5" fmla="*/ 4411186 w 4429437"/>
              <a:gd name="connsiteY5" fmla="*/ 2256642 h 3282674"/>
              <a:gd name="connsiteX6" fmla="*/ 3931352 w 4429437"/>
              <a:gd name="connsiteY6" fmla="*/ 943890 h 3282674"/>
              <a:gd name="connsiteX7" fmla="*/ 2691575 w 4429437"/>
              <a:gd name="connsiteY7" fmla="*/ 34749 h 3282674"/>
              <a:gd name="connsiteX8" fmla="*/ 1459150 w 4429437"/>
              <a:gd name="connsiteY8" fmla="*/ 255382 h 3282674"/>
              <a:gd name="connsiteX0" fmla="*/ 1524485 w 4430121"/>
              <a:gd name="connsiteY0" fmla="*/ 56765 h 3490359"/>
              <a:gd name="connsiteX1" fmla="*/ 536987 w 4430121"/>
              <a:gd name="connsiteY1" fmla="*/ 1088201 h 3490359"/>
              <a:gd name="connsiteX2" fmla="*/ 39046 w 4430121"/>
              <a:gd name="connsiteY2" fmla="*/ 2038815 h 3490359"/>
              <a:gd name="connsiteX3" fmla="*/ 1550975 w 4430121"/>
              <a:gd name="connsiteY3" fmla="*/ 3170499 h 3490359"/>
              <a:gd name="connsiteX4" fmla="*/ 3370721 w 4430121"/>
              <a:gd name="connsiteY4" fmla="*/ 3451156 h 3490359"/>
              <a:gd name="connsiteX5" fmla="*/ 4411870 w 4430121"/>
              <a:gd name="connsiteY5" fmla="*/ 2464328 h 3490359"/>
              <a:gd name="connsiteX6" fmla="*/ 3932036 w 4430121"/>
              <a:gd name="connsiteY6" fmla="*/ 1151576 h 3490359"/>
              <a:gd name="connsiteX7" fmla="*/ 2692259 w 4430121"/>
              <a:gd name="connsiteY7" fmla="*/ 242435 h 3490359"/>
              <a:gd name="connsiteX8" fmla="*/ 1524485 w 4430121"/>
              <a:gd name="connsiteY8" fmla="*/ 56765 h 3490359"/>
              <a:gd name="connsiteX0" fmla="*/ 1524485 w 4430121"/>
              <a:gd name="connsiteY0" fmla="*/ 137702 h 3571296"/>
              <a:gd name="connsiteX1" fmla="*/ 536987 w 4430121"/>
              <a:gd name="connsiteY1" fmla="*/ 1169138 h 3571296"/>
              <a:gd name="connsiteX2" fmla="*/ 39046 w 4430121"/>
              <a:gd name="connsiteY2" fmla="*/ 2119752 h 3571296"/>
              <a:gd name="connsiteX3" fmla="*/ 1550975 w 4430121"/>
              <a:gd name="connsiteY3" fmla="*/ 3251436 h 3571296"/>
              <a:gd name="connsiteX4" fmla="*/ 3370721 w 4430121"/>
              <a:gd name="connsiteY4" fmla="*/ 3532093 h 3571296"/>
              <a:gd name="connsiteX5" fmla="*/ 4411870 w 4430121"/>
              <a:gd name="connsiteY5" fmla="*/ 2545265 h 3571296"/>
              <a:gd name="connsiteX6" fmla="*/ 3932036 w 4430121"/>
              <a:gd name="connsiteY6" fmla="*/ 1232513 h 3571296"/>
              <a:gd name="connsiteX7" fmla="*/ 2775383 w 4430121"/>
              <a:gd name="connsiteY7" fmla="*/ 129455 h 3571296"/>
              <a:gd name="connsiteX8" fmla="*/ 1524485 w 4430121"/>
              <a:gd name="connsiteY8" fmla="*/ 137702 h 3571296"/>
              <a:gd name="connsiteX0" fmla="*/ 1569066 w 4474702"/>
              <a:gd name="connsiteY0" fmla="*/ 113430 h 3547024"/>
              <a:gd name="connsiteX1" fmla="*/ 341429 w 4474702"/>
              <a:gd name="connsiteY1" fmla="*/ 710861 h 3547024"/>
              <a:gd name="connsiteX2" fmla="*/ 83627 w 4474702"/>
              <a:gd name="connsiteY2" fmla="*/ 2095480 h 3547024"/>
              <a:gd name="connsiteX3" fmla="*/ 1595556 w 4474702"/>
              <a:gd name="connsiteY3" fmla="*/ 3227164 h 3547024"/>
              <a:gd name="connsiteX4" fmla="*/ 3415302 w 4474702"/>
              <a:gd name="connsiteY4" fmla="*/ 3507821 h 3547024"/>
              <a:gd name="connsiteX5" fmla="*/ 4456451 w 4474702"/>
              <a:gd name="connsiteY5" fmla="*/ 2520993 h 3547024"/>
              <a:gd name="connsiteX6" fmla="*/ 3976617 w 4474702"/>
              <a:gd name="connsiteY6" fmla="*/ 1208241 h 3547024"/>
              <a:gd name="connsiteX7" fmla="*/ 2819964 w 4474702"/>
              <a:gd name="connsiteY7" fmla="*/ 105183 h 3547024"/>
              <a:gd name="connsiteX8" fmla="*/ 1569066 w 4474702"/>
              <a:gd name="connsiteY8" fmla="*/ 113430 h 3547024"/>
              <a:gd name="connsiteX0" fmla="*/ 1540580 w 4473923"/>
              <a:gd name="connsiteY0" fmla="*/ 59887 h 3622758"/>
              <a:gd name="connsiteX1" fmla="*/ 340650 w 4473923"/>
              <a:gd name="connsiteY1" fmla="*/ 786595 h 3622758"/>
              <a:gd name="connsiteX2" fmla="*/ 82848 w 4473923"/>
              <a:gd name="connsiteY2" fmla="*/ 2171214 h 3622758"/>
              <a:gd name="connsiteX3" fmla="*/ 1594777 w 4473923"/>
              <a:gd name="connsiteY3" fmla="*/ 3302898 h 3622758"/>
              <a:gd name="connsiteX4" fmla="*/ 3414523 w 4473923"/>
              <a:gd name="connsiteY4" fmla="*/ 3583555 h 3622758"/>
              <a:gd name="connsiteX5" fmla="*/ 4455672 w 4473923"/>
              <a:gd name="connsiteY5" fmla="*/ 2596727 h 3622758"/>
              <a:gd name="connsiteX6" fmla="*/ 3975838 w 4473923"/>
              <a:gd name="connsiteY6" fmla="*/ 1283975 h 3622758"/>
              <a:gd name="connsiteX7" fmla="*/ 2819185 w 4473923"/>
              <a:gd name="connsiteY7" fmla="*/ 180917 h 3622758"/>
              <a:gd name="connsiteX8" fmla="*/ 1540580 w 4473923"/>
              <a:gd name="connsiteY8" fmla="*/ 59887 h 362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3923" h="3622758">
                <a:moveTo>
                  <a:pt x="1540580" y="59887"/>
                </a:moveTo>
                <a:cubicBezTo>
                  <a:pt x="1127491" y="160833"/>
                  <a:pt x="583605" y="434707"/>
                  <a:pt x="340650" y="786595"/>
                </a:cubicBezTo>
                <a:cubicBezTo>
                  <a:pt x="97695" y="1138483"/>
                  <a:pt x="-126173" y="1751830"/>
                  <a:pt x="82848" y="2171214"/>
                </a:cubicBezTo>
                <a:cubicBezTo>
                  <a:pt x="291869" y="2590598"/>
                  <a:pt x="1039498" y="3067508"/>
                  <a:pt x="1594777" y="3302898"/>
                </a:cubicBezTo>
                <a:cubicBezTo>
                  <a:pt x="2150056" y="3538288"/>
                  <a:pt x="2937707" y="3701250"/>
                  <a:pt x="3414523" y="3583555"/>
                </a:cubicBezTo>
                <a:cubicBezTo>
                  <a:pt x="3891339" y="3465860"/>
                  <a:pt x="4362120" y="2979990"/>
                  <a:pt x="4455672" y="2596727"/>
                </a:cubicBezTo>
                <a:cubicBezTo>
                  <a:pt x="4549224" y="2213464"/>
                  <a:pt x="4267058" y="1621971"/>
                  <a:pt x="3975838" y="1283975"/>
                </a:cubicBezTo>
                <a:cubicBezTo>
                  <a:pt x="3684618" y="945979"/>
                  <a:pt x="3225061" y="384932"/>
                  <a:pt x="2819185" y="180917"/>
                </a:cubicBezTo>
                <a:cubicBezTo>
                  <a:pt x="2413309" y="-23098"/>
                  <a:pt x="1953669" y="-41059"/>
                  <a:pt x="1540580" y="59887"/>
                </a:cubicBezTo>
                <a:close/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cxnSp>
        <p:nvCxnSpPr>
          <p:cNvPr id="42008" name="Gerade Verbindung mit Pfeil 41"/>
          <p:cNvCxnSpPr>
            <a:cxnSpLocks noChangeShapeType="1"/>
          </p:cNvCxnSpPr>
          <p:nvPr/>
        </p:nvCxnSpPr>
        <p:spPr bwMode="auto">
          <a:xfrm flipV="1">
            <a:off x="5349844" y="3511094"/>
            <a:ext cx="161219" cy="339754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/>
              <p:nvPr/>
            </p:nvSpPr>
            <p:spPr>
              <a:xfrm>
                <a:off x="4852929" y="3786594"/>
                <a:ext cx="9432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→</m:t>
                      </m:r>
                      <m:r>
                        <a:rPr kumimoji="0" lang="en-GB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𝒴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929" y="3786594"/>
                <a:ext cx="943207" cy="369332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7">
                <a:extLst>
                  <a:ext uri="{FF2B5EF4-FFF2-40B4-BE49-F238E27FC236}">
                    <a16:creationId xmlns:a16="http://schemas.microsoft.com/office/drawing/2014/main" id="{11A9CFCC-68EE-4FA4-9C6A-4A2909C1E8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77767" y="1983636"/>
                <a:ext cx="350672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endParaRPr>
              </a:p>
            </p:txBody>
          </p:sp>
        </mc:Choice>
        <mc:Fallback xmlns="">
          <p:sp>
            <p:nvSpPr>
              <p:cNvPr id="16" name="Textfeld 17">
                <a:extLst>
                  <a:ext uri="{FF2B5EF4-FFF2-40B4-BE49-F238E27FC236}">
                    <a16:creationId xmlns:a16="http://schemas.microsoft.com/office/drawing/2014/main" id="{11A9CFCC-68EE-4FA4-9C6A-4A2909C1E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77767" y="1983636"/>
                <a:ext cx="350672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2DFBA00-CB85-4940-99D2-B9A0058E2DF0}"/>
              </a:ext>
            </a:extLst>
          </p:cNvPr>
          <p:cNvSpPr/>
          <p:nvPr/>
        </p:nvSpPr>
        <p:spPr>
          <a:xfrm rot="1357003">
            <a:off x="4680634" y="861564"/>
            <a:ext cx="968949" cy="1696334"/>
          </a:xfrm>
          <a:custGeom>
            <a:avLst/>
            <a:gdLst>
              <a:gd name="connsiteX0" fmla="*/ 217210 w 577467"/>
              <a:gd name="connsiteY0" fmla="*/ 1214541 h 1273284"/>
              <a:gd name="connsiteX1" fmla="*/ 418378 w 577467"/>
              <a:gd name="connsiteY1" fmla="*/ 1037757 h 1273284"/>
              <a:gd name="connsiteX2" fmla="*/ 534202 w 577467"/>
              <a:gd name="connsiteY2" fmla="*/ 732957 h 1273284"/>
              <a:gd name="connsiteX3" fmla="*/ 576874 w 577467"/>
              <a:gd name="connsiteY3" fmla="*/ 428157 h 1273284"/>
              <a:gd name="connsiteX4" fmla="*/ 540298 w 577467"/>
              <a:gd name="connsiteY4" fmla="*/ 31917 h 1273284"/>
              <a:gd name="connsiteX5" fmla="*/ 326938 w 577467"/>
              <a:gd name="connsiteY5" fmla="*/ 68493 h 1273284"/>
              <a:gd name="connsiteX6" fmla="*/ 150154 w 577467"/>
              <a:gd name="connsiteY6" fmla="*/ 422061 h 1273284"/>
              <a:gd name="connsiteX7" fmla="*/ 9946 w 577467"/>
              <a:gd name="connsiteY7" fmla="*/ 836589 h 1273284"/>
              <a:gd name="connsiteX8" fmla="*/ 34330 w 577467"/>
              <a:gd name="connsiteY8" fmla="*/ 1245021 h 1273284"/>
              <a:gd name="connsiteX9" fmla="*/ 217210 w 577467"/>
              <a:gd name="connsiteY9" fmla="*/ 1214541 h 1273284"/>
              <a:gd name="connsiteX0" fmla="*/ 217210 w 845966"/>
              <a:gd name="connsiteY0" fmla="*/ 1547903 h 1606646"/>
              <a:gd name="connsiteX1" fmla="*/ 418378 w 845966"/>
              <a:gd name="connsiteY1" fmla="*/ 1371119 h 1606646"/>
              <a:gd name="connsiteX2" fmla="*/ 534202 w 845966"/>
              <a:gd name="connsiteY2" fmla="*/ 1066319 h 1606646"/>
              <a:gd name="connsiteX3" fmla="*/ 576874 w 845966"/>
              <a:gd name="connsiteY3" fmla="*/ 761519 h 1606646"/>
              <a:gd name="connsiteX4" fmla="*/ 841388 w 845966"/>
              <a:gd name="connsiteY4" fmla="*/ 7210 h 1606646"/>
              <a:gd name="connsiteX5" fmla="*/ 326938 w 845966"/>
              <a:gd name="connsiteY5" fmla="*/ 401855 h 1606646"/>
              <a:gd name="connsiteX6" fmla="*/ 150154 w 845966"/>
              <a:gd name="connsiteY6" fmla="*/ 755423 h 1606646"/>
              <a:gd name="connsiteX7" fmla="*/ 9946 w 845966"/>
              <a:gd name="connsiteY7" fmla="*/ 1169951 h 1606646"/>
              <a:gd name="connsiteX8" fmla="*/ 34330 w 845966"/>
              <a:gd name="connsiteY8" fmla="*/ 1578383 h 1606646"/>
              <a:gd name="connsiteX9" fmla="*/ 217210 w 845966"/>
              <a:gd name="connsiteY9" fmla="*/ 1547903 h 1606646"/>
              <a:gd name="connsiteX0" fmla="*/ 217210 w 844413"/>
              <a:gd name="connsiteY0" fmla="*/ 1560646 h 1619389"/>
              <a:gd name="connsiteX1" fmla="*/ 418378 w 844413"/>
              <a:gd name="connsiteY1" fmla="*/ 1383862 h 1619389"/>
              <a:gd name="connsiteX2" fmla="*/ 534202 w 844413"/>
              <a:gd name="connsiteY2" fmla="*/ 1079062 h 1619389"/>
              <a:gd name="connsiteX3" fmla="*/ 841388 w 844413"/>
              <a:gd name="connsiteY3" fmla="*/ 19953 h 1619389"/>
              <a:gd name="connsiteX4" fmla="*/ 326938 w 844413"/>
              <a:gd name="connsiteY4" fmla="*/ 414598 h 1619389"/>
              <a:gd name="connsiteX5" fmla="*/ 150154 w 844413"/>
              <a:gd name="connsiteY5" fmla="*/ 768166 h 1619389"/>
              <a:gd name="connsiteX6" fmla="*/ 9946 w 844413"/>
              <a:gd name="connsiteY6" fmla="*/ 1182694 h 1619389"/>
              <a:gd name="connsiteX7" fmla="*/ 34330 w 844413"/>
              <a:gd name="connsiteY7" fmla="*/ 1591126 h 1619389"/>
              <a:gd name="connsiteX8" fmla="*/ 217210 w 844413"/>
              <a:gd name="connsiteY8" fmla="*/ 1560646 h 1619389"/>
              <a:gd name="connsiteX0" fmla="*/ 217210 w 852860"/>
              <a:gd name="connsiteY0" fmla="*/ 1557446 h 1616189"/>
              <a:gd name="connsiteX1" fmla="*/ 418378 w 852860"/>
              <a:gd name="connsiteY1" fmla="*/ 1380662 h 1616189"/>
              <a:gd name="connsiteX2" fmla="*/ 663160 w 852860"/>
              <a:gd name="connsiteY2" fmla="*/ 1007128 h 1616189"/>
              <a:gd name="connsiteX3" fmla="*/ 841388 w 852860"/>
              <a:gd name="connsiteY3" fmla="*/ 16753 h 1616189"/>
              <a:gd name="connsiteX4" fmla="*/ 326938 w 852860"/>
              <a:gd name="connsiteY4" fmla="*/ 411398 h 1616189"/>
              <a:gd name="connsiteX5" fmla="*/ 150154 w 852860"/>
              <a:gd name="connsiteY5" fmla="*/ 764966 h 1616189"/>
              <a:gd name="connsiteX6" fmla="*/ 9946 w 852860"/>
              <a:gd name="connsiteY6" fmla="*/ 1179494 h 1616189"/>
              <a:gd name="connsiteX7" fmla="*/ 34330 w 852860"/>
              <a:gd name="connsiteY7" fmla="*/ 1587926 h 1616189"/>
              <a:gd name="connsiteX8" fmla="*/ 217210 w 852860"/>
              <a:gd name="connsiteY8" fmla="*/ 1557446 h 1616189"/>
              <a:gd name="connsiteX0" fmla="*/ 217210 w 863234"/>
              <a:gd name="connsiteY0" fmla="*/ 1545837 h 1604580"/>
              <a:gd name="connsiteX1" fmla="*/ 418378 w 863234"/>
              <a:gd name="connsiteY1" fmla="*/ 1369053 h 1604580"/>
              <a:gd name="connsiteX2" fmla="*/ 733515 w 863234"/>
              <a:gd name="connsiteY2" fmla="*/ 696051 h 1604580"/>
              <a:gd name="connsiteX3" fmla="*/ 841388 w 863234"/>
              <a:gd name="connsiteY3" fmla="*/ 5144 h 1604580"/>
              <a:gd name="connsiteX4" fmla="*/ 326938 w 863234"/>
              <a:gd name="connsiteY4" fmla="*/ 399789 h 1604580"/>
              <a:gd name="connsiteX5" fmla="*/ 150154 w 863234"/>
              <a:gd name="connsiteY5" fmla="*/ 753357 h 1604580"/>
              <a:gd name="connsiteX6" fmla="*/ 9946 w 863234"/>
              <a:gd name="connsiteY6" fmla="*/ 1167885 h 1604580"/>
              <a:gd name="connsiteX7" fmla="*/ 34330 w 863234"/>
              <a:gd name="connsiteY7" fmla="*/ 1576317 h 1604580"/>
              <a:gd name="connsiteX8" fmla="*/ 217210 w 863234"/>
              <a:gd name="connsiteY8" fmla="*/ 1545837 h 1604580"/>
              <a:gd name="connsiteX0" fmla="*/ 230299 w 876323"/>
              <a:gd name="connsiteY0" fmla="*/ 1547011 h 1605754"/>
              <a:gd name="connsiteX1" fmla="*/ 431467 w 876323"/>
              <a:gd name="connsiteY1" fmla="*/ 1370227 h 1605754"/>
              <a:gd name="connsiteX2" fmla="*/ 746604 w 876323"/>
              <a:gd name="connsiteY2" fmla="*/ 697225 h 1605754"/>
              <a:gd name="connsiteX3" fmla="*/ 854477 w 876323"/>
              <a:gd name="connsiteY3" fmla="*/ 6318 h 1605754"/>
              <a:gd name="connsiteX4" fmla="*/ 340027 w 876323"/>
              <a:gd name="connsiteY4" fmla="*/ 400963 h 1605754"/>
              <a:gd name="connsiteX5" fmla="*/ 23035 w 876323"/>
              <a:gd name="connsiteY5" fmla="*/ 1169059 h 1605754"/>
              <a:gd name="connsiteX6" fmla="*/ 47419 w 876323"/>
              <a:gd name="connsiteY6" fmla="*/ 1577491 h 1605754"/>
              <a:gd name="connsiteX7" fmla="*/ 230299 w 876323"/>
              <a:gd name="connsiteY7" fmla="*/ 1547011 h 1605754"/>
              <a:gd name="connsiteX0" fmla="*/ 230299 w 889086"/>
              <a:gd name="connsiteY0" fmla="*/ 1605532 h 1664275"/>
              <a:gd name="connsiteX1" fmla="*/ 431467 w 889086"/>
              <a:gd name="connsiteY1" fmla="*/ 1428748 h 1664275"/>
              <a:gd name="connsiteX2" fmla="*/ 746604 w 889086"/>
              <a:gd name="connsiteY2" fmla="*/ 755746 h 1664275"/>
              <a:gd name="connsiteX3" fmla="*/ 854477 w 889086"/>
              <a:gd name="connsiteY3" fmla="*/ 64839 h 1664275"/>
              <a:gd name="connsiteX4" fmla="*/ 155672 w 889086"/>
              <a:gd name="connsiteY4" fmla="*/ 161069 h 1664275"/>
              <a:gd name="connsiteX5" fmla="*/ 23035 w 889086"/>
              <a:gd name="connsiteY5" fmla="*/ 1227580 h 1664275"/>
              <a:gd name="connsiteX6" fmla="*/ 47419 w 889086"/>
              <a:gd name="connsiteY6" fmla="*/ 1636012 h 1664275"/>
              <a:gd name="connsiteX7" fmla="*/ 230299 w 889086"/>
              <a:gd name="connsiteY7" fmla="*/ 1605532 h 1664275"/>
              <a:gd name="connsiteX0" fmla="*/ 492298 w 1151085"/>
              <a:gd name="connsiteY0" fmla="*/ 1596821 h 1668719"/>
              <a:gd name="connsiteX1" fmla="*/ 693466 w 1151085"/>
              <a:gd name="connsiteY1" fmla="*/ 1420037 h 1668719"/>
              <a:gd name="connsiteX2" fmla="*/ 1008603 w 1151085"/>
              <a:gd name="connsiteY2" fmla="*/ 747035 h 1668719"/>
              <a:gd name="connsiteX3" fmla="*/ 1116476 w 1151085"/>
              <a:gd name="connsiteY3" fmla="*/ 56128 h 1668719"/>
              <a:gd name="connsiteX4" fmla="*/ 417671 w 1151085"/>
              <a:gd name="connsiteY4" fmla="*/ 152358 h 1668719"/>
              <a:gd name="connsiteX5" fmla="*/ 5822 w 1151085"/>
              <a:gd name="connsiteY5" fmla="*/ 1035015 h 1668719"/>
              <a:gd name="connsiteX6" fmla="*/ 309418 w 1151085"/>
              <a:gd name="connsiteY6" fmla="*/ 1627301 h 1668719"/>
              <a:gd name="connsiteX7" fmla="*/ 492298 w 1151085"/>
              <a:gd name="connsiteY7" fmla="*/ 1596821 h 1668719"/>
              <a:gd name="connsiteX0" fmla="*/ 310100 w 1151767"/>
              <a:gd name="connsiteY0" fmla="*/ 1627301 h 1644577"/>
              <a:gd name="connsiteX1" fmla="*/ 694148 w 1151767"/>
              <a:gd name="connsiteY1" fmla="*/ 1420037 h 1644577"/>
              <a:gd name="connsiteX2" fmla="*/ 1009285 w 1151767"/>
              <a:gd name="connsiteY2" fmla="*/ 747035 h 1644577"/>
              <a:gd name="connsiteX3" fmla="*/ 1117158 w 1151767"/>
              <a:gd name="connsiteY3" fmla="*/ 56128 h 1644577"/>
              <a:gd name="connsiteX4" fmla="*/ 418353 w 1151767"/>
              <a:gd name="connsiteY4" fmla="*/ 152358 h 1644577"/>
              <a:gd name="connsiteX5" fmla="*/ 6504 w 1151767"/>
              <a:gd name="connsiteY5" fmla="*/ 1035015 h 1644577"/>
              <a:gd name="connsiteX6" fmla="*/ 310100 w 1151767"/>
              <a:gd name="connsiteY6" fmla="*/ 1627301 h 1644577"/>
              <a:gd name="connsiteX0" fmla="*/ 389281 w 1230948"/>
              <a:gd name="connsiteY0" fmla="*/ 1618051 h 1650090"/>
              <a:gd name="connsiteX1" fmla="*/ 773329 w 1230948"/>
              <a:gd name="connsiteY1" fmla="*/ 1410787 h 1650090"/>
              <a:gd name="connsiteX2" fmla="*/ 1088466 w 1230948"/>
              <a:gd name="connsiteY2" fmla="*/ 737785 h 1650090"/>
              <a:gd name="connsiteX3" fmla="*/ 1196339 w 1230948"/>
              <a:gd name="connsiteY3" fmla="*/ 46878 h 1650090"/>
              <a:gd name="connsiteX4" fmla="*/ 497534 w 1230948"/>
              <a:gd name="connsiteY4" fmla="*/ 143108 h 1650090"/>
              <a:gd name="connsiteX5" fmla="*/ 5234 w 1230948"/>
              <a:gd name="connsiteY5" fmla="*/ 796628 h 1650090"/>
              <a:gd name="connsiteX6" fmla="*/ 389281 w 1230948"/>
              <a:gd name="connsiteY6" fmla="*/ 1618051 h 1650090"/>
              <a:gd name="connsiteX0" fmla="*/ 404354 w 1246021"/>
              <a:gd name="connsiteY0" fmla="*/ 1618051 h 1620462"/>
              <a:gd name="connsiteX1" fmla="*/ 788402 w 1246021"/>
              <a:gd name="connsiteY1" fmla="*/ 1410787 h 1620462"/>
              <a:gd name="connsiteX2" fmla="*/ 1103539 w 1246021"/>
              <a:gd name="connsiteY2" fmla="*/ 737785 h 1620462"/>
              <a:gd name="connsiteX3" fmla="*/ 1211412 w 1246021"/>
              <a:gd name="connsiteY3" fmla="*/ 46878 h 1620462"/>
              <a:gd name="connsiteX4" fmla="*/ 512607 w 1246021"/>
              <a:gd name="connsiteY4" fmla="*/ 143108 h 1620462"/>
              <a:gd name="connsiteX5" fmla="*/ 20307 w 1246021"/>
              <a:gd name="connsiteY5" fmla="*/ 796628 h 1620462"/>
              <a:gd name="connsiteX6" fmla="*/ 90742 w 1246021"/>
              <a:gd name="connsiteY6" fmla="*/ 1472961 h 1620462"/>
              <a:gd name="connsiteX7" fmla="*/ 404354 w 1246021"/>
              <a:gd name="connsiteY7" fmla="*/ 1618051 h 1620462"/>
              <a:gd name="connsiteX0" fmla="*/ 404354 w 1247655"/>
              <a:gd name="connsiteY0" fmla="*/ 1618051 h 1626947"/>
              <a:gd name="connsiteX1" fmla="*/ 721267 w 1247655"/>
              <a:gd name="connsiteY1" fmla="*/ 1303677 h 1626947"/>
              <a:gd name="connsiteX2" fmla="*/ 1103539 w 1247655"/>
              <a:gd name="connsiteY2" fmla="*/ 737785 h 1626947"/>
              <a:gd name="connsiteX3" fmla="*/ 1211412 w 1247655"/>
              <a:gd name="connsiteY3" fmla="*/ 46878 h 1626947"/>
              <a:gd name="connsiteX4" fmla="*/ 512607 w 1247655"/>
              <a:gd name="connsiteY4" fmla="*/ 143108 h 1626947"/>
              <a:gd name="connsiteX5" fmla="*/ 20307 w 1247655"/>
              <a:gd name="connsiteY5" fmla="*/ 796628 h 1626947"/>
              <a:gd name="connsiteX6" fmla="*/ 90742 w 1247655"/>
              <a:gd name="connsiteY6" fmla="*/ 1472961 h 1626947"/>
              <a:gd name="connsiteX7" fmla="*/ 404354 w 1247655"/>
              <a:gd name="connsiteY7" fmla="*/ 1618051 h 1626947"/>
              <a:gd name="connsiteX0" fmla="*/ 404354 w 1230377"/>
              <a:gd name="connsiteY0" fmla="*/ 1609960 h 1618856"/>
              <a:gd name="connsiteX1" fmla="*/ 721267 w 1230377"/>
              <a:gd name="connsiteY1" fmla="*/ 1295586 h 1618856"/>
              <a:gd name="connsiteX2" fmla="*/ 1005497 w 1230377"/>
              <a:gd name="connsiteY2" fmla="*/ 620450 h 1618856"/>
              <a:gd name="connsiteX3" fmla="*/ 1211412 w 1230377"/>
              <a:gd name="connsiteY3" fmla="*/ 38787 h 1618856"/>
              <a:gd name="connsiteX4" fmla="*/ 512607 w 1230377"/>
              <a:gd name="connsiteY4" fmla="*/ 135017 h 1618856"/>
              <a:gd name="connsiteX5" fmla="*/ 20307 w 1230377"/>
              <a:gd name="connsiteY5" fmla="*/ 788537 h 1618856"/>
              <a:gd name="connsiteX6" fmla="*/ 90742 w 1230377"/>
              <a:gd name="connsiteY6" fmla="*/ 1464870 h 1618856"/>
              <a:gd name="connsiteX7" fmla="*/ 404354 w 1230377"/>
              <a:gd name="connsiteY7" fmla="*/ 1609960 h 1618856"/>
              <a:gd name="connsiteX0" fmla="*/ 404354 w 1099108"/>
              <a:gd name="connsiteY0" fmla="*/ 1761700 h 1770596"/>
              <a:gd name="connsiteX1" fmla="*/ 721267 w 1099108"/>
              <a:gd name="connsiteY1" fmla="*/ 1447326 h 1770596"/>
              <a:gd name="connsiteX2" fmla="*/ 1005497 w 1099108"/>
              <a:gd name="connsiteY2" fmla="*/ 772190 h 1770596"/>
              <a:gd name="connsiteX3" fmla="*/ 1064884 w 1099108"/>
              <a:gd name="connsiteY3" fmla="*/ 18935 h 1770596"/>
              <a:gd name="connsiteX4" fmla="*/ 512607 w 1099108"/>
              <a:gd name="connsiteY4" fmla="*/ 286757 h 1770596"/>
              <a:gd name="connsiteX5" fmla="*/ 20307 w 1099108"/>
              <a:gd name="connsiteY5" fmla="*/ 940277 h 1770596"/>
              <a:gd name="connsiteX6" fmla="*/ 90742 w 1099108"/>
              <a:gd name="connsiteY6" fmla="*/ 1616610 h 1770596"/>
              <a:gd name="connsiteX7" fmla="*/ 404354 w 1099108"/>
              <a:gd name="connsiteY7" fmla="*/ 1761700 h 1770596"/>
              <a:gd name="connsiteX0" fmla="*/ 404354 w 1100282"/>
              <a:gd name="connsiteY0" fmla="*/ 1767189 h 1776085"/>
              <a:gd name="connsiteX1" fmla="*/ 721267 w 1100282"/>
              <a:gd name="connsiteY1" fmla="*/ 1452815 h 1776085"/>
              <a:gd name="connsiteX2" fmla="*/ 1005497 w 1100282"/>
              <a:gd name="connsiteY2" fmla="*/ 777679 h 1776085"/>
              <a:gd name="connsiteX3" fmla="*/ 1064884 w 1100282"/>
              <a:gd name="connsiteY3" fmla="*/ 24424 h 1776085"/>
              <a:gd name="connsiteX4" fmla="*/ 496623 w 1100282"/>
              <a:gd name="connsiteY4" fmla="*/ 253878 h 1776085"/>
              <a:gd name="connsiteX5" fmla="*/ 20307 w 1100282"/>
              <a:gd name="connsiteY5" fmla="*/ 945766 h 1776085"/>
              <a:gd name="connsiteX6" fmla="*/ 90742 w 1100282"/>
              <a:gd name="connsiteY6" fmla="*/ 1622099 h 1776085"/>
              <a:gd name="connsiteX7" fmla="*/ 404354 w 1100282"/>
              <a:gd name="connsiteY7" fmla="*/ 1767189 h 1776085"/>
              <a:gd name="connsiteX0" fmla="*/ 404354 w 1086121"/>
              <a:gd name="connsiteY0" fmla="*/ 1765554 h 1774450"/>
              <a:gd name="connsiteX1" fmla="*/ 721267 w 1086121"/>
              <a:gd name="connsiteY1" fmla="*/ 1451180 h 1774450"/>
              <a:gd name="connsiteX2" fmla="*/ 942087 w 1086121"/>
              <a:gd name="connsiteY2" fmla="*/ 749930 h 1774450"/>
              <a:gd name="connsiteX3" fmla="*/ 1064884 w 1086121"/>
              <a:gd name="connsiteY3" fmla="*/ 22789 h 1774450"/>
              <a:gd name="connsiteX4" fmla="*/ 496623 w 1086121"/>
              <a:gd name="connsiteY4" fmla="*/ 252243 h 1774450"/>
              <a:gd name="connsiteX5" fmla="*/ 20307 w 1086121"/>
              <a:gd name="connsiteY5" fmla="*/ 944131 h 1774450"/>
              <a:gd name="connsiteX6" fmla="*/ 90742 w 1086121"/>
              <a:gd name="connsiteY6" fmla="*/ 1620464 h 1774450"/>
              <a:gd name="connsiteX7" fmla="*/ 404354 w 1086121"/>
              <a:gd name="connsiteY7" fmla="*/ 1765554 h 1774450"/>
              <a:gd name="connsiteX0" fmla="*/ 404354 w 1087870"/>
              <a:gd name="connsiteY0" fmla="*/ 1765554 h 1776129"/>
              <a:gd name="connsiteX1" fmla="*/ 620557 w 1087870"/>
              <a:gd name="connsiteY1" fmla="*/ 1425596 h 1776129"/>
              <a:gd name="connsiteX2" fmla="*/ 942087 w 1087870"/>
              <a:gd name="connsiteY2" fmla="*/ 749930 h 1776129"/>
              <a:gd name="connsiteX3" fmla="*/ 1064884 w 1087870"/>
              <a:gd name="connsiteY3" fmla="*/ 22789 h 1776129"/>
              <a:gd name="connsiteX4" fmla="*/ 496623 w 1087870"/>
              <a:gd name="connsiteY4" fmla="*/ 252243 h 1776129"/>
              <a:gd name="connsiteX5" fmla="*/ 20307 w 1087870"/>
              <a:gd name="connsiteY5" fmla="*/ 944131 h 1776129"/>
              <a:gd name="connsiteX6" fmla="*/ 90742 w 1087870"/>
              <a:gd name="connsiteY6" fmla="*/ 1620464 h 1776129"/>
              <a:gd name="connsiteX7" fmla="*/ 404354 w 1087870"/>
              <a:gd name="connsiteY7" fmla="*/ 1765554 h 1776129"/>
              <a:gd name="connsiteX0" fmla="*/ 97840 w 1094968"/>
              <a:gd name="connsiteY0" fmla="*/ 1620464 h 1645008"/>
              <a:gd name="connsiteX1" fmla="*/ 627655 w 1094968"/>
              <a:gd name="connsiteY1" fmla="*/ 1425596 h 1645008"/>
              <a:gd name="connsiteX2" fmla="*/ 949185 w 1094968"/>
              <a:gd name="connsiteY2" fmla="*/ 749930 h 1645008"/>
              <a:gd name="connsiteX3" fmla="*/ 1071982 w 1094968"/>
              <a:gd name="connsiteY3" fmla="*/ 22789 h 1645008"/>
              <a:gd name="connsiteX4" fmla="*/ 503721 w 1094968"/>
              <a:gd name="connsiteY4" fmla="*/ 252243 h 1645008"/>
              <a:gd name="connsiteX5" fmla="*/ 27405 w 1094968"/>
              <a:gd name="connsiteY5" fmla="*/ 944131 h 1645008"/>
              <a:gd name="connsiteX6" fmla="*/ 97840 w 1094968"/>
              <a:gd name="connsiteY6" fmla="*/ 1620464 h 1645008"/>
              <a:gd name="connsiteX0" fmla="*/ 97840 w 1001276"/>
              <a:gd name="connsiteY0" fmla="*/ 1680205 h 1704749"/>
              <a:gd name="connsiteX1" fmla="*/ 627655 w 1001276"/>
              <a:gd name="connsiteY1" fmla="*/ 1485337 h 1704749"/>
              <a:gd name="connsiteX2" fmla="*/ 949185 w 1001276"/>
              <a:gd name="connsiteY2" fmla="*/ 809671 h 1704749"/>
              <a:gd name="connsiteX3" fmla="*/ 955288 w 1001276"/>
              <a:gd name="connsiteY3" fmla="*/ 18580 h 1704749"/>
              <a:gd name="connsiteX4" fmla="*/ 503721 w 1001276"/>
              <a:gd name="connsiteY4" fmla="*/ 311984 h 1704749"/>
              <a:gd name="connsiteX5" fmla="*/ 27405 w 1001276"/>
              <a:gd name="connsiteY5" fmla="*/ 1003872 h 1704749"/>
              <a:gd name="connsiteX6" fmla="*/ 97840 w 1001276"/>
              <a:gd name="connsiteY6" fmla="*/ 1680205 h 1704749"/>
              <a:gd name="connsiteX0" fmla="*/ 97840 w 967886"/>
              <a:gd name="connsiteY0" fmla="*/ 1678545 h 1703635"/>
              <a:gd name="connsiteX1" fmla="*/ 627655 w 967886"/>
              <a:gd name="connsiteY1" fmla="*/ 1483677 h 1703635"/>
              <a:gd name="connsiteX2" fmla="*/ 823963 w 967886"/>
              <a:gd name="connsiteY2" fmla="*/ 777631 h 1703635"/>
              <a:gd name="connsiteX3" fmla="*/ 955288 w 967886"/>
              <a:gd name="connsiteY3" fmla="*/ 16920 h 1703635"/>
              <a:gd name="connsiteX4" fmla="*/ 503721 w 967886"/>
              <a:gd name="connsiteY4" fmla="*/ 310324 h 1703635"/>
              <a:gd name="connsiteX5" fmla="*/ 27405 w 967886"/>
              <a:gd name="connsiteY5" fmla="*/ 1002212 h 1703635"/>
              <a:gd name="connsiteX6" fmla="*/ 97840 w 967886"/>
              <a:gd name="connsiteY6" fmla="*/ 1678545 h 1703635"/>
              <a:gd name="connsiteX0" fmla="*/ 97840 w 968949"/>
              <a:gd name="connsiteY0" fmla="*/ 1678545 h 1696334"/>
              <a:gd name="connsiteX1" fmla="*/ 540269 w 968949"/>
              <a:gd name="connsiteY1" fmla="*/ 1400012 h 1696334"/>
              <a:gd name="connsiteX2" fmla="*/ 823963 w 968949"/>
              <a:gd name="connsiteY2" fmla="*/ 777631 h 1696334"/>
              <a:gd name="connsiteX3" fmla="*/ 955288 w 968949"/>
              <a:gd name="connsiteY3" fmla="*/ 16920 h 1696334"/>
              <a:gd name="connsiteX4" fmla="*/ 503721 w 968949"/>
              <a:gd name="connsiteY4" fmla="*/ 310324 h 1696334"/>
              <a:gd name="connsiteX5" fmla="*/ 27405 w 968949"/>
              <a:gd name="connsiteY5" fmla="*/ 1002212 h 1696334"/>
              <a:gd name="connsiteX6" fmla="*/ 97840 w 968949"/>
              <a:gd name="connsiteY6" fmla="*/ 1678545 h 1696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8949" h="1696334">
                <a:moveTo>
                  <a:pt x="97840" y="1678545"/>
                </a:moveTo>
                <a:cubicBezTo>
                  <a:pt x="197882" y="1758789"/>
                  <a:pt x="419249" y="1550164"/>
                  <a:pt x="540269" y="1400012"/>
                </a:cubicBezTo>
                <a:cubicBezTo>
                  <a:pt x="661289" y="1249860"/>
                  <a:pt x="754793" y="1008146"/>
                  <a:pt x="823963" y="777631"/>
                </a:cubicBezTo>
                <a:cubicBezTo>
                  <a:pt x="893133" y="547116"/>
                  <a:pt x="1008662" y="94804"/>
                  <a:pt x="955288" y="16920"/>
                </a:cubicBezTo>
                <a:cubicBezTo>
                  <a:pt x="901914" y="-60964"/>
                  <a:pt x="658368" y="146109"/>
                  <a:pt x="503721" y="310324"/>
                </a:cubicBezTo>
                <a:cubicBezTo>
                  <a:pt x="349074" y="474539"/>
                  <a:pt x="80041" y="804193"/>
                  <a:pt x="27405" y="1002212"/>
                </a:cubicBezTo>
                <a:cubicBezTo>
                  <a:pt x="-25231" y="1200231"/>
                  <a:pt x="-2202" y="1598301"/>
                  <a:pt x="97840" y="1678545"/>
                </a:cubicBezTo>
                <a:close/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9" name="Gerade Verbindung mit Pfeil 27">
            <a:extLst>
              <a:ext uri="{FF2B5EF4-FFF2-40B4-BE49-F238E27FC236}">
                <a16:creationId xmlns:a16="http://schemas.microsoft.com/office/drawing/2014/main" id="{B8E153A2-482E-49F2-9405-7E976FAB15F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192180" y="880007"/>
            <a:ext cx="589699" cy="1115679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2E8E84-E3CB-4CBD-BB6B-868DC83616C1}"/>
              </a:ext>
            </a:extLst>
          </p:cNvPr>
          <p:cNvSpPr txBox="1"/>
          <p:nvPr/>
        </p:nvSpPr>
        <p:spPr>
          <a:xfrm>
            <a:off x="6735513" y="555526"/>
            <a:ext cx="128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minimiser of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training error</a:t>
            </a:r>
          </a:p>
        </p:txBody>
      </p:sp>
      <p:cxnSp>
        <p:nvCxnSpPr>
          <p:cNvPr id="27" name="Gerade Verbindung mit Pfeil 35">
            <a:extLst>
              <a:ext uri="{FF2B5EF4-FFF2-40B4-BE49-F238E27FC236}">
                <a16:creationId xmlns:a16="http://schemas.microsoft.com/office/drawing/2014/main" id="{800889A7-586F-4130-9081-23B7E0081BB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73185" y="1715282"/>
            <a:ext cx="487885" cy="388398"/>
          </a:xfrm>
          <a:prstGeom prst="straightConnector1">
            <a:avLst/>
          </a:prstGeom>
          <a:noFill/>
          <a:ln w="31750" algn="ctr">
            <a:solidFill>
              <a:schemeClr val="accent1"/>
            </a:solidFill>
            <a:round/>
            <a:headEnd type="arrow" w="sm" len="sm"/>
            <a:tailEnd type="arrow" w="sm" len="sm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8FAC8E7-2457-4926-B796-2DBE88F202CC}"/>
              </a:ext>
            </a:extLst>
          </p:cNvPr>
          <p:cNvSpPr txBox="1"/>
          <p:nvPr/>
        </p:nvSpPr>
        <p:spPr>
          <a:xfrm>
            <a:off x="3588871" y="692696"/>
            <a:ext cx="14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1400" b="1" dirty="0">
                <a:solidFill>
                  <a:srgbClr val="23373B"/>
                </a:solidFill>
              </a:rPr>
              <a:t>0</a:t>
            </a:r>
            <a:r>
              <a:rPr lang="en-GB" sz="1400" dirty="0">
                <a:solidFill>
                  <a:srgbClr val="23373B"/>
                </a:solidFill>
              </a:rPr>
              <a:t> training error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32" name="Gerade Verbindung mit Pfeil 41">
            <a:extLst>
              <a:ext uri="{FF2B5EF4-FFF2-40B4-BE49-F238E27FC236}">
                <a16:creationId xmlns:a16="http://schemas.microsoft.com/office/drawing/2014/main" id="{5906823E-F59A-429E-92A3-F953EAD5E1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7984" y="995616"/>
            <a:ext cx="504056" cy="495303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sp>
        <p:nvSpPr>
          <p:cNvPr id="18" name="Freihandform 13">
            <a:extLst>
              <a:ext uri="{FF2B5EF4-FFF2-40B4-BE49-F238E27FC236}">
                <a16:creationId xmlns:a16="http://schemas.microsoft.com/office/drawing/2014/main" id="{7C1439DD-30B8-4B01-BD63-C21A86E1D652}"/>
              </a:ext>
            </a:extLst>
          </p:cNvPr>
          <p:cNvSpPr>
            <a:spLocks noChangeAspect="1"/>
          </p:cNvSpPr>
          <p:nvPr/>
        </p:nvSpPr>
        <p:spPr bwMode="auto">
          <a:xfrm rot="3238683">
            <a:off x="5256140" y="1928710"/>
            <a:ext cx="2438136" cy="1266608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458EDC7B-D569-4478-A3AC-FB3EAD7674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32140" y="1563638"/>
                <a:ext cx="515782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350" b="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</m:ctrlPr>
                      </m:sSubPr>
                      <m:e>
                        <m:r>
                          <a:rPr lang="en-GB" sz="135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  <m:t>𝑡</m:t>
                        </m:r>
                      </m:e>
                      <m:sub>
                        <m:r>
                          <a:rPr lang="en-GB" sz="1350" b="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  <m:t>𝑖</m:t>
                        </m:r>
                        <m:r>
                          <a:rPr lang="en-GB" sz="1350" b="0" i="1" dirty="0" smtClean="0">
                            <a:solidFill>
                              <a:srgbClr val="23373B"/>
                            </a:solidFill>
                            <a:latin typeface="Cambria Math" panose="02040503050406030204" pitchFamily="18" charset="0"/>
                            <a:ea typeface="Fira Sans Medium" panose="020B0603050000020004" pitchFamily="34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0" lang="en-GB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 Medium" panose="020B0603050000020004" pitchFamily="34" charset="0"/>
                    <a:ea typeface="Fira Sans Medium" panose="020B0603050000020004" pitchFamily="34" charset="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feld 17">
                <a:extLst>
                  <a:ext uri="{FF2B5EF4-FFF2-40B4-BE49-F238E27FC236}">
                    <a16:creationId xmlns:a16="http://schemas.microsoft.com/office/drawing/2014/main" id="{458EDC7B-D569-4478-A3AC-FB3EAD767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32140" y="1563638"/>
                <a:ext cx="515782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 Verbindung mit Pfeil 35">
            <a:extLst>
              <a:ext uri="{FF2B5EF4-FFF2-40B4-BE49-F238E27FC236}">
                <a16:creationId xmlns:a16="http://schemas.microsoft.com/office/drawing/2014/main" id="{6EA233A3-7E3A-4221-B93B-500AFA3D7B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34884" y="1503680"/>
            <a:ext cx="193572" cy="158571"/>
          </a:xfrm>
          <a:prstGeom prst="straightConnector1">
            <a:avLst/>
          </a:prstGeom>
          <a:noFill/>
          <a:ln w="22225" algn="ctr">
            <a:solidFill>
              <a:schemeClr val="accent1"/>
            </a:solidFill>
            <a:prstDash val="sysDot"/>
            <a:round/>
            <a:headEnd type="arrow" w="sm" len="sm"/>
            <a:tailEnd type="arrow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4B3C30-8B37-46B9-86B4-FEE03D85A17F}"/>
                  </a:ext>
                </a:extLst>
              </p:cNvPr>
              <p:cNvSpPr/>
              <p:nvPr/>
            </p:nvSpPr>
            <p:spPr>
              <a:xfrm>
                <a:off x="107504" y="1099108"/>
                <a:ext cx="40978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⊆⋯⊆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𝒴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4B3C30-8B37-46B9-86B4-FEE03D85A1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099108"/>
                <a:ext cx="4097852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ihandform 13">
            <a:extLst>
              <a:ext uri="{FF2B5EF4-FFF2-40B4-BE49-F238E27FC236}">
                <a16:creationId xmlns:a16="http://schemas.microsoft.com/office/drawing/2014/main" id="{955A1C7A-BEEB-4361-8BBB-24563E79F7C8}"/>
              </a:ext>
            </a:extLst>
          </p:cNvPr>
          <p:cNvSpPr>
            <a:spLocks noChangeAspect="1"/>
          </p:cNvSpPr>
          <p:nvPr/>
        </p:nvSpPr>
        <p:spPr bwMode="auto">
          <a:xfrm rot="3168926">
            <a:off x="6397579" y="2739876"/>
            <a:ext cx="546808" cy="371645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17">
                <a:extLst>
                  <a:ext uri="{FF2B5EF4-FFF2-40B4-BE49-F238E27FC236}">
                    <a16:creationId xmlns:a16="http://schemas.microsoft.com/office/drawing/2014/main" id="{EBEF0906-D1DA-4AE2-9902-33C37249FE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29706" y="2689453"/>
                <a:ext cx="515782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35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Fira Sans Medium" panose="020B0603050000020004" pitchFamily="34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endParaRPr>
              </a:p>
            </p:txBody>
          </p:sp>
        </mc:Choice>
        <mc:Fallback xmlns="">
          <p:sp>
            <p:nvSpPr>
              <p:cNvPr id="34" name="Textfeld 17">
                <a:extLst>
                  <a:ext uri="{FF2B5EF4-FFF2-40B4-BE49-F238E27FC236}">
                    <a16:creationId xmlns:a16="http://schemas.microsoft.com/office/drawing/2014/main" id="{EBEF0906-D1DA-4AE2-9902-33C37249F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29706" y="2689453"/>
                <a:ext cx="515782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Gerade Verbindung mit Pfeil 35">
            <a:extLst>
              <a:ext uri="{FF2B5EF4-FFF2-40B4-BE49-F238E27FC236}">
                <a16:creationId xmlns:a16="http://schemas.microsoft.com/office/drawing/2014/main" id="{E4E7D32A-8510-4A8F-A8A6-9325183D4B9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17638" y="2571750"/>
            <a:ext cx="626570" cy="207293"/>
          </a:xfrm>
          <a:prstGeom prst="straightConnector1">
            <a:avLst/>
          </a:prstGeom>
          <a:noFill/>
          <a:ln w="22225" algn="ctr">
            <a:solidFill>
              <a:schemeClr val="tx2"/>
            </a:solidFill>
            <a:prstDash val="dash"/>
            <a:round/>
            <a:headEnd type="arrow" w="sm" len="sm"/>
            <a:tailEnd type="arrow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17">
                <a:extLst>
                  <a:ext uri="{FF2B5EF4-FFF2-40B4-BE49-F238E27FC236}">
                    <a16:creationId xmlns:a16="http://schemas.microsoft.com/office/drawing/2014/main" id="{6AF2FCA4-8AFC-47FD-A29E-A634E996FE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80112" y="2415684"/>
                <a:ext cx="324704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35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Fira Sans Medium" panose="020B0603050000020004" pitchFamily="34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endParaRPr>
              </a:p>
            </p:txBody>
          </p:sp>
        </mc:Choice>
        <mc:Fallback xmlns="">
          <p:sp>
            <p:nvSpPr>
              <p:cNvPr id="40" name="Textfeld 17">
                <a:extLst>
                  <a:ext uri="{FF2B5EF4-FFF2-40B4-BE49-F238E27FC236}">
                    <a16:creationId xmlns:a16="http://schemas.microsoft.com/office/drawing/2014/main" id="{6AF2FCA4-8AFC-47FD-A29E-A634E996F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0112" y="2415684"/>
                <a:ext cx="324704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4E7932D-B4AA-4F13-AC47-A892D20DCF8F}"/>
              </a:ext>
            </a:extLst>
          </p:cNvPr>
          <p:cNvSpPr txBox="1"/>
          <p:nvPr/>
        </p:nvSpPr>
        <p:spPr>
          <a:xfrm>
            <a:off x="3703223" y="3204860"/>
            <a:ext cx="128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optimal predictor</a:t>
            </a:r>
          </a:p>
        </p:txBody>
      </p:sp>
      <p:cxnSp>
        <p:nvCxnSpPr>
          <p:cNvPr id="43" name="Gerade Verbindung mit Pfeil 41">
            <a:extLst>
              <a:ext uri="{FF2B5EF4-FFF2-40B4-BE49-F238E27FC236}">
                <a16:creationId xmlns:a16="http://schemas.microsoft.com/office/drawing/2014/main" id="{5D31140E-279D-4D68-8227-BCA65823B50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06655" y="2643758"/>
            <a:ext cx="945465" cy="691702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cxnSp>
        <p:nvCxnSpPr>
          <p:cNvPr id="52" name="Gerade Verbindung mit Pfeil 35">
            <a:extLst>
              <a:ext uri="{FF2B5EF4-FFF2-40B4-BE49-F238E27FC236}">
                <a16:creationId xmlns:a16="http://schemas.microsoft.com/office/drawing/2014/main" id="{4119C990-17F5-41F8-9F23-B0FC3E5955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28927" y="1905886"/>
            <a:ext cx="1064837" cy="809880"/>
          </a:xfrm>
          <a:prstGeom prst="straightConnector1">
            <a:avLst/>
          </a:prstGeom>
          <a:noFill/>
          <a:ln w="22225" algn="ctr">
            <a:solidFill>
              <a:schemeClr val="accent1"/>
            </a:solidFill>
            <a:prstDash val="dash"/>
            <a:round/>
            <a:headEnd type="arrow" w="sm" len="sm"/>
            <a:tailEnd type="arrow" w="sm" len="sm"/>
          </a:ln>
        </p:spPr>
      </p:cxnSp>
      <p:cxnSp>
        <p:nvCxnSpPr>
          <p:cNvPr id="55" name="Gerade Verbindung mit Pfeil 35">
            <a:extLst>
              <a:ext uri="{FF2B5EF4-FFF2-40B4-BE49-F238E27FC236}">
                <a16:creationId xmlns:a16="http://schemas.microsoft.com/office/drawing/2014/main" id="{0DF2F684-78FE-4414-A23B-FF9B7747D9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796136" y="2211710"/>
            <a:ext cx="296967" cy="311472"/>
          </a:xfrm>
          <a:prstGeom prst="straightConnector1">
            <a:avLst/>
          </a:prstGeom>
          <a:noFill/>
          <a:ln w="31750" algn="ctr">
            <a:solidFill>
              <a:schemeClr val="tx2"/>
            </a:solidFill>
            <a:prstDash val="solid"/>
            <a:round/>
            <a:headEnd type="arrow" w="sm" len="sm"/>
            <a:tailEnd type="arrow" w="sm" len="sm"/>
          </a:ln>
        </p:spPr>
      </p:cxnSp>
      <p:cxnSp>
        <p:nvCxnSpPr>
          <p:cNvPr id="58" name="Gerade Verbindung mit Pfeil 35">
            <a:extLst>
              <a:ext uri="{FF2B5EF4-FFF2-40B4-BE49-F238E27FC236}">
                <a16:creationId xmlns:a16="http://schemas.microsoft.com/office/drawing/2014/main" id="{72DB6C70-07C9-4A2C-85B4-E5DC5877257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760132" y="1779662"/>
            <a:ext cx="160795" cy="636022"/>
          </a:xfrm>
          <a:prstGeom prst="straightConnector1">
            <a:avLst/>
          </a:prstGeom>
          <a:noFill/>
          <a:ln w="22225" algn="ctr">
            <a:solidFill>
              <a:schemeClr val="tx2"/>
            </a:solidFill>
            <a:prstDash val="sysDot"/>
            <a:round/>
            <a:headEnd type="arrow" w="sm" len="sm"/>
            <a:tailEnd type="arrow" w="sm" len="sm"/>
          </a:ln>
        </p:spPr>
      </p:cxnSp>
      <p:cxnSp>
        <p:nvCxnSpPr>
          <p:cNvPr id="36" name="Gerade Verbindung mit Pfeil 4">
            <a:extLst>
              <a:ext uri="{FF2B5EF4-FFF2-40B4-BE49-F238E27FC236}">
                <a16:creationId xmlns:a16="http://schemas.microsoft.com/office/drawing/2014/main" id="{C0956115-F83B-4F46-B7D4-918147F4F0C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-582827" y="3892475"/>
            <a:ext cx="2397919" cy="119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7" name="Gerade Verbindung mit Pfeil 6">
            <a:extLst>
              <a:ext uri="{FF2B5EF4-FFF2-40B4-BE49-F238E27FC236}">
                <a16:creationId xmlns:a16="http://schemas.microsoft.com/office/drawing/2014/main" id="{A387F5D9-E597-434E-81F6-9930B592F8F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 flipV="1">
            <a:off x="273828" y="4749129"/>
            <a:ext cx="2397919" cy="119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8" name="Freihandform 7">
            <a:extLst>
              <a:ext uri="{FF2B5EF4-FFF2-40B4-BE49-F238E27FC236}">
                <a16:creationId xmlns:a16="http://schemas.microsoft.com/office/drawing/2014/main" id="{AA6EE237-7465-4E21-92BC-AF7ED3B523CA}"/>
              </a:ext>
            </a:extLst>
          </p:cNvPr>
          <p:cNvSpPr>
            <a:spLocks/>
          </p:cNvSpPr>
          <p:nvPr/>
        </p:nvSpPr>
        <p:spPr bwMode="auto">
          <a:xfrm>
            <a:off x="728647" y="2741736"/>
            <a:ext cx="1813322" cy="1791890"/>
          </a:xfrm>
          <a:custGeom>
            <a:avLst/>
            <a:gdLst>
              <a:gd name="T0" fmla="*/ 0 w 2417275"/>
              <a:gd name="T1" fmla="*/ 0 h 2390114"/>
              <a:gd name="T2" fmla="*/ 135910 w 2417275"/>
              <a:gd name="T3" fmla="*/ 1084731 h 2390114"/>
              <a:gd name="T4" fmla="*/ 625193 w 2417275"/>
              <a:gd name="T5" fmla="*/ 1789805 h 2390114"/>
              <a:gd name="T6" fmla="*/ 1540334 w 2417275"/>
              <a:gd name="T7" fmla="*/ 2169460 h 2390114"/>
              <a:gd name="T8" fmla="*/ 2419227 w 2417275"/>
              <a:gd name="T9" fmla="*/ 2386406 h 23901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17275"/>
              <a:gd name="T16" fmla="*/ 0 h 2390114"/>
              <a:gd name="T17" fmla="*/ 2417275 w 2417275"/>
              <a:gd name="T18" fmla="*/ 2390114 h 23901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17275" h="2390114">
                <a:moveTo>
                  <a:pt x="0" y="0"/>
                </a:moveTo>
                <a:cubicBezTo>
                  <a:pt x="15843" y="393825"/>
                  <a:pt x="31687" y="787651"/>
                  <a:pt x="135802" y="1086415"/>
                </a:cubicBezTo>
                <a:cubicBezTo>
                  <a:pt x="239917" y="1385179"/>
                  <a:pt x="390808" y="1611517"/>
                  <a:pt x="624689" y="1792586"/>
                </a:cubicBezTo>
                <a:cubicBezTo>
                  <a:pt x="858570" y="1973655"/>
                  <a:pt x="1240325" y="2073243"/>
                  <a:pt x="1539089" y="2172831"/>
                </a:cubicBezTo>
                <a:cubicBezTo>
                  <a:pt x="1837853" y="2272419"/>
                  <a:pt x="2218099" y="2341829"/>
                  <a:pt x="2417275" y="2390114"/>
                </a:cubicBezTo>
              </a:path>
            </a:pathLst>
          </a:cu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6E7EC72-9CF1-4365-A41D-958E1ADE7C72}"/>
                  </a:ext>
                </a:extLst>
              </p:cNvPr>
              <p:cNvSpPr/>
              <p:nvPr/>
            </p:nvSpPr>
            <p:spPr>
              <a:xfrm>
                <a:off x="1327147" y="4749129"/>
                <a:ext cx="5170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6E7EC72-9CF1-4365-A41D-958E1ADE7C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147" y="4749129"/>
                <a:ext cx="5170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8CFFCA2-6163-412E-ABC2-0015A41BA1C2}"/>
                  </a:ext>
                </a:extLst>
              </p:cNvPr>
              <p:cNvSpPr/>
              <p:nvPr/>
            </p:nvSpPr>
            <p:spPr>
              <a:xfrm>
                <a:off x="719572" y="4753263"/>
                <a:ext cx="7366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8CFFCA2-6163-412E-ABC2-0015A41BA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2" y="4753263"/>
                <a:ext cx="736612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FF209BC-05D2-46BE-A1EE-B269BBCA0CCB}"/>
                  </a:ext>
                </a:extLst>
              </p:cNvPr>
              <p:cNvSpPr/>
              <p:nvPr/>
            </p:nvSpPr>
            <p:spPr>
              <a:xfrm>
                <a:off x="1747156" y="4749129"/>
                <a:ext cx="7366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FF209BC-05D2-46BE-A1EE-B269BBCA0C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56" y="4749129"/>
                <a:ext cx="7366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ihandform 9">
            <a:extLst>
              <a:ext uri="{FF2B5EF4-FFF2-40B4-BE49-F238E27FC236}">
                <a16:creationId xmlns:a16="http://schemas.microsoft.com/office/drawing/2014/main" id="{DA075786-C514-4D2D-A956-A661A70DB154}"/>
              </a:ext>
            </a:extLst>
          </p:cNvPr>
          <p:cNvSpPr>
            <a:spLocks/>
          </p:cNvSpPr>
          <p:nvPr/>
        </p:nvSpPr>
        <p:spPr bwMode="auto">
          <a:xfrm>
            <a:off x="831407" y="2713592"/>
            <a:ext cx="1791524" cy="1357612"/>
          </a:xfrm>
          <a:custGeom>
            <a:avLst/>
            <a:gdLst>
              <a:gd name="T0" fmla="*/ 0 w 2471596"/>
              <a:gd name="T1" fmla="*/ 0 h 1718649"/>
              <a:gd name="T2" fmla="*/ 181109 w 2471596"/>
              <a:gd name="T3" fmla="*/ 707178 h 1718649"/>
              <a:gd name="T4" fmla="*/ 552389 w 2471596"/>
              <a:gd name="T5" fmla="*/ 1432489 h 1718649"/>
              <a:gd name="T6" fmla="*/ 1068553 w 2471596"/>
              <a:gd name="T7" fmla="*/ 1641016 h 1718649"/>
              <a:gd name="T8" fmla="*/ 1629996 w 2471596"/>
              <a:gd name="T9" fmla="*/ 1713548 h 1718649"/>
              <a:gd name="T10" fmla="*/ 2001276 w 2471596"/>
              <a:gd name="T11" fmla="*/ 1595685 h 1718649"/>
              <a:gd name="T12" fmla="*/ 2472164 w 2471596"/>
              <a:gd name="T13" fmla="*/ 1042634 h 17186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71596"/>
              <a:gd name="T22" fmla="*/ 0 h 1718649"/>
              <a:gd name="T23" fmla="*/ 2471596 w 2471596"/>
              <a:gd name="T24" fmla="*/ 1718649 h 1718649"/>
              <a:gd name="connsiteX0" fmla="*/ 0 w 2471596"/>
              <a:gd name="connsiteY0" fmla="*/ 0 h 1799624"/>
              <a:gd name="connsiteX1" fmla="*/ 181069 w 2471596"/>
              <a:gd name="connsiteY1" fmla="*/ 706170 h 1799624"/>
              <a:gd name="connsiteX2" fmla="*/ 552261 w 2471596"/>
              <a:gd name="connsiteY2" fmla="*/ 1430447 h 1799624"/>
              <a:gd name="connsiteX3" fmla="*/ 1059074 w 2471596"/>
              <a:gd name="connsiteY3" fmla="*/ 1786406 h 1799624"/>
              <a:gd name="connsiteX4" fmla="*/ 1629624 w 2471596"/>
              <a:gd name="connsiteY4" fmla="*/ 1711105 h 1799624"/>
              <a:gd name="connsiteX5" fmla="*/ 2000816 w 2471596"/>
              <a:gd name="connsiteY5" fmla="*/ 1593410 h 1799624"/>
              <a:gd name="connsiteX6" fmla="*/ 2471596 w 2471596"/>
              <a:gd name="connsiteY6" fmla="*/ 1041148 h 1799624"/>
              <a:gd name="connsiteX0" fmla="*/ 0 w 2471596"/>
              <a:gd name="connsiteY0" fmla="*/ 0 h 1791036"/>
              <a:gd name="connsiteX1" fmla="*/ 181069 w 2471596"/>
              <a:gd name="connsiteY1" fmla="*/ 706170 h 1791036"/>
              <a:gd name="connsiteX2" fmla="*/ 552261 w 2471596"/>
              <a:gd name="connsiteY2" fmla="*/ 1430447 h 1791036"/>
              <a:gd name="connsiteX3" fmla="*/ 1059074 w 2471596"/>
              <a:gd name="connsiteY3" fmla="*/ 1786406 h 1791036"/>
              <a:gd name="connsiteX4" fmla="*/ 2000816 w 2471596"/>
              <a:gd name="connsiteY4" fmla="*/ 1593410 h 1791036"/>
              <a:gd name="connsiteX5" fmla="*/ 2471596 w 2471596"/>
              <a:gd name="connsiteY5" fmla="*/ 1041148 h 1791036"/>
              <a:gd name="connsiteX0" fmla="*/ 0 w 2388473"/>
              <a:gd name="connsiteY0" fmla="*/ 0 h 1809503"/>
              <a:gd name="connsiteX1" fmla="*/ 97946 w 2388473"/>
              <a:gd name="connsiteY1" fmla="*/ 724637 h 1809503"/>
              <a:gd name="connsiteX2" fmla="*/ 469138 w 2388473"/>
              <a:gd name="connsiteY2" fmla="*/ 1448914 h 1809503"/>
              <a:gd name="connsiteX3" fmla="*/ 975951 w 2388473"/>
              <a:gd name="connsiteY3" fmla="*/ 1804873 h 1809503"/>
              <a:gd name="connsiteX4" fmla="*/ 1917693 w 2388473"/>
              <a:gd name="connsiteY4" fmla="*/ 1611877 h 1809503"/>
              <a:gd name="connsiteX5" fmla="*/ 2388473 w 2388473"/>
              <a:gd name="connsiteY5" fmla="*/ 1059615 h 1809503"/>
              <a:gd name="connsiteX0" fmla="*/ 88 w 2388561"/>
              <a:gd name="connsiteY0" fmla="*/ 0 h 1809503"/>
              <a:gd name="connsiteX1" fmla="*/ 98034 w 2388561"/>
              <a:gd name="connsiteY1" fmla="*/ 724637 h 1809503"/>
              <a:gd name="connsiteX2" fmla="*/ 469226 w 2388561"/>
              <a:gd name="connsiteY2" fmla="*/ 1448914 h 1809503"/>
              <a:gd name="connsiteX3" fmla="*/ 976039 w 2388561"/>
              <a:gd name="connsiteY3" fmla="*/ 1804873 h 1809503"/>
              <a:gd name="connsiteX4" fmla="*/ 1917781 w 2388561"/>
              <a:gd name="connsiteY4" fmla="*/ 1611877 h 1809503"/>
              <a:gd name="connsiteX5" fmla="*/ 2388561 w 2388561"/>
              <a:gd name="connsiteY5" fmla="*/ 1059615 h 180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8561" h="1809503">
                <a:moveTo>
                  <a:pt x="88" y="0"/>
                </a:moveTo>
                <a:cubicBezTo>
                  <a:pt x="-1579" y="233880"/>
                  <a:pt x="19844" y="483151"/>
                  <a:pt x="98034" y="724637"/>
                </a:cubicBezTo>
                <a:cubicBezTo>
                  <a:pt x="176224" y="966123"/>
                  <a:pt x="322892" y="1268875"/>
                  <a:pt x="469226" y="1448914"/>
                </a:cubicBezTo>
                <a:cubicBezTo>
                  <a:pt x="615560" y="1628953"/>
                  <a:pt x="734613" y="1777712"/>
                  <a:pt x="976039" y="1804873"/>
                </a:cubicBezTo>
                <a:cubicBezTo>
                  <a:pt x="1217465" y="1832034"/>
                  <a:pt x="1682361" y="1736087"/>
                  <a:pt x="1917781" y="1611877"/>
                </a:cubicBezTo>
                <a:cubicBezTo>
                  <a:pt x="2058110" y="1500218"/>
                  <a:pt x="2223335" y="1279916"/>
                  <a:pt x="2388561" y="1059615"/>
                </a:cubicBezTo>
              </a:path>
            </a:pathLst>
          </a:cu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cxnSp>
        <p:nvCxnSpPr>
          <p:cNvPr id="50" name="Gerade Verbindung mit Pfeil 39">
            <a:extLst>
              <a:ext uri="{FF2B5EF4-FFF2-40B4-BE49-F238E27FC236}">
                <a16:creationId xmlns:a16="http://schemas.microsoft.com/office/drawing/2014/main" id="{42E52286-F933-465E-89A0-91396F1E57F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020272" y="3183818"/>
            <a:ext cx="817920" cy="1086987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160721-9233-4F13-9789-58A9B70625E7}"/>
                  </a:ext>
                </a:extLst>
              </p:cNvPr>
              <p:cNvSpPr/>
              <p:nvPr/>
            </p:nvSpPr>
            <p:spPr>
              <a:xfrm>
                <a:off x="7596336" y="4218642"/>
                <a:ext cx="5170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160721-9233-4F13-9789-58A9B70625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4218642"/>
                <a:ext cx="5170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Gerade Verbindung mit Pfeil 39">
            <a:extLst>
              <a:ext uri="{FF2B5EF4-FFF2-40B4-BE49-F238E27FC236}">
                <a16:creationId xmlns:a16="http://schemas.microsoft.com/office/drawing/2014/main" id="{DBED9DD8-246C-4E82-83E7-623411DA76A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282397" y="3317534"/>
            <a:ext cx="1085796" cy="944370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1C1FD4D-D5A2-4AA4-932F-7B5AB90BCBAF}"/>
                  </a:ext>
                </a:extLst>
              </p:cNvPr>
              <p:cNvSpPr/>
              <p:nvPr/>
            </p:nvSpPr>
            <p:spPr>
              <a:xfrm>
                <a:off x="8139689" y="4218642"/>
                <a:ext cx="7366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1C1FD4D-D5A2-4AA4-932F-7B5AB90BC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689" y="4218642"/>
                <a:ext cx="73661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Gerade Verbindung mit Pfeil 39">
            <a:extLst>
              <a:ext uri="{FF2B5EF4-FFF2-40B4-BE49-F238E27FC236}">
                <a16:creationId xmlns:a16="http://schemas.microsoft.com/office/drawing/2014/main" id="{15185C7A-1C96-4154-AE3D-00A5EB8278E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768244" y="3111810"/>
            <a:ext cx="289532" cy="1120743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2F1D690-E2DB-4C0B-9024-FB1CD000C933}"/>
                  </a:ext>
                </a:extLst>
              </p:cNvPr>
              <p:cNvSpPr/>
              <p:nvPr/>
            </p:nvSpPr>
            <p:spPr>
              <a:xfrm>
                <a:off x="6833372" y="4181097"/>
                <a:ext cx="7366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2F1D690-E2DB-4C0B-9024-FB1CD000C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372" y="4181097"/>
                <a:ext cx="736612" cy="369332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feld 10">
            <a:extLst>
              <a:ext uri="{FF2B5EF4-FFF2-40B4-BE49-F238E27FC236}">
                <a16:creationId xmlns:a16="http://schemas.microsoft.com/office/drawing/2014/main" id="{759ED00D-C8B9-41D1-A22B-35979ED9C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82" y="1829954"/>
            <a:ext cx="1821332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expected error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generalisation error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training error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BF2D175-7A25-4570-BC7A-21152B617F61}"/>
              </a:ext>
            </a:extLst>
          </p:cNvPr>
          <p:cNvCxnSpPr>
            <a:cxnSpLocks/>
          </p:cNvCxnSpPr>
          <p:nvPr/>
        </p:nvCxnSpPr>
        <p:spPr>
          <a:xfrm>
            <a:off x="1079612" y="2895786"/>
            <a:ext cx="0" cy="19442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E0392EB-7451-4616-A941-ADC0183A4EEB}"/>
              </a:ext>
            </a:extLst>
          </p:cNvPr>
          <p:cNvCxnSpPr>
            <a:cxnSpLocks/>
          </p:cNvCxnSpPr>
          <p:nvPr/>
        </p:nvCxnSpPr>
        <p:spPr>
          <a:xfrm>
            <a:off x="1583668" y="2895786"/>
            <a:ext cx="0" cy="19442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9754C53-5A56-4908-938D-008D8B4F2027}"/>
              </a:ext>
            </a:extLst>
          </p:cNvPr>
          <p:cNvCxnSpPr>
            <a:cxnSpLocks/>
          </p:cNvCxnSpPr>
          <p:nvPr/>
        </p:nvCxnSpPr>
        <p:spPr>
          <a:xfrm>
            <a:off x="2123728" y="2895786"/>
            <a:ext cx="0" cy="19442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eihandform 8">
            <a:extLst>
              <a:ext uri="{FF2B5EF4-FFF2-40B4-BE49-F238E27FC236}">
                <a16:creationId xmlns:a16="http://schemas.microsoft.com/office/drawing/2014/main" id="{482B2936-6094-4B37-B650-0FA398FC9211}"/>
              </a:ext>
            </a:extLst>
          </p:cNvPr>
          <p:cNvSpPr>
            <a:spLocks/>
          </p:cNvSpPr>
          <p:nvPr/>
        </p:nvSpPr>
        <p:spPr bwMode="auto">
          <a:xfrm>
            <a:off x="724567" y="3771302"/>
            <a:ext cx="1967854" cy="837334"/>
          </a:xfrm>
          <a:custGeom>
            <a:avLst/>
            <a:gdLst>
              <a:gd name="T0" fmla="*/ 28678 w 2563640"/>
              <a:gd name="T1" fmla="*/ 1381661 h 1385181"/>
              <a:gd name="T2" fmla="*/ 92068 w 2563640"/>
              <a:gd name="T3" fmla="*/ 1372629 h 1385181"/>
              <a:gd name="T4" fmla="*/ 753151 w 2563640"/>
              <a:gd name="T5" fmla="*/ 1336507 h 1385181"/>
              <a:gd name="T6" fmla="*/ 1314618 w 2563640"/>
              <a:gd name="T7" fmla="*/ 1246203 h 1385181"/>
              <a:gd name="T8" fmla="*/ 2138702 w 2563640"/>
              <a:gd name="T9" fmla="*/ 830802 h 1385181"/>
              <a:gd name="T10" fmla="*/ 2564329 w 2563640"/>
              <a:gd name="T11" fmla="*/ 0 h 138518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63640"/>
              <a:gd name="T19" fmla="*/ 0 h 1385181"/>
              <a:gd name="T20" fmla="*/ 2563640 w 2563640"/>
              <a:gd name="T21" fmla="*/ 1385181 h 1385181"/>
              <a:gd name="connsiteX0" fmla="*/ 5536 w 2623628"/>
              <a:gd name="connsiteY0" fmla="*/ 1117156 h 1117156"/>
              <a:gd name="connsiteX1" fmla="*/ 68910 w 2623628"/>
              <a:gd name="connsiteY1" fmla="*/ 1108102 h 1117156"/>
              <a:gd name="connsiteX2" fmla="*/ 729813 w 2623628"/>
              <a:gd name="connsiteY2" fmla="*/ 1071888 h 1117156"/>
              <a:gd name="connsiteX3" fmla="*/ 1291128 w 2623628"/>
              <a:gd name="connsiteY3" fmla="*/ 981354 h 1117156"/>
              <a:gd name="connsiteX4" fmla="*/ 2114993 w 2623628"/>
              <a:gd name="connsiteY4" fmla="*/ 564894 h 1117156"/>
              <a:gd name="connsiteX5" fmla="*/ 2623628 w 2623628"/>
              <a:gd name="connsiteY5" fmla="*/ 0 h 111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3628" h="1117156">
                <a:moveTo>
                  <a:pt x="5536" y="1117156"/>
                </a:moveTo>
                <a:cubicBezTo>
                  <a:pt x="-23134" y="1116401"/>
                  <a:pt x="68910" y="1108102"/>
                  <a:pt x="68910" y="1108102"/>
                </a:cubicBezTo>
                <a:cubicBezTo>
                  <a:pt x="189623" y="1100557"/>
                  <a:pt x="526110" y="1093013"/>
                  <a:pt x="729813" y="1071888"/>
                </a:cubicBezTo>
                <a:cubicBezTo>
                  <a:pt x="933516" y="1050763"/>
                  <a:pt x="1060265" y="1065853"/>
                  <a:pt x="1291128" y="981354"/>
                </a:cubicBezTo>
                <a:cubicBezTo>
                  <a:pt x="1521991" y="896855"/>
                  <a:pt x="1906763" y="773124"/>
                  <a:pt x="2114993" y="564894"/>
                </a:cubicBezTo>
                <a:cubicBezTo>
                  <a:pt x="2323223" y="356664"/>
                  <a:pt x="2554218" y="144855"/>
                  <a:pt x="2623628" y="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3035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Ways out: Regularisation   and/or   more data</a:t>
            </a:r>
            <a:endParaRPr lang="en-GB" dirty="0">
              <a:solidFill>
                <a:schemeClr val="tx2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6BBF82-4FFB-4C95-BFCE-977E1B816C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48199" y="879562"/>
            <a:ext cx="4276709" cy="3394472"/>
          </a:xfrm>
        </p:spPr>
        <p:txBody>
          <a:bodyPr>
            <a:normAutofit/>
          </a:bodyPr>
          <a:lstStyle/>
          <a:p>
            <a:r>
              <a:rPr lang="en-GB" sz="1400" b="1" dirty="0"/>
              <a:t>Regularisation</a:t>
            </a:r>
            <a:r>
              <a:rPr lang="en-GB" sz="1400" dirty="0"/>
              <a:t> (often based on learning theoretic notions of model complexity/capacity)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decision tree pruning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early stopping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additive regularisation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dropout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…</a:t>
            </a:r>
          </a:p>
          <a:p>
            <a:endParaRPr lang="en-GB" sz="1400" dirty="0"/>
          </a:p>
          <a:p>
            <a:r>
              <a:rPr lang="en-GB" sz="1400" b="1" dirty="0"/>
              <a:t>More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4B3C30-8B37-46B9-86B4-FEE03D85A17F}"/>
                  </a:ext>
                </a:extLst>
              </p:cNvPr>
              <p:cNvSpPr/>
              <p:nvPr/>
            </p:nvSpPr>
            <p:spPr>
              <a:xfrm>
                <a:off x="107504" y="1099108"/>
                <a:ext cx="40978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⊆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⊆⋯⊆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𝒴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4B3C30-8B37-46B9-86B4-FEE03D85A1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099108"/>
                <a:ext cx="4097852" cy="369332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 Verbindung mit Pfeil 4">
            <a:extLst>
              <a:ext uri="{FF2B5EF4-FFF2-40B4-BE49-F238E27FC236}">
                <a16:creationId xmlns:a16="http://schemas.microsoft.com/office/drawing/2014/main" id="{C0956115-F83B-4F46-B7D4-918147F4F0C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-582827" y="3892475"/>
            <a:ext cx="2397919" cy="119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7" name="Gerade Verbindung mit Pfeil 6">
            <a:extLst>
              <a:ext uri="{FF2B5EF4-FFF2-40B4-BE49-F238E27FC236}">
                <a16:creationId xmlns:a16="http://schemas.microsoft.com/office/drawing/2014/main" id="{A387F5D9-E597-434E-81F6-9930B592F8F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 flipV="1">
            <a:off x="273828" y="4749129"/>
            <a:ext cx="2397919" cy="119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8" name="Freihandform 7">
            <a:extLst>
              <a:ext uri="{FF2B5EF4-FFF2-40B4-BE49-F238E27FC236}">
                <a16:creationId xmlns:a16="http://schemas.microsoft.com/office/drawing/2014/main" id="{AA6EE237-7465-4E21-92BC-AF7ED3B523CA}"/>
              </a:ext>
            </a:extLst>
          </p:cNvPr>
          <p:cNvSpPr>
            <a:spLocks/>
          </p:cNvSpPr>
          <p:nvPr/>
        </p:nvSpPr>
        <p:spPr bwMode="auto">
          <a:xfrm>
            <a:off x="728647" y="2741736"/>
            <a:ext cx="1813322" cy="1791890"/>
          </a:xfrm>
          <a:custGeom>
            <a:avLst/>
            <a:gdLst>
              <a:gd name="T0" fmla="*/ 0 w 2417275"/>
              <a:gd name="T1" fmla="*/ 0 h 2390114"/>
              <a:gd name="T2" fmla="*/ 135910 w 2417275"/>
              <a:gd name="T3" fmla="*/ 1084731 h 2390114"/>
              <a:gd name="T4" fmla="*/ 625193 w 2417275"/>
              <a:gd name="T5" fmla="*/ 1789805 h 2390114"/>
              <a:gd name="T6" fmla="*/ 1540334 w 2417275"/>
              <a:gd name="T7" fmla="*/ 2169460 h 2390114"/>
              <a:gd name="T8" fmla="*/ 2419227 w 2417275"/>
              <a:gd name="T9" fmla="*/ 2386406 h 23901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17275"/>
              <a:gd name="T16" fmla="*/ 0 h 2390114"/>
              <a:gd name="T17" fmla="*/ 2417275 w 2417275"/>
              <a:gd name="T18" fmla="*/ 2390114 h 23901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17275" h="2390114">
                <a:moveTo>
                  <a:pt x="0" y="0"/>
                </a:moveTo>
                <a:cubicBezTo>
                  <a:pt x="15843" y="393825"/>
                  <a:pt x="31687" y="787651"/>
                  <a:pt x="135802" y="1086415"/>
                </a:cubicBezTo>
                <a:cubicBezTo>
                  <a:pt x="239917" y="1385179"/>
                  <a:pt x="390808" y="1611517"/>
                  <a:pt x="624689" y="1792586"/>
                </a:cubicBezTo>
                <a:cubicBezTo>
                  <a:pt x="858570" y="1973655"/>
                  <a:pt x="1240325" y="2073243"/>
                  <a:pt x="1539089" y="2172831"/>
                </a:cubicBezTo>
                <a:cubicBezTo>
                  <a:pt x="1837853" y="2272419"/>
                  <a:pt x="2218099" y="2341829"/>
                  <a:pt x="2417275" y="2390114"/>
                </a:cubicBezTo>
              </a:path>
            </a:pathLst>
          </a:cu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6E7EC72-9CF1-4365-A41D-958E1ADE7C72}"/>
                  </a:ext>
                </a:extLst>
              </p:cNvPr>
              <p:cNvSpPr/>
              <p:nvPr/>
            </p:nvSpPr>
            <p:spPr>
              <a:xfrm>
                <a:off x="1327147" y="4749129"/>
                <a:ext cx="5170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6E7EC72-9CF1-4365-A41D-958E1ADE7C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147" y="4749129"/>
                <a:ext cx="51700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8CFFCA2-6163-412E-ABC2-0015A41BA1C2}"/>
                  </a:ext>
                </a:extLst>
              </p:cNvPr>
              <p:cNvSpPr/>
              <p:nvPr/>
            </p:nvSpPr>
            <p:spPr>
              <a:xfrm>
                <a:off x="719572" y="4753263"/>
                <a:ext cx="7366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8CFFCA2-6163-412E-ABC2-0015A41BA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2" y="4753263"/>
                <a:ext cx="736612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FF209BC-05D2-46BE-A1EE-B269BBCA0CCB}"/>
                  </a:ext>
                </a:extLst>
              </p:cNvPr>
              <p:cNvSpPr/>
              <p:nvPr/>
            </p:nvSpPr>
            <p:spPr>
              <a:xfrm>
                <a:off x="1747156" y="4749129"/>
                <a:ext cx="7366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FF209BC-05D2-46BE-A1EE-B269BBCA0C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56" y="4749129"/>
                <a:ext cx="73661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ihandform 9">
            <a:extLst>
              <a:ext uri="{FF2B5EF4-FFF2-40B4-BE49-F238E27FC236}">
                <a16:creationId xmlns:a16="http://schemas.microsoft.com/office/drawing/2014/main" id="{DA075786-C514-4D2D-A956-A661A70DB154}"/>
              </a:ext>
            </a:extLst>
          </p:cNvPr>
          <p:cNvSpPr>
            <a:spLocks/>
          </p:cNvSpPr>
          <p:nvPr/>
        </p:nvSpPr>
        <p:spPr bwMode="auto">
          <a:xfrm>
            <a:off x="831407" y="2713592"/>
            <a:ext cx="1791524" cy="1357612"/>
          </a:xfrm>
          <a:custGeom>
            <a:avLst/>
            <a:gdLst>
              <a:gd name="T0" fmla="*/ 0 w 2471596"/>
              <a:gd name="T1" fmla="*/ 0 h 1718649"/>
              <a:gd name="T2" fmla="*/ 181109 w 2471596"/>
              <a:gd name="T3" fmla="*/ 707178 h 1718649"/>
              <a:gd name="T4" fmla="*/ 552389 w 2471596"/>
              <a:gd name="T5" fmla="*/ 1432489 h 1718649"/>
              <a:gd name="T6" fmla="*/ 1068553 w 2471596"/>
              <a:gd name="T7" fmla="*/ 1641016 h 1718649"/>
              <a:gd name="T8" fmla="*/ 1629996 w 2471596"/>
              <a:gd name="T9" fmla="*/ 1713548 h 1718649"/>
              <a:gd name="T10" fmla="*/ 2001276 w 2471596"/>
              <a:gd name="T11" fmla="*/ 1595685 h 1718649"/>
              <a:gd name="T12" fmla="*/ 2472164 w 2471596"/>
              <a:gd name="T13" fmla="*/ 1042634 h 17186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71596"/>
              <a:gd name="T22" fmla="*/ 0 h 1718649"/>
              <a:gd name="T23" fmla="*/ 2471596 w 2471596"/>
              <a:gd name="T24" fmla="*/ 1718649 h 1718649"/>
              <a:gd name="connsiteX0" fmla="*/ 0 w 2471596"/>
              <a:gd name="connsiteY0" fmla="*/ 0 h 1799624"/>
              <a:gd name="connsiteX1" fmla="*/ 181069 w 2471596"/>
              <a:gd name="connsiteY1" fmla="*/ 706170 h 1799624"/>
              <a:gd name="connsiteX2" fmla="*/ 552261 w 2471596"/>
              <a:gd name="connsiteY2" fmla="*/ 1430447 h 1799624"/>
              <a:gd name="connsiteX3" fmla="*/ 1059074 w 2471596"/>
              <a:gd name="connsiteY3" fmla="*/ 1786406 h 1799624"/>
              <a:gd name="connsiteX4" fmla="*/ 1629624 w 2471596"/>
              <a:gd name="connsiteY4" fmla="*/ 1711105 h 1799624"/>
              <a:gd name="connsiteX5" fmla="*/ 2000816 w 2471596"/>
              <a:gd name="connsiteY5" fmla="*/ 1593410 h 1799624"/>
              <a:gd name="connsiteX6" fmla="*/ 2471596 w 2471596"/>
              <a:gd name="connsiteY6" fmla="*/ 1041148 h 1799624"/>
              <a:gd name="connsiteX0" fmla="*/ 0 w 2471596"/>
              <a:gd name="connsiteY0" fmla="*/ 0 h 1791036"/>
              <a:gd name="connsiteX1" fmla="*/ 181069 w 2471596"/>
              <a:gd name="connsiteY1" fmla="*/ 706170 h 1791036"/>
              <a:gd name="connsiteX2" fmla="*/ 552261 w 2471596"/>
              <a:gd name="connsiteY2" fmla="*/ 1430447 h 1791036"/>
              <a:gd name="connsiteX3" fmla="*/ 1059074 w 2471596"/>
              <a:gd name="connsiteY3" fmla="*/ 1786406 h 1791036"/>
              <a:gd name="connsiteX4" fmla="*/ 2000816 w 2471596"/>
              <a:gd name="connsiteY4" fmla="*/ 1593410 h 1791036"/>
              <a:gd name="connsiteX5" fmla="*/ 2471596 w 2471596"/>
              <a:gd name="connsiteY5" fmla="*/ 1041148 h 1791036"/>
              <a:gd name="connsiteX0" fmla="*/ 0 w 2388473"/>
              <a:gd name="connsiteY0" fmla="*/ 0 h 1809503"/>
              <a:gd name="connsiteX1" fmla="*/ 97946 w 2388473"/>
              <a:gd name="connsiteY1" fmla="*/ 724637 h 1809503"/>
              <a:gd name="connsiteX2" fmla="*/ 469138 w 2388473"/>
              <a:gd name="connsiteY2" fmla="*/ 1448914 h 1809503"/>
              <a:gd name="connsiteX3" fmla="*/ 975951 w 2388473"/>
              <a:gd name="connsiteY3" fmla="*/ 1804873 h 1809503"/>
              <a:gd name="connsiteX4" fmla="*/ 1917693 w 2388473"/>
              <a:gd name="connsiteY4" fmla="*/ 1611877 h 1809503"/>
              <a:gd name="connsiteX5" fmla="*/ 2388473 w 2388473"/>
              <a:gd name="connsiteY5" fmla="*/ 1059615 h 1809503"/>
              <a:gd name="connsiteX0" fmla="*/ 88 w 2388561"/>
              <a:gd name="connsiteY0" fmla="*/ 0 h 1809503"/>
              <a:gd name="connsiteX1" fmla="*/ 98034 w 2388561"/>
              <a:gd name="connsiteY1" fmla="*/ 724637 h 1809503"/>
              <a:gd name="connsiteX2" fmla="*/ 469226 w 2388561"/>
              <a:gd name="connsiteY2" fmla="*/ 1448914 h 1809503"/>
              <a:gd name="connsiteX3" fmla="*/ 976039 w 2388561"/>
              <a:gd name="connsiteY3" fmla="*/ 1804873 h 1809503"/>
              <a:gd name="connsiteX4" fmla="*/ 1917781 w 2388561"/>
              <a:gd name="connsiteY4" fmla="*/ 1611877 h 1809503"/>
              <a:gd name="connsiteX5" fmla="*/ 2388561 w 2388561"/>
              <a:gd name="connsiteY5" fmla="*/ 1059615 h 180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8561" h="1809503">
                <a:moveTo>
                  <a:pt x="88" y="0"/>
                </a:moveTo>
                <a:cubicBezTo>
                  <a:pt x="-1579" y="233880"/>
                  <a:pt x="19844" y="483151"/>
                  <a:pt x="98034" y="724637"/>
                </a:cubicBezTo>
                <a:cubicBezTo>
                  <a:pt x="176224" y="966123"/>
                  <a:pt x="322892" y="1268875"/>
                  <a:pt x="469226" y="1448914"/>
                </a:cubicBezTo>
                <a:cubicBezTo>
                  <a:pt x="615560" y="1628953"/>
                  <a:pt x="734613" y="1777712"/>
                  <a:pt x="976039" y="1804873"/>
                </a:cubicBezTo>
                <a:cubicBezTo>
                  <a:pt x="1217465" y="1832034"/>
                  <a:pt x="1682361" y="1736087"/>
                  <a:pt x="1917781" y="1611877"/>
                </a:cubicBezTo>
                <a:cubicBezTo>
                  <a:pt x="2058110" y="1500218"/>
                  <a:pt x="2223335" y="1279916"/>
                  <a:pt x="2388561" y="1059615"/>
                </a:cubicBezTo>
              </a:path>
            </a:pathLst>
          </a:cu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59" name="Textfeld 10">
            <a:extLst>
              <a:ext uri="{FF2B5EF4-FFF2-40B4-BE49-F238E27FC236}">
                <a16:creationId xmlns:a16="http://schemas.microsoft.com/office/drawing/2014/main" id="{759ED00D-C8B9-41D1-A22B-35979ED9C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82" y="1829954"/>
            <a:ext cx="1821332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expected error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generalisation error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training error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BF2D175-7A25-4570-BC7A-21152B617F61}"/>
              </a:ext>
            </a:extLst>
          </p:cNvPr>
          <p:cNvCxnSpPr>
            <a:cxnSpLocks/>
          </p:cNvCxnSpPr>
          <p:nvPr/>
        </p:nvCxnSpPr>
        <p:spPr>
          <a:xfrm>
            <a:off x="1079612" y="2895786"/>
            <a:ext cx="0" cy="19442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E0392EB-7451-4616-A941-ADC0183A4EEB}"/>
              </a:ext>
            </a:extLst>
          </p:cNvPr>
          <p:cNvCxnSpPr>
            <a:cxnSpLocks/>
          </p:cNvCxnSpPr>
          <p:nvPr/>
        </p:nvCxnSpPr>
        <p:spPr>
          <a:xfrm>
            <a:off x="1583668" y="2895786"/>
            <a:ext cx="0" cy="19442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9754C53-5A56-4908-938D-008D8B4F2027}"/>
              </a:ext>
            </a:extLst>
          </p:cNvPr>
          <p:cNvCxnSpPr>
            <a:cxnSpLocks/>
          </p:cNvCxnSpPr>
          <p:nvPr/>
        </p:nvCxnSpPr>
        <p:spPr>
          <a:xfrm>
            <a:off x="2123728" y="2895786"/>
            <a:ext cx="0" cy="194421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F99C663C-4841-4777-A20E-D7F8858219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12" y="3213304"/>
            <a:ext cx="3485455" cy="1794217"/>
          </a:xfrm>
          <a:prstGeom prst="rect">
            <a:avLst/>
          </a:prstGeom>
        </p:spPr>
      </p:pic>
      <p:sp>
        <p:nvSpPr>
          <p:cNvPr id="18" name="Freihandform 8">
            <a:extLst>
              <a:ext uri="{FF2B5EF4-FFF2-40B4-BE49-F238E27FC236}">
                <a16:creationId xmlns:a16="http://schemas.microsoft.com/office/drawing/2014/main" id="{2BD24588-A2AA-4C6B-83A5-0D65A4F96F7A}"/>
              </a:ext>
            </a:extLst>
          </p:cNvPr>
          <p:cNvSpPr>
            <a:spLocks/>
          </p:cNvSpPr>
          <p:nvPr/>
        </p:nvSpPr>
        <p:spPr bwMode="auto">
          <a:xfrm>
            <a:off x="724567" y="3771302"/>
            <a:ext cx="1967854" cy="837334"/>
          </a:xfrm>
          <a:custGeom>
            <a:avLst/>
            <a:gdLst>
              <a:gd name="T0" fmla="*/ 28678 w 2563640"/>
              <a:gd name="T1" fmla="*/ 1381661 h 1385181"/>
              <a:gd name="T2" fmla="*/ 92068 w 2563640"/>
              <a:gd name="T3" fmla="*/ 1372629 h 1385181"/>
              <a:gd name="T4" fmla="*/ 753151 w 2563640"/>
              <a:gd name="T5" fmla="*/ 1336507 h 1385181"/>
              <a:gd name="T6" fmla="*/ 1314618 w 2563640"/>
              <a:gd name="T7" fmla="*/ 1246203 h 1385181"/>
              <a:gd name="T8" fmla="*/ 2138702 w 2563640"/>
              <a:gd name="T9" fmla="*/ 830802 h 1385181"/>
              <a:gd name="T10" fmla="*/ 2564329 w 2563640"/>
              <a:gd name="T11" fmla="*/ 0 h 138518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63640"/>
              <a:gd name="T19" fmla="*/ 0 h 1385181"/>
              <a:gd name="T20" fmla="*/ 2563640 w 2563640"/>
              <a:gd name="T21" fmla="*/ 1385181 h 1385181"/>
              <a:gd name="connsiteX0" fmla="*/ 5536 w 2623628"/>
              <a:gd name="connsiteY0" fmla="*/ 1117156 h 1117156"/>
              <a:gd name="connsiteX1" fmla="*/ 68910 w 2623628"/>
              <a:gd name="connsiteY1" fmla="*/ 1108102 h 1117156"/>
              <a:gd name="connsiteX2" fmla="*/ 729813 w 2623628"/>
              <a:gd name="connsiteY2" fmla="*/ 1071888 h 1117156"/>
              <a:gd name="connsiteX3" fmla="*/ 1291128 w 2623628"/>
              <a:gd name="connsiteY3" fmla="*/ 981354 h 1117156"/>
              <a:gd name="connsiteX4" fmla="*/ 2114993 w 2623628"/>
              <a:gd name="connsiteY4" fmla="*/ 564894 h 1117156"/>
              <a:gd name="connsiteX5" fmla="*/ 2623628 w 2623628"/>
              <a:gd name="connsiteY5" fmla="*/ 0 h 111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3628" h="1117156">
                <a:moveTo>
                  <a:pt x="5536" y="1117156"/>
                </a:moveTo>
                <a:cubicBezTo>
                  <a:pt x="-23134" y="1116401"/>
                  <a:pt x="68910" y="1108102"/>
                  <a:pt x="68910" y="1108102"/>
                </a:cubicBezTo>
                <a:cubicBezTo>
                  <a:pt x="189623" y="1100557"/>
                  <a:pt x="526110" y="1093013"/>
                  <a:pt x="729813" y="1071888"/>
                </a:cubicBezTo>
                <a:cubicBezTo>
                  <a:pt x="933516" y="1050763"/>
                  <a:pt x="1060265" y="1065853"/>
                  <a:pt x="1291128" y="981354"/>
                </a:cubicBezTo>
                <a:cubicBezTo>
                  <a:pt x="1521991" y="896855"/>
                  <a:pt x="1906763" y="773124"/>
                  <a:pt x="2114993" y="564894"/>
                </a:cubicBezTo>
                <a:cubicBezTo>
                  <a:pt x="2323223" y="356664"/>
                  <a:pt x="2554218" y="144855"/>
                  <a:pt x="2623628" y="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58512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8FC4A0-BCDF-41C9-97A8-57166669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Up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90BA91-6541-430C-AD72-EAA55B1E1E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528" y="879562"/>
            <a:ext cx="4172272" cy="3394472"/>
          </a:xfrm>
        </p:spPr>
        <p:txBody>
          <a:bodyPr>
            <a:normAutofit fontScale="92500" lnSpcReduction="10000"/>
          </a:bodyPr>
          <a:lstStyle/>
          <a:p>
            <a:r>
              <a:rPr lang="en-GB" sz="1400" b="1" dirty="0"/>
              <a:t>Exercises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visually distinguishing types of 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practical work on data to notice the effect</a:t>
            </a:r>
          </a:p>
          <a:p>
            <a:endParaRPr lang="en-GB" sz="800" b="1" dirty="0"/>
          </a:p>
          <a:p>
            <a:r>
              <a:rPr lang="en-GB" sz="1400" b="1" dirty="0"/>
              <a:t>Further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bias-variance decomposition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PAC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capacity measure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VC-dimension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Rademacher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statistical learning &amp; regularisation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ML / MAP / full Bayesian</a:t>
            </a:r>
          </a:p>
          <a:p>
            <a:endParaRPr lang="en-GB" sz="800" b="1" dirty="0"/>
          </a:p>
          <a:p>
            <a:r>
              <a:rPr lang="en-GB" sz="1400" b="1" dirty="0"/>
              <a:t>Cutting-edge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when &amp; why does interpolation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endParaRPr lang="en-GB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443F1C-93AC-4EE8-89EB-7AEC55C0D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83584"/>
            <a:ext cx="4407022" cy="39564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D12480-C487-413D-9892-D77E3A847170}"/>
              </a:ext>
            </a:extLst>
          </p:cNvPr>
          <p:cNvSpPr txBox="1"/>
          <p:nvPr/>
        </p:nvSpPr>
        <p:spPr>
          <a:xfrm rot="16200000">
            <a:off x="8300180" y="2738683"/>
            <a:ext cx="1441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Scott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Fortmann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-Roe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4267723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5215B4-0498-4FB9-8117-A62BF8DD3954}"/>
              </a:ext>
            </a:extLst>
          </p:cNvPr>
          <p:cNvSpPr txBox="1"/>
          <p:nvPr/>
        </p:nvSpPr>
        <p:spPr>
          <a:xfrm>
            <a:off x="3164454" y="2156251"/>
            <a:ext cx="281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decision trees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EB811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69091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82293-2141-4891-BF2D-1C1681213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Assume we collected a </a:t>
            </a:r>
            <a:r>
              <a:rPr lang="en-GB" dirty="0">
                <a:solidFill>
                  <a:schemeClr val="tx2"/>
                </a:solidFill>
              </a:rPr>
              <a:t>data set … </a:t>
            </a:r>
            <a:r>
              <a:rPr lang="en-GB" sz="1200" dirty="0"/>
              <a:t>to predict the weather on our birthday, a week in advance…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DA2F19-5F21-41BD-B43E-87B2A4189886}"/>
              </a:ext>
            </a:extLst>
          </p:cNvPr>
          <p:cNvGrpSpPr>
            <a:grpSpLocks noChangeAspect="1"/>
          </p:cNvGrpSpPr>
          <p:nvPr/>
        </p:nvGrpSpPr>
        <p:grpSpPr>
          <a:xfrm>
            <a:off x="35496" y="627534"/>
            <a:ext cx="7560840" cy="1368152"/>
            <a:chOff x="-125216" y="406547"/>
            <a:chExt cx="13747305" cy="24876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F597FB-B07F-4267-A9F8-A1A1C6BAA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5665" y="930254"/>
              <a:ext cx="1604734" cy="161353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2D67E2-D88C-4577-91C8-D04C3E43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3288" y="976815"/>
              <a:ext cx="1828801" cy="154533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9EDE01-08B9-469F-A054-F92249610F9F}"/>
                </a:ext>
              </a:extLst>
            </p:cNvPr>
            <p:cNvSpPr txBox="1"/>
            <p:nvPr/>
          </p:nvSpPr>
          <p:spPr>
            <a:xfrm>
              <a:off x="10829954" y="406547"/>
              <a:ext cx="660757" cy="1569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/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CAAA6B-3333-4724-8CD6-3936C6B0F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09" y="897614"/>
              <a:ext cx="1533140" cy="90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314FB83-B5D2-41D0-9490-8FBE7AED7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040" y="976375"/>
              <a:ext cx="905768" cy="126807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4971A2-3EE0-439B-AD03-6EE9BDBA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961982"/>
              <a:ext cx="1384616" cy="108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D309B2C-CB2E-48C4-9BE0-C66AF63BD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5216" y="2019040"/>
              <a:ext cx="1050639" cy="87511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6FBD438-390B-4671-A00B-3F1AC3EE9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1427" y="790029"/>
              <a:ext cx="1290230" cy="108000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D9F861-3FD9-4791-BDA5-C10042BF63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641" y="1471261"/>
            <a:ext cx="637613" cy="493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0326F6-CC3A-495C-BDCE-90D33DA7442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641" y="920830"/>
            <a:ext cx="637613" cy="4485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B56DB6F-A3DE-4C5E-9721-8CE0ADBE2FC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8" t="36054" r="17779" b="13470"/>
          <a:stretch/>
        </p:blipFill>
        <p:spPr>
          <a:xfrm>
            <a:off x="683568" y="1545462"/>
            <a:ext cx="576064" cy="50405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5681306-71DE-49A3-921A-2C059D253B3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76" y="897309"/>
            <a:ext cx="508121" cy="65812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7A0AA1E-7EFE-4BFC-A34D-00A634C4D89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114" y="1527002"/>
            <a:ext cx="633518" cy="63351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C607186-C3C8-4CAB-80A5-33D4CD61068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1"/>
          <a:stretch/>
        </p:blipFill>
        <p:spPr>
          <a:xfrm>
            <a:off x="2748441" y="1578178"/>
            <a:ext cx="508121" cy="57152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A32A293-234D-4CC1-88F8-9B6A8895FCB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1"/>
          <a:stretch/>
        </p:blipFill>
        <p:spPr>
          <a:xfrm>
            <a:off x="3257933" y="1578178"/>
            <a:ext cx="508121" cy="571525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1C958D7B-E26C-445E-AB82-10324570AD2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41" y="1619621"/>
            <a:ext cx="1015835" cy="54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7578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82293-2141-4891-BF2D-1C1681213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Assume we collected a </a:t>
            </a:r>
            <a:r>
              <a:rPr lang="en-GB" dirty="0">
                <a:solidFill>
                  <a:schemeClr val="tx2"/>
                </a:solidFill>
              </a:rPr>
              <a:t>data set … </a:t>
            </a:r>
            <a:r>
              <a:rPr lang="en-GB" sz="1200" dirty="0"/>
              <a:t>to predict the weather on our birthday, a week in advance…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DA2F19-5F21-41BD-B43E-87B2A4189886}"/>
              </a:ext>
            </a:extLst>
          </p:cNvPr>
          <p:cNvGrpSpPr>
            <a:grpSpLocks noChangeAspect="1"/>
          </p:cNvGrpSpPr>
          <p:nvPr/>
        </p:nvGrpSpPr>
        <p:grpSpPr>
          <a:xfrm>
            <a:off x="35496" y="627534"/>
            <a:ext cx="7560840" cy="1368152"/>
            <a:chOff x="-125216" y="406547"/>
            <a:chExt cx="13747305" cy="24876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F597FB-B07F-4267-A9F8-A1A1C6BAA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5665" y="930254"/>
              <a:ext cx="1604734" cy="161353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2D67E2-D88C-4577-91C8-D04C3E43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3288" y="976815"/>
              <a:ext cx="1828801" cy="154533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9EDE01-08B9-469F-A054-F92249610F9F}"/>
                </a:ext>
              </a:extLst>
            </p:cNvPr>
            <p:cNvSpPr txBox="1"/>
            <p:nvPr/>
          </p:nvSpPr>
          <p:spPr>
            <a:xfrm>
              <a:off x="10829954" y="406547"/>
              <a:ext cx="660757" cy="1569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/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CAAA6B-3333-4724-8CD6-3936C6B0F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09" y="897614"/>
              <a:ext cx="1533140" cy="90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314FB83-B5D2-41D0-9490-8FBE7AED7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040" y="976375"/>
              <a:ext cx="905768" cy="126807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4971A2-3EE0-439B-AD03-6EE9BDBA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961982"/>
              <a:ext cx="1384616" cy="108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D309B2C-CB2E-48C4-9BE0-C66AF63BD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5216" y="2019040"/>
              <a:ext cx="1050639" cy="87511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6FBD438-390B-4671-A00B-3F1AC3EE9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1427" y="790029"/>
              <a:ext cx="1290230" cy="108000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D9F861-3FD9-4791-BDA5-C10042BF63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641" y="1471261"/>
            <a:ext cx="637613" cy="493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0326F6-CC3A-495C-BDCE-90D33DA7442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641" y="920830"/>
            <a:ext cx="637613" cy="4485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B56DB6F-A3DE-4C5E-9721-8CE0ADBE2FC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8" t="36054" r="17779" b="13470"/>
          <a:stretch/>
        </p:blipFill>
        <p:spPr>
          <a:xfrm>
            <a:off x="683568" y="1545462"/>
            <a:ext cx="576064" cy="50405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5681306-71DE-49A3-921A-2C059D253B3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76" y="897309"/>
            <a:ext cx="508121" cy="65812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7A0AA1E-7EFE-4BFC-A34D-00A634C4D89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114" y="1527002"/>
            <a:ext cx="633518" cy="63351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C607186-C3C8-4CAB-80A5-33D4CD61068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1"/>
          <a:stretch/>
        </p:blipFill>
        <p:spPr>
          <a:xfrm>
            <a:off x="2748441" y="1578178"/>
            <a:ext cx="508121" cy="57152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A32A293-234D-4CC1-88F8-9B6A8895FCB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1"/>
          <a:stretch/>
        </p:blipFill>
        <p:spPr>
          <a:xfrm>
            <a:off x="3257933" y="1578178"/>
            <a:ext cx="508121" cy="571525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1C958D7B-E26C-445E-AB82-10324570AD2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41" y="1619621"/>
            <a:ext cx="1015835" cy="54089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F158596-144F-4B6D-AD12-E7937DC633B7}"/>
              </a:ext>
            </a:extLst>
          </p:cNvPr>
          <p:cNvGrpSpPr/>
          <p:nvPr/>
        </p:nvGrpSpPr>
        <p:grpSpPr>
          <a:xfrm>
            <a:off x="1547664" y="2667969"/>
            <a:ext cx="7442083" cy="2280045"/>
            <a:chOff x="1547664" y="2667969"/>
            <a:chExt cx="7442083" cy="228004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FBFA760-94F0-4639-9786-0C57D7E6F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1328" y="3957876"/>
              <a:ext cx="508419" cy="42961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E15153B-44DF-4561-AD27-B546B1CF3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086" y="2800368"/>
              <a:ext cx="426223" cy="25020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102C528-7200-4515-B02A-C16083F2A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3865" y="2742855"/>
              <a:ext cx="251809" cy="35253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4315AB4-CD06-446D-AA6C-77D39E05D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2130" y="2826289"/>
              <a:ext cx="292085" cy="24328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4A7C174-0B7C-4842-8066-A889204A9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957" y="2790059"/>
              <a:ext cx="358692" cy="30024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C05874F-359C-4E95-8428-936CA03A4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4954" y="2739977"/>
              <a:ext cx="360875" cy="3059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B9B538C-4FDE-4449-B981-691EA185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0956" y="2771886"/>
              <a:ext cx="511949" cy="30717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9224033-0515-4704-937A-2ECD0AFA31B5}"/>
                </a:ext>
              </a:extLst>
            </p:cNvPr>
            <p:cNvSpPr txBox="1"/>
            <p:nvPr/>
          </p:nvSpPr>
          <p:spPr>
            <a:xfrm>
              <a:off x="1559687" y="3400190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thu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26C1CCD-8F62-436E-B970-9282EC8E3A38}"/>
                </a:ext>
              </a:extLst>
            </p:cNvPr>
            <p:cNvSpPr txBox="1"/>
            <p:nvPr/>
          </p:nvSpPr>
          <p:spPr>
            <a:xfrm>
              <a:off x="2051720" y="3400190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2016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77FCD8C-5274-4DB7-B1C5-76FC5E1E9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6631" y="3425163"/>
              <a:ext cx="321134" cy="300247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60B0A4C-AE15-4D4C-8614-B457532A2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8784" y="3434105"/>
              <a:ext cx="322439" cy="300247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3BCECF3-A76C-4287-80FA-A56515506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242" y="3436040"/>
              <a:ext cx="321134" cy="30024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8D4BCEB-9F7E-4005-A6F1-9EFB89A5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395" y="3436040"/>
              <a:ext cx="321134" cy="300247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F6A8BB5-766D-4DAD-A5BF-C52274371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548" y="3436040"/>
              <a:ext cx="322439" cy="30024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9264DFA-AD3F-4E7C-B92D-5D8EBCF4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06" y="3436040"/>
              <a:ext cx="321134" cy="30024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973D270-D300-4914-9D3D-C51CFA9FD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493" y="3388486"/>
              <a:ext cx="436089" cy="43848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A711B07-90CB-4231-9BD6-C0EFB5500E41}"/>
                </a:ext>
              </a:extLst>
            </p:cNvPr>
            <p:cNvSpPr txBox="1"/>
            <p:nvPr/>
          </p:nvSpPr>
          <p:spPr>
            <a:xfrm>
              <a:off x="1578121" y="3962142"/>
              <a:ext cx="500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sat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C6A949F-B6CC-4591-8676-3BDCD8C3BBDE}"/>
                </a:ext>
              </a:extLst>
            </p:cNvPr>
            <p:cNvSpPr txBox="1"/>
            <p:nvPr/>
          </p:nvSpPr>
          <p:spPr>
            <a:xfrm>
              <a:off x="2051720" y="3962142"/>
              <a:ext cx="628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2017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E2D7820-02B4-4A7A-A38D-9262505B1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339" y="4007168"/>
              <a:ext cx="321134" cy="30024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FE2E4D6-F044-4B86-BA55-C9CD424D7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576" y="3972438"/>
              <a:ext cx="322439" cy="30024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476D83A-501C-46A5-9EB5-F8FFCE324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3865" y="3997993"/>
              <a:ext cx="321134" cy="30024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691DB61-B601-4F33-8980-FB88BF450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8102" y="3997993"/>
              <a:ext cx="321134" cy="30024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7E95093-4469-499C-9C77-90118BC51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086" y="3974135"/>
              <a:ext cx="322439" cy="30024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B4DE12C-1487-4EF0-9EF3-0928E18E1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9628" y="3987116"/>
              <a:ext cx="321134" cy="300247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FB8FBFE-D82C-42DB-BFD9-D72E85619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1328" y="4518400"/>
              <a:ext cx="508419" cy="42961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F19AF5C-B634-4C87-A093-A94740775D9A}"/>
                </a:ext>
              </a:extLst>
            </p:cNvPr>
            <p:cNvSpPr txBox="1"/>
            <p:nvPr/>
          </p:nvSpPr>
          <p:spPr>
            <a:xfrm>
              <a:off x="1547664" y="4522667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sun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12CA43-6E97-4857-B68D-EB4AE9D973E6}"/>
                </a:ext>
              </a:extLst>
            </p:cNvPr>
            <p:cNvSpPr txBox="1"/>
            <p:nvPr/>
          </p:nvSpPr>
          <p:spPr>
            <a:xfrm>
              <a:off x="2051720" y="4522667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2018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E84711E-68B3-40FF-888A-C5E148733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892" y="4567692"/>
              <a:ext cx="321134" cy="30024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E391775-FF8F-444B-BA9B-1703B66F2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2940" y="4518400"/>
              <a:ext cx="322439" cy="300247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9EF4225-7890-43BF-AE22-26E033FF1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1794" y="4558517"/>
              <a:ext cx="321134" cy="300247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0A6F0AF-200C-46EB-A537-665833B48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9343" y="4558517"/>
              <a:ext cx="321134" cy="300247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FD49437-CBB8-42D8-8BEC-7C65895C9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086" y="4534658"/>
              <a:ext cx="322439" cy="300247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25BCA8C-8BB2-4AAB-9CE1-0795E045D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441" y="4567692"/>
              <a:ext cx="321134" cy="30024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A53F1E2-2B15-4B74-B2D9-02A1BC44C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91"/>
            <a:stretch/>
          </p:blipFill>
          <p:spPr>
            <a:xfrm>
              <a:off x="6084168" y="2667969"/>
              <a:ext cx="426612" cy="479845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479DE51-77B2-451E-962F-F95644814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7650" y="2697847"/>
              <a:ext cx="333215" cy="43158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24E9979-677C-4601-9AE2-E7FA8BEE24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91"/>
            <a:stretch/>
          </p:blipFill>
          <p:spPr>
            <a:xfrm>
              <a:off x="6593660" y="2667969"/>
              <a:ext cx="426612" cy="479845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2146295-1070-4F00-9281-69020919C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8053" y="2697847"/>
              <a:ext cx="484673" cy="48467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998799D-8236-4FC9-A172-AC62A5E36193}"/>
                </a:ext>
              </a:extLst>
            </p:cNvPr>
            <p:cNvSpPr txBox="1"/>
            <p:nvPr/>
          </p:nvSpPr>
          <p:spPr>
            <a:xfrm>
              <a:off x="7177289" y="3400190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382F0E4-B71F-4CEE-A4C3-BE00F456A60C}"/>
                </a:ext>
              </a:extLst>
            </p:cNvPr>
            <p:cNvSpPr txBox="1"/>
            <p:nvPr/>
          </p:nvSpPr>
          <p:spPr>
            <a:xfrm>
              <a:off x="7160456" y="3962142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A5A11F5-FE40-43AB-8660-E5A269A72442}"/>
                </a:ext>
              </a:extLst>
            </p:cNvPr>
            <p:cNvSpPr txBox="1"/>
            <p:nvPr/>
          </p:nvSpPr>
          <p:spPr>
            <a:xfrm>
              <a:off x="7160457" y="4522667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W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D555F05B-FF79-46D6-8DC8-532FE434B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1990" y="4567498"/>
              <a:ext cx="321134" cy="300247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097E905-6B05-4E24-954D-1F7A4E83D724}"/>
                </a:ext>
              </a:extLst>
            </p:cNvPr>
            <p:cNvSpPr txBox="1"/>
            <p:nvPr/>
          </p:nvSpPr>
          <p:spPr>
            <a:xfrm>
              <a:off x="6601355" y="3400190"/>
              <a:ext cx="436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60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5BC925-A368-47D2-82D8-0294FAE81C63}"/>
                </a:ext>
              </a:extLst>
            </p:cNvPr>
            <p:cNvSpPr txBox="1"/>
            <p:nvPr/>
          </p:nvSpPr>
          <p:spPr>
            <a:xfrm>
              <a:off x="6601353" y="3962142"/>
              <a:ext cx="436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40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98F71D7-20CA-4C58-BBA8-866F8405575B}"/>
                </a:ext>
              </a:extLst>
            </p:cNvPr>
            <p:cNvSpPr txBox="1"/>
            <p:nvPr/>
          </p:nvSpPr>
          <p:spPr>
            <a:xfrm>
              <a:off x="6611775" y="4522667"/>
              <a:ext cx="41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35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648A63B-49FD-48F5-A137-E5EBCFEFFE9F}"/>
                </a:ext>
              </a:extLst>
            </p:cNvPr>
            <p:cNvSpPr txBox="1"/>
            <p:nvPr/>
          </p:nvSpPr>
          <p:spPr>
            <a:xfrm>
              <a:off x="6022466" y="3400239"/>
              <a:ext cx="591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14,0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946C4B0-7F59-44DE-A402-A1288271D162}"/>
                </a:ext>
              </a:extLst>
            </p:cNvPr>
            <p:cNvSpPr txBox="1"/>
            <p:nvPr/>
          </p:nvSpPr>
          <p:spPr>
            <a:xfrm>
              <a:off x="6024067" y="3962191"/>
              <a:ext cx="588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18,9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BAE4303-15E6-4AF6-9541-2E400B8CB941}"/>
                </a:ext>
              </a:extLst>
            </p:cNvPr>
            <p:cNvSpPr txBox="1"/>
            <p:nvPr/>
          </p:nvSpPr>
          <p:spPr>
            <a:xfrm>
              <a:off x="6029681" y="4522716"/>
              <a:ext cx="577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24,1</a:t>
              </a: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B6430A85-7DB2-4F2E-9CC7-564B0D70F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5704" y="2811529"/>
              <a:ext cx="597030" cy="317899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0DD18F72-5A50-4A3B-8C91-B208DF00B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3972244"/>
              <a:ext cx="322439" cy="300247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C7EF6FD-3126-482C-884F-19A8AC14F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3467309"/>
              <a:ext cx="322439" cy="3002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94576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F5D95A2-5855-4A37-8F10-2463D142F1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657" y="2923637"/>
            <a:ext cx="221824" cy="2065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7F6D6D8-78BE-4A74-8CC3-F97F6555DA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288" y="2923637"/>
            <a:ext cx="231811" cy="2167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E5593D-031D-479B-AEEC-B8234D8C32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520" y="1719861"/>
            <a:ext cx="221824" cy="2065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FF4CC4-8987-497E-99E0-CED6A9CF86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151" y="1719861"/>
            <a:ext cx="231811" cy="216733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6E58C40-5C46-4705-8A54-B0A850670E0D}"/>
              </a:ext>
            </a:extLst>
          </p:cNvPr>
          <p:cNvSpPr/>
          <p:nvPr/>
        </p:nvSpPr>
        <p:spPr>
          <a:xfrm>
            <a:off x="5821904" y="2346165"/>
            <a:ext cx="936104" cy="5995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9582B3-866E-4121-91CF-784ABA39FE80}"/>
              </a:ext>
            </a:extLst>
          </p:cNvPr>
          <p:cNvCxnSpPr/>
          <p:nvPr/>
        </p:nvCxnSpPr>
        <p:spPr>
          <a:xfrm flipH="1">
            <a:off x="5600074" y="2867803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11D73A-77F6-407A-853D-8DF4037CEB74}"/>
              </a:ext>
            </a:extLst>
          </p:cNvPr>
          <p:cNvCxnSpPr>
            <a:cxnSpLocks/>
          </p:cNvCxnSpPr>
          <p:nvPr/>
        </p:nvCxnSpPr>
        <p:spPr>
          <a:xfrm>
            <a:off x="6644190" y="2867803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E31745B-7EAB-41E6-8005-6064B54C3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 form a </a:t>
            </a:r>
            <a:r>
              <a:rPr lang="en-GB" dirty="0">
                <a:solidFill>
                  <a:schemeClr val="tx2"/>
                </a:solidFill>
              </a:rPr>
              <a:t>Hypothesis Class</a:t>
            </a:r>
            <a:r>
              <a:rPr lang="en-GB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78956D-C64A-410E-BA30-7EDA0B01B4F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528" y="1059582"/>
            <a:ext cx="4485040" cy="2152087"/>
          </a:xfrm>
        </p:spPr>
        <p:txBody>
          <a:bodyPr>
            <a:normAutofit/>
          </a:bodyPr>
          <a:lstStyle/>
          <a:p>
            <a:r>
              <a:rPr lang="en-GB" sz="1400" dirty="0"/>
              <a:t>consist of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inner nodes (splitting)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specified by selecting one attribute/feature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branch to their children depending on the feature value of an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accent5"/>
                </a:solidFill>
              </a:rPr>
              <a:t>outer nodes (decision)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specify the label that we predict for corresponding instances</a:t>
            </a:r>
          </a:p>
          <a:p>
            <a:endParaRPr lang="en-GB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endParaRPr lang="en-GB" sz="1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A11B6B-EB49-44DD-9CB2-F986375ED290}"/>
              </a:ext>
            </a:extLst>
          </p:cNvPr>
          <p:cNvSpPr/>
          <p:nvPr/>
        </p:nvSpPr>
        <p:spPr>
          <a:xfrm>
            <a:off x="6516216" y="1108148"/>
            <a:ext cx="936104" cy="5995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0C9D2-A126-4A1B-A70D-545BC31B4B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53" y="1248951"/>
            <a:ext cx="597030" cy="31789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481D4A-3DE8-4091-846B-8E54B670AE79}"/>
              </a:ext>
            </a:extLst>
          </p:cNvPr>
          <p:cNvCxnSpPr/>
          <p:nvPr/>
        </p:nvCxnSpPr>
        <p:spPr>
          <a:xfrm flipH="1">
            <a:off x="6294386" y="1629786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69EFC3-5576-4F76-ADEA-D4C7D7776753}"/>
              </a:ext>
            </a:extLst>
          </p:cNvPr>
          <p:cNvCxnSpPr>
            <a:cxnSpLocks/>
          </p:cNvCxnSpPr>
          <p:nvPr/>
        </p:nvCxnSpPr>
        <p:spPr>
          <a:xfrm>
            <a:off x="7338502" y="1629786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982505E-2F61-46A3-8DDF-10AA13C7FF04}"/>
              </a:ext>
            </a:extLst>
          </p:cNvPr>
          <p:cNvSpPr/>
          <p:nvPr/>
        </p:nvSpPr>
        <p:spPr>
          <a:xfrm>
            <a:off x="7230490" y="2353481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5F8F269-BA80-4EE5-B0CF-D54A947546B8}"/>
              </a:ext>
            </a:extLst>
          </p:cNvPr>
          <p:cNvSpPr/>
          <p:nvPr/>
        </p:nvSpPr>
        <p:spPr>
          <a:xfrm>
            <a:off x="5132022" y="3584182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92AB50-9F16-4844-852E-6CCE6C6703F4}"/>
              </a:ext>
            </a:extLst>
          </p:cNvPr>
          <p:cNvSpPr/>
          <p:nvPr/>
        </p:nvSpPr>
        <p:spPr>
          <a:xfrm>
            <a:off x="6516216" y="3584182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BF4CA83-65A6-4772-8C74-62A5F8F61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20" y="3669128"/>
            <a:ext cx="508419" cy="4296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91438B-8304-4B71-B6C9-C4F1BFCA4B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062" y="3669128"/>
            <a:ext cx="436089" cy="4384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249A78F-112C-4453-B07C-74FB45ED13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497" y="2433994"/>
            <a:ext cx="436089" cy="4384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1D9959B-59B8-4AE7-99E6-9EAFA6D936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544" y="2437443"/>
            <a:ext cx="333215" cy="43158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0D139C4-3BD4-4899-AB3A-7C7C3E70F4E6}"/>
              </a:ext>
            </a:extLst>
          </p:cNvPr>
          <p:cNvSpPr/>
          <p:nvPr/>
        </p:nvSpPr>
        <p:spPr>
          <a:xfrm>
            <a:off x="323528" y="3217223"/>
            <a:ext cx="177138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can be used for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classification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regression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ranking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probability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0884A0-8FDF-4B80-8C8B-B17F78634EF8}"/>
              </a:ext>
            </a:extLst>
          </p:cNvPr>
          <p:cNvSpPr/>
          <p:nvPr/>
        </p:nvSpPr>
        <p:spPr>
          <a:xfrm>
            <a:off x="2221906" y="3211669"/>
            <a:ext cx="24620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can deal with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binary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categorical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EB811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numerical        variables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missing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outliers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31E4E88F-DE09-4EEC-8B1F-84744DB8B7FE}"/>
              </a:ext>
            </a:extLst>
          </p:cNvPr>
          <p:cNvSpPr/>
          <p:nvPr/>
        </p:nvSpPr>
        <p:spPr>
          <a:xfrm>
            <a:off x="3491880" y="3479672"/>
            <a:ext cx="216024" cy="820269"/>
          </a:xfrm>
          <a:prstGeom prst="rightBrace">
            <a:avLst>
              <a:gd name="adj1" fmla="val 38665"/>
              <a:gd name="adj2" fmla="val 6369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28798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F5D95A2-5855-4A37-8F10-2463D142F1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657" y="2923637"/>
            <a:ext cx="221824" cy="2065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7F6D6D8-78BE-4A74-8CC3-F97F6555DA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288" y="2923637"/>
            <a:ext cx="231811" cy="2167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E5593D-031D-479B-AEEC-B8234D8C32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520" y="1719861"/>
            <a:ext cx="221824" cy="2065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FF4CC4-8987-497E-99E0-CED6A9CF86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151" y="1719861"/>
            <a:ext cx="231811" cy="216733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6E58C40-5C46-4705-8A54-B0A850670E0D}"/>
              </a:ext>
            </a:extLst>
          </p:cNvPr>
          <p:cNvSpPr/>
          <p:nvPr/>
        </p:nvSpPr>
        <p:spPr>
          <a:xfrm>
            <a:off x="5821904" y="2346165"/>
            <a:ext cx="936104" cy="5995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9582B3-866E-4121-91CF-784ABA39FE80}"/>
              </a:ext>
            </a:extLst>
          </p:cNvPr>
          <p:cNvCxnSpPr/>
          <p:nvPr/>
        </p:nvCxnSpPr>
        <p:spPr>
          <a:xfrm flipH="1">
            <a:off x="5600074" y="2867803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11D73A-77F6-407A-853D-8DF4037CEB74}"/>
              </a:ext>
            </a:extLst>
          </p:cNvPr>
          <p:cNvCxnSpPr>
            <a:cxnSpLocks/>
          </p:cNvCxnSpPr>
          <p:nvPr/>
        </p:nvCxnSpPr>
        <p:spPr>
          <a:xfrm>
            <a:off x="6644190" y="2867803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E31745B-7EAB-41E6-8005-6064B54C3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 form a </a:t>
            </a:r>
            <a:r>
              <a:rPr lang="en-GB" dirty="0">
                <a:solidFill>
                  <a:schemeClr val="tx2"/>
                </a:solidFill>
              </a:rPr>
              <a:t>Hypothesis Class</a:t>
            </a:r>
            <a:r>
              <a:rPr lang="en-GB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78956D-C64A-410E-BA30-7EDA0B01B4F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528" y="1059582"/>
            <a:ext cx="4485040" cy="2152087"/>
          </a:xfrm>
        </p:spPr>
        <p:txBody>
          <a:bodyPr>
            <a:normAutofit/>
          </a:bodyPr>
          <a:lstStyle/>
          <a:p>
            <a:r>
              <a:rPr lang="en-GB" sz="1400" dirty="0"/>
              <a:t>consist of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inner nodes (splitting)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specified by selecting one attribute/feature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branch to their children depending on the feature value of an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accent5"/>
                </a:solidFill>
              </a:rPr>
              <a:t>outer nodes (decision)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specify the label that we predict for corresponding instances</a:t>
            </a:r>
          </a:p>
          <a:p>
            <a:endParaRPr lang="en-GB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endParaRPr lang="en-GB" sz="1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A11B6B-EB49-44DD-9CB2-F986375ED290}"/>
              </a:ext>
            </a:extLst>
          </p:cNvPr>
          <p:cNvSpPr/>
          <p:nvPr/>
        </p:nvSpPr>
        <p:spPr>
          <a:xfrm>
            <a:off x="6516216" y="1108148"/>
            <a:ext cx="936104" cy="5995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0C9D2-A126-4A1B-A70D-545BC31B4B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53" y="1248951"/>
            <a:ext cx="597030" cy="31789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481D4A-3DE8-4091-846B-8E54B670AE79}"/>
              </a:ext>
            </a:extLst>
          </p:cNvPr>
          <p:cNvCxnSpPr/>
          <p:nvPr/>
        </p:nvCxnSpPr>
        <p:spPr>
          <a:xfrm flipH="1">
            <a:off x="6294386" y="1629786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69EFC3-5576-4F76-ADEA-D4C7D7776753}"/>
              </a:ext>
            </a:extLst>
          </p:cNvPr>
          <p:cNvCxnSpPr>
            <a:cxnSpLocks/>
          </p:cNvCxnSpPr>
          <p:nvPr/>
        </p:nvCxnSpPr>
        <p:spPr>
          <a:xfrm>
            <a:off x="7338502" y="1629786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982505E-2F61-46A3-8DDF-10AA13C7FF04}"/>
              </a:ext>
            </a:extLst>
          </p:cNvPr>
          <p:cNvSpPr/>
          <p:nvPr/>
        </p:nvSpPr>
        <p:spPr>
          <a:xfrm>
            <a:off x="7230490" y="2353481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5F8F269-BA80-4EE5-B0CF-D54A947546B8}"/>
              </a:ext>
            </a:extLst>
          </p:cNvPr>
          <p:cNvSpPr/>
          <p:nvPr/>
        </p:nvSpPr>
        <p:spPr>
          <a:xfrm>
            <a:off x="5132022" y="3584182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92AB50-9F16-4844-852E-6CCE6C6703F4}"/>
              </a:ext>
            </a:extLst>
          </p:cNvPr>
          <p:cNvSpPr/>
          <p:nvPr/>
        </p:nvSpPr>
        <p:spPr>
          <a:xfrm>
            <a:off x="6516216" y="3584182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BF4CA83-65A6-4772-8C74-62A5F8F61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20" y="3669128"/>
            <a:ext cx="508419" cy="4296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91438B-8304-4B71-B6C9-C4F1BFCA4B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062" y="3669128"/>
            <a:ext cx="436089" cy="4384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249A78F-112C-4453-B07C-74FB45ED13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497" y="2433994"/>
            <a:ext cx="436089" cy="4384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1D9959B-59B8-4AE7-99E6-9EAFA6D936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544" y="2437443"/>
            <a:ext cx="333215" cy="43158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0D139C4-3BD4-4899-AB3A-7C7C3E70F4E6}"/>
              </a:ext>
            </a:extLst>
          </p:cNvPr>
          <p:cNvSpPr/>
          <p:nvPr/>
        </p:nvSpPr>
        <p:spPr>
          <a:xfrm>
            <a:off x="323528" y="3217223"/>
            <a:ext cx="177138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can be used for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classification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regression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ranking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probability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0884A0-8FDF-4B80-8C8B-B17F78634EF8}"/>
              </a:ext>
            </a:extLst>
          </p:cNvPr>
          <p:cNvSpPr/>
          <p:nvPr/>
        </p:nvSpPr>
        <p:spPr>
          <a:xfrm>
            <a:off x="2221906" y="3211669"/>
            <a:ext cx="24620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can deal with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binary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categorical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EB811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numerical        variables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missing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outliers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31E4E88F-DE09-4EEC-8B1F-84744DB8B7FE}"/>
              </a:ext>
            </a:extLst>
          </p:cNvPr>
          <p:cNvSpPr/>
          <p:nvPr/>
        </p:nvSpPr>
        <p:spPr>
          <a:xfrm>
            <a:off x="3491880" y="3479672"/>
            <a:ext cx="216024" cy="820269"/>
          </a:xfrm>
          <a:prstGeom prst="rightBrace">
            <a:avLst>
              <a:gd name="adj1" fmla="val 38665"/>
              <a:gd name="adj2" fmla="val 6369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9A3E176-B3B2-451C-827D-5D7AD590A2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565" y="4746897"/>
            <a:ext cx="426223" cy="2502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6A068A-B3DC-4057-904E-E01CE57F4DC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44" y="4689384"/>
            <a:ext cx="251809" cy="3525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46522DF-52B7-49BE-81C6-B79EBC907B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609" y="4772818"/>
            <a:ext cx="292085" cy="2432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36EF844-28EE-4131-8975-55B5AED4132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436" y="4736588"/>
            <a:ext cx="358692" cy="30024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12F2454-AD09-4E16-9AA6-175ABD5E3DD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433" y="4686506"/>
            <a:ext cx="360875" cy="30594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51103A4-0A49-4246-8165-48A5E812B8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129" y="4644376"/>
            <a:ext cx="333215" cy="43158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7E7C1FC-FA0E-46BA-BB3A-09B3DB04BB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183" y="4758058"/>
            <a:ext cx="597030" cy="3178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F46D1F9-4980-4E6A-BEFB-A5FF170F3F23}"/>
              </a:ext>
            </a:extLst>
          </p:cNvPr>
          <p:cNvSpPr txBox="1"/>
          <p:nvPr/>
        </p:nvSpPr>
        <p:spPr>
          <a:xfrm>
            <a:off x="4135166" y="477905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thu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47123F-57AD-4BA8-A791-675C568E46CF}"/>
              </a:ext>
            </a:extLst>
          </p:cNvPr>
          <p:cNvSpPr txBox="1"/>
          <p:nvPr/>
        </p:nvSpPr>
        <p:spPr>
          <a:xfrm>
            <a:off x="4627199" y="477905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2016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C05D7E-6751-4ABB-9A48-20B8FBBD5321}"/>
              </a:ext>
            </a:extLst>
          </p:cNvPr>
          <p:cNvSpPr txBox="1"/>
          <p:nvPr/>
        </p:nvSpPr>
        <p:spPr>
          <a:xfrm>
            <a:off x="8679426" y="4779051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W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DB32621F-044C-49AA-AF4B-B2441980A4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79565" y="4707414"/>
            <a:ext cx="441018" cy="441018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9F6C7983-578B-4C95-9AED-19A4ED6D78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74334" y="4716384"/>
            <a:ext cx="441018" cy="441018"/>
          </a:xfrm>
          <a:prstGeom prst="rect">
            <a:avLst/>
          </a:prstGeom>
        </p:spPr>
      </p:pic>
      <p:pic>
        <p:nvPicPr>
          <p:cNvPr id="59" name="Graphic 58" descr="Checkmark">
            <a:extLst>
              <a:ext uri="{FF2B5EF4-FFF2-40B4-BE49-F238E27FC236}">
                <a16:creationId xmlns:a16="http://schemas.microsoft.com/office/drawing/2014/main" id="{6D2ED468-AB97-471B-82E7-5E238DD9B9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74413" y="4716384"/>
            <a:ext cx="441018" cy="441018"/>
          </a:xfrm>
          <a:prstGeom prst="rect">
            <a:avLst/>
          </a:prstGeom>
        </p:spPr>
      </p:pic>
      <p:pic>
        <p:nvPicPr>
          <p:cNvPr id="60" name="Graphic 59" descr="Checkmark">
            <a:extLst>
              <a:ext uri="{FF2B5EF4-FFF2-40B4-BE49-F238E27FC236}">
                <a16:creationId xmlns:a16="http://schemas.microsoft.com/office/drawing/2014/main" id="{0DCDA3A1-7EFE-4501-99FC-5246846D34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15431" y="4716384"/>
            <a:ext cx="441018" cy="441018"/>
          </a:xfrm>
          <a:prstGeom prst="rect">
            <a:avLst/>
          </a:prstGeom>
        </p:spPr>
      </p:pic>
      <p:pic>
        <p:nvPicPr>
          <p:cNvPr id="61" name="Graphic 60" descr="Checkmark">
            <a:extLst>
              <a:ext uri="{FF2B5EF4-FFF2-40B4-BE49-F238E27FC236}">
                <a16:creationId xmlns:a16="http://schemas.microsoft.com/office/drawing/2014/main" id="{230E86D4-26D3-4184-A3EC-8039EBB045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86581" y="4707414"/>
            <a:ext cx="441018" cy="441018"/>
          </a:xfrm>
          <a:prstGeom prst="rect">
            <a:avLst/>
          </a:prstGeom>
        </p:spPr>
      </p:pic>
      <p:pic>
        <p:nvPicPr>
          <p:cNvPr id="63" name="Graphic 62" descr="Close">
            <a:extLst>
              <a:ext uri="{FF2B5EF4-FFF2-40B4-BE49-F238E27FC236}">
                <a16:creationId xmlns:a16="http://schemas.microsoft.com/office/drawing/2014/main" id="{474E3AEA-92E3-4B3D-9C6F-2FC988D5EC3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9487" y="4716384"/>
            <a:ext cx="441018" cy="441018"/>
          </a:xfrm>
          <a:prstGeom prst="rect">
            <a:avLst/>
          </a:prstGeom>
        </p:spPr>
      </p:pic>
      <p:pic>
        <p:nvPicPr>
          <p:cNvPr id="64" name="Graphic 63" descr="Close">
            <a:extLst>
              <a:ext uri="{FF2B5EF4-FFF2-40B4-BE49-F238E27FC236}">
                <a16:creationId xmlns:a16="http://schemas.microsoft.com/office/drawing/2014/main" id="{922068CF-8C45-4D50-9F68-578BE0564B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55591" y="4716384"/>
            <a:ext cx="441018" cy="4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37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D5AEB-7FF5-49F6-B68E-454B127E2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78381"/>
            <a:ext cx="9144000" cy="742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0972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F5D95A2-5855-4A37-8F10-2463D142F1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657" y="2923637"/>
            <a:ext cx="221824" cy="2065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7F6D6D8-78BE-4A74-8CC3-F97F6555DA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288" y="2923637"/>
            <a:ext cx="231811" cy="2167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E5593D-031D-479B-AEEC-B8234D8C32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520" y="1719861"/>
            <a:ext cx="221824" cy="2065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FF4CC4-8987-497E-99E0-CED6A9CF86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151" y="1719861"/>
            <a:ext cx="231811" cy="216733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6E58C40-5C46-4705-8A54-B0A850670E0D}"/>
              </a:ext>
            </a:extLst>
          </p:cNvPr>
          <p:cNvSpPr/>
          <p:nvPr/>
        </p:nvSpPr>
        <p:spPr>
          <a:xfrm>
            <a:off x="5821904" y="2346165"/>
            <a:ext cx="936104" cy="5995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9582B3-866E-4121-91CF-784ABA39FE80}"/>
              </a:ext>
            </a:extLst>
          </p:cNvPr>
          <p:cNvCxnSpPr/>
          <p:nvPr/>
        </p:nvCxnSpPr>
        <p:spPr>
          <a:xfrm flipH="1">
            <a:off x="5600074" y="2867803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11D73A-77F6-407A-853D-8DF4037CEB74}"/>
              </a:ext>
            </a:extLst>
          </p:cNvPr>
          <p:cNvCxnSpPr>
            <a:cxnSpLocks/>
          </p:cNvCxnSpPr>
          <p:nvPr/>
        </p:nvCxnSpPr>
        <p:spPr>
          <a:xfrm>
            <a:off x="6644190" y="2867803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E31745B-7EAB-41E6-8005-6064B54C3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 form a </a:t>
            </a:r>
            <a:r>
              <a:rPr lang="en-GB" dirty="0">
                <a:solidFill>
                  <a:schemeClr val="tx2"/>
                </a:solidFill>
              </a:rPr>
              <a:t>Hypothesis Class</a:t>
            </a:r>
            <a:r>
              <a:rPr lang="en-GB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78956D-C64A-410E-BA30-7EDA0B01B4F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528" y="1059582"/>
            <a:ext cx="4485040" cy="2152087"/>
          </a:xfrm>
        </p:spPr>
        <p:txBody>
          <a:bodyPr>
            <a:normAutofit/>
          </a:bodyPr>
          <a:lstStyle/>
          <a:p>
            <a:r>
              <a:rPr lang="en-GB" sz="1400" dirty="0"/>
              <a:t>consist of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inner nodes (splitting)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specified by selecting one attribute/feature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branch to their children depending on the feature value of an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accent5"/>
                </a:solidFill>
              </a:rPr>
              <a:t>outer nodes (decision)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specify the label that we predict for corresponding instances</a:t>
            </a:r>
          </a:p>
          <a:p>
            <a:endParaRPr lang="en-GB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endParaRPr lang="en-GB" sz="1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A11B6B-EB49-44DD-9CB2-F986375ED290}"/>
              </a:ext>
            </a:extLst>
          </p:cNvPr>
          <p:cNvSpPr/>
          <p:nvPr/>
        </p:nvSpPr>
        <p:spPr>
          <a:xfrm>
            <a:off x="6516216" y="1108148"/>
            <a:ext cx="936104" cy="5995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0C9D2-A126-4A1B-A70D-545BC31B4B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53" y="1248951"/>
            <a:ext cx="597030" cy="31789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481D4A-3DE8-4091-846B-8E54B670AE79}"/>
              </a:ext>
            </a:extLst>
          </p:cNvPr>
          <p:cNvCxnSpPr/>
          <p:nvPr/>
        </p:nvCxnSpPr>
        <p:spPr>
          <a:xfrm flipH="1">
            <a:off x="6294386" y="1629786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69EFC3-5576-4F76-ADEA-D4C7D7776753}"/>
              </a:ext>
            </a:extLst>
          </p:cNvPr>
          <p:cNvCxnSpPr>
            <a:cxnSpLocks/>
          </p:cNvCxnSpPr>
          <p:nvPr/>
        </p:nvCxnSpPr>
        <p:spPr>
          <a:xfrm>
            <a:off x="7338502" y="1629786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982505E-2F61-46A3-8DDF-10AA13C7FF04}"/>
              </a:ext>
            </a:extLst>
          </p:cNvPr>
          <p:cNvSpPr/>
          <p:nvPr/>
        </p:nvSpPr>
        <p:spPr>
          <a:xfrm>
            <a:off x="7230490" y="2353481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5F8F269-BA80-4EE5-B0CF-D54A947546B8}"/>
              </a:ext>
            </a:extLst>
          </p:cNvPr>
          <p:cNvSpPr/>
          <p:nvPr/>
        </p:nvSpPr>
        <p:spPr>
          <a:xfrm>
            <a:off x="5132022" y="3584182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92AB50-9F16-4844-852E-6CCE6C6703F4}"/>
              </a:ext>
            </a:extLst>
          </p:cNvPr>
          <p:cNvSpPr/>
          <p:nvPr/>
        </p:nvSpPr>
        <p:spPr>
          <a:xfrm>
            <a:off x="6516216" y="3584182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BF4CA83-65A6-4772-8C74-62A5F8F61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20" y="3669128"/>
            <a:ext cx="508419" cy="4296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91438B-8304-4B71-B6C9-C4F1BFCA4B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062" y="3669128"/>
            <a:ext cx="436089" cy="4384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249A78F-112C-4453-B07C-74FB45ED13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497" y="2433994"/>
            <a:ext cx="436089" cy="4384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1D9959B-59B8-4AE7-99E6-9EAFA6D936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544" y="2437443"/>
            <a:ext cx="333215" cy="43158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0D139C4-3BD4-4899-AB3A-7C7C3E70F4E6}"/>
              </a:ext>
            </a:extLst>
          </p:cNvPr>
          <p:cNvSpPr/>
          <p:nvPr/>
        </p:nvSpPr>
        <p:spPr>
          <a:xfrm>
            <a:off x="323528" y="3217223"/>
            <a:ext cx="177138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can be used for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classification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regression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ranking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probability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0884A0-8FDF-4B80-8C8B-B17F78634EF8}"/>
              </a:ext>
            </a:extLst>
          </p:cNvPr>
          <p:cNvSpPr/>
          <p:nvPr/>
        </p:nvSpPr>
        <p:spPr>
          <a:xfrm>
            <a:off x="2221906" y="3211669"/>
            <a:ext cx="24620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can deal with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binary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categorical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EB811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numerical        variables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missing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outliers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31E4E88F-DE09-4EEC-8B1F-84744DB8B7FE}"/>
              </a:ext>
            </a:extLst>
          </p:cNvPr>
          <p:cNvSpPr/>
          <p:nvPr/>
        </p:nvSpPr>
        <p:spPr>
          <a:xfrm>
            <a:off x="3491880" y="3479672"/>
            <a:ext cx="216024" cy="820269"/>
          </a:xfrm>
          <a:prstGeom prst="rightBrace">
            <a:avLst>
              <a:gd name="adj1" fmla="val 38665"/>
              <a:gd name="adj2" fmla="val 6369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9A3E176-B3B2-451C-827D-5D7AD590A2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565" y="4746897"/>
            <a:ext cx="426223" cy="2502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6A068A-B3DC-4057-904E-E01CE57F4DC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44" y="4689384"/>
            <a:ext cx="251809" cy="3525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46522DF-52B7-49BE-81C6-B79EBC907B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609" y="4772818"/>
            <a:ext cx="292085" cy="2432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36EF844-28EE-4131-8975-55B5AED4132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436" y="4736588"/>
            <a:ext cx="358692" cy="30024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12F2454-AD09-4E16-9AA6-175ABD5E3DD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433" y="4686506"/>
            <a:ext cx="360875" cy="30594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51103A4-0A49-4246-8165-48A5E812B8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129" y="4644376"/>
            <a:ext cx="333215" cy="43158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7E7C1FC-FA0E-46BA-BB3A-09B3DB04BB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183" y="4758058"/>
            <a:ext cx="597030" cy="3178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F46D1F9-4980-4E6A-BEFB-A5FF170F3F23}"/>
              </a:ext>
            </a:extLst>
          </p:cNvPr>
          <p:cNvSpPr txBox="1"/>
          <p:nvPr/>
        </p:nvSpPr>
        <p:spPr>
          <a:xfrm>
            <a:off x="4153601" y="4779051"/>
            <a:ext cx="5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sat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47123F-57AD-4BA8-A791-675C568E46CF}"/>
              </a:ext>
            </a:extLst>
          </p:cNvPr>
          <p:cNvSpPr txBox="1"/>
          <p:nvPr/>
        </p:nvSpPr>
        <p:spPr>
          <a:xfrm>
            <a:off x="4627199" y="4779051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2017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C05D7E-6751-4ABB-9A48-20B8FBBD5321}"/>
              </a:ext>
            </a:extLst>
          </p:cNvPr>
          <p:cNvSpPr txBox="1"/>
          <p:nvPr/>
        </p:nvSpPr>
        <p:spPr>
          <a:xfrm>
            <a:off x="8696258" y="4779051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N</a:t>
            </a:r>
          </a:p>
        </p:txBody>
      </p:sp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9F6C7983-578B-4C95-9AED-19A4ED6D78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7126" y="4716384"/>
            <a:ext cx="441018" cy="441018"/>
          </a:xfrm>
          <a:prstGeom prst="rect">
            <a:avLst/>
          </a:prstGeom>
        </p:spPr>
      </p:pic>
      <p:pic>
        <p:nvPicPr>
          <p:cNvPr id="59" name="Graphic 58" descr="Checkmark">
            <a:extLst>
              <a:ext uri="{FF2B5EF4-FFF2-40B4-BE49-F238E27FC236}">
                <a16:creationId xmlns:a16="http://schemas.microsoft.com/office/drawing/2014/main" id="{6D2ED468-AB97-471B-82E7-5E238DD9B98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74413" y="4716384"/>
            <a:ext cx="441018" cy="441018"/>
          </a:xfrm>
          <a:prstGeom prst="rect">
            <a:avLst/>
          </a:prstGeom>
        </p:spPr>
      </p:pic>
      <p:pic>
        <p:nvPicPr>
          <p:cNvPr id="60" name="Graphic 59" descr="Checkmark">
            <a:extLst>
              <a:ext uri="{FF2B5EF4-FFF2-40B4-BE49-F238E27FC236}">
                <a16:creationId xmlns:a16="http://schemas.microsoft.com/office/drawing/2014/main" id="{0DCDA3A1-7EFE-4501-99FC-5246846D34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715431" y="4716384"/>
            <a:ext cx="441018" cy="441018"/>
          </a:xfrm>
          <a:prstGeom prst="rect">
            <a:avLst/>
          </a:prstGeom>
        </p:spPr>
      </p:pic>
      <p:pic>
        <p:nvPicPr>
          <p:cNvPr id="61" name="Graphic 60" descr="Checkmark">
            <a:extLst>
              <a:ext uri="{FF2B5EF4-FFF2-40B4-BE49-F238E27FC236}">
                <a16:creationId xmlns:a16="http://schemas.microsoft.com/office/drawing/2014/main" id="{230E86D4-26D3-4184-A3EC-8039EBB045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36296" y="4707414"/>
            <a:ext cx="441018" cy="441018"/>
          </a:xfrm>
          <a:prstGeom prst="rect">
            <a:avLst/>
          </a:prstGeom>
        </p:spPr>
      </p:pic>
      <p:pic>
        <p:nvPicPr>
          <p:cNvPr id="64" name="Graphic 63" descr="Close">
            <a:extLst>
              <a:ext uri="{FF2B5EF4-FFF2-40B4-BE49-F238E27FC236}">
                <a16:creationId xmlns:a16="http://schemas.microsoft.com/office/drawing/2014/main" id="{922068CF-8C45-4D50-9F68-578BE0564B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40352" y="4716384"/>
            <a:ext cx="441018" cy="441018"/>
          </a:xfrm>
          <a:prstGeom prst="rect">
            <a:avLst/>
          </a:prstGeom>
        </p:spPr>
      </p:pic>
      <p:pic>
        <p:nvPicPr>
          <p:cNvPr id="44" name="Graphic 43" descr="Checkmark">
            <a:extLst>
              <a:ext uri="{FF2B5EF4-FFF2-40B4-BE49-F238E27FC236}">
                <a16:creationId xmlns:a16="http://schemas.microsoft.com/office/drawing/2014/main" id="{7BC7C2C7-66DA-4013-A0E6-1A26B45DF2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96136" y="4707414"/>
            <a:ext cx="441018" cy="441018"/>
          </a:xfrm>
          <a:prstGeom prst="rect">
            <a:avLst/>
          </a:prstGeom>
        </p:spPr>
      </p:pic>
      <p:pic>
        <p:nvPicPr>
          <p:cNvPr id="46" name="Graphic 45" descr="Close">
            <a:extLst>
              <a:ext uri="{FF2B5EF4-FFF2-40B4-BE49-F238E27FC236}">
                <a16:creationId xmlns:a16="http://schemas.microsoft.com/office/drawing/2014/main" id="{E8B626D4-56E7-456F-BD84-F4DED7DE59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55591" y="4716384"/>
            <a:ext cx="441018" cy="4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7241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6C8EE934-8443-4DA2-8D7B-F383B1EB59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02" y="3523143"/>
            <a:ext cx="231811" cy="21673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CFC65D9-A03A-4C58-B9DA-D3B32AE04DA6}"/>
              </a:ext>
            </a:extLst>
          </p:cNvPr>
          <p:cNvSpPr/>
          <p:nvPr/>
        </p:nvSpPr>
        <p:spPr>
          <a:xfrm>
            <a:off x="1671718" y="2945671"/>
            <a:ext cx="936104" cy="5995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A88A540-B7F1-4866-8820-6FCC100850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65" y="3073569"/>
            <a:ext cx="585507" cy="34371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F5D95A2-5855-4A37-8F10-2463D142F1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657" y="2923637"/>
            <a:ext cx="221824" cy="2065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7F6D6D8-78BE-4A74-8CC3-F97F6555DA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288" y="2923637"/>
            <a:ext cx="231811" cy="2167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E5593D-031D-479B-AEEC-B8234D8C32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520" y="1719861"/>
            <a:ext cx="221824" cy="2065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FF4CC4-8987-497E-99E0-CED6A9CF86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151" y="1719861"/>
            <a:ext cx="231811" cy="216733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6E58C40-5C46-4705-8A54-B0A850670E0D}"/>
              </a:ext>
            </a:extLst>
          </p:cNvPr>
          <p:cNvSpPr/>
          <p:nvPr/>
        </p:nvSpPr>
        <p:spPr>
          <a:xfrm>
            <a:off x="5821904" y="2346165"/>
            <a:ext cx="936104" cy="5995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9582B3-866E-4121-91CF-784ABA39FE80}"/>
              </a:ext>
            </a:extLst>
          </p:cNvPr>
          <p:cNvCxnSpPr/>
          <p:nvPr/>
        </p:nvCxnSpPr>
        <p:spPr>
          <a:xfrm flipH="1">
            <a:off x="5600074" y="2867803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11D73A-77F6-407A-853D-8DF4037CEB74}"/>
              </a:ext>
            </a:extLst>
          </p:cNvPr>
          <p:cNvCxnSpPr>
            <a:cxnSpLocks/>
          </p:cNvCxnSpPr>
          <p:nvPr/>
        </p:nvCxnSpPr>
        <p:spPr>
          <a:xfrm>
            <a:off x="6644190" y="2867803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E31745B-7EAB-41E6-8005-6064B54C3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 form a </a:t>
            </a:r>
            <a:r>
              <a:rPr lang="en-GB" dirty="0">
                <a:solidFill>
                  <a:schemeClr val="tx2"/>
                </a:solidFill>
              </a:rPr>
              <a:t>Hypothesis Class</a:t>
            </a:r>
            <a:r>
              <a:rPr lang="en-GB" dirty="0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A11B6B-EB49-44DD-9CB2-F986375ED290}"/>
              </a:ext>
            </a:extLst>
          </p:cNvPr>
          <p:cNvSpPr/>
          <p:nvPr/>
        </p:nvSpPr>
        <p:spPr>
          <a:xfrm>
            <a:off x="6516216" y="1108148"/>
            <a:ext cx="936104" cy="5995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0C9D2-A126-4A1B-A70D-545BC31B4B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53" y="1248951"/>
            <a:ext cx="597030" cy="31789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481D4A-3DE8-4091-846B-8E54B670AE79}"/>
              </a:ext>
            </a:extLst>
          </p:cNvPr>
          <p:cNvCxnSpPr/>
          <p:nvPr/>
        </p:nvCxnSpPr>
        <p:spPr>
          <a:xfrm flipH="1">
            <a:off x="6294386" y="1629786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69EFC3-5576-4F76-ADEA-D4C7D7776753}"/>
              </a:ext>
            </a:extLst>
          </p:cNvPr>
          <p:cNvCxnSpPr>
            <a:cxnSpLocks/>
          </p:cNvCxnSpPr>
          <p:nvPr/>
        </p:nvCxnSpPr>
        <p:spPr>
          <a:xfrm>
            <a:off x="7338502" y="1629786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982505E-2F61-46A3-8DDF-10AA13C7FF04}"/>
              </a:ext>
            </a:extLst>
          </p:cNvPr>
          <p:cNvSpPr/>
          <p:nvPr/>
        </p:nvSpPr>
        <p:spPr>
          <a:xfrm>
            <a:off x="7230490" y="2353481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5F8F269-BA80-4EE5-B0CF-D54A947546B8}"/>
              </a:ext>
            </a:extLst>
          </p:cNvPr>
          <p:cNvSpPr/>
          <p:nvPr/>
        </p:nvSpPr>
        <p:spPr>
          <a:xfrm>
            <a:off x="5132022" y="3584182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92AB50-9F16-4844-852E-6CCE6C6703F4}"/>
              </a:ext>
            </a:extLst>
          </p:cNvPr>
          <p:cNvSpPr/>
          <p:nvPr/>
        </p:nvSpPr>
        <p:spPr>
          <a:xfrm>
            <a:off x="6516216" y="3584182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BF4CA83-65A6-4772-8C74-62A5F8F619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19" y="3669129"/>
            <a:ext cx="253538" cy="2161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91438B-8304-4B71-B6C9-C4F1BFCA4B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669128"/>
            <a:ext cx="218209" cy="2202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249A78F-112C-4453-B07C-74FB45ED13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135" y="2432234"/>
            <a:ext cx="218209" cy="2202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1D9959B-59B8-4AE7-99E6-9EAFA6D936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544" y="2437443"/>
            <a:ext cx="333215" cy="4315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A9F6AA7-1DD2-43F3-B94F-0F0A837BE9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71" y="3523143"/>
            <a:ext cx="221824" cy="206557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C3CCEDE-E4CF-45D0-8B4B-7D37A156BA24}"/>
              </a:ext>
            </a:extLst>
          </p:cNvPr>
          <p:cNvCxnSpPr/>
          <p:nvPr/>
        </p:nvCxnSpPr>
        <p:spPr>
          <a:xfrm flipH="1">
            <a:off x="1449888" y="3467309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8E673E-3016-4DD7-A4B9-DBA40E44D2AA}"/>
              </a:ext>
            </a:extLst>
          </p:cNvPr>
          <p:cNvCxnSpPr>
            <a:cxnSpLocks/>
          </p:cNvCxnSpPr>
          <p:nvPr/>
        </p:nvCxnSpPr>
        <p:spPr>
          <a:xfrm>
            <a:off x="2494004" y="3467309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5A24F91-C761-4817-843B-67CF5C29D72B}"/>
              </a:ext>
            </a:extLst>
          </p:cNvPr>
          <p:cNvSpPr/>
          <p:nvPr/>
        </p:nvSpPr>
        <p:spPr>
          <a:xfrm>
            <a:off x="981836" y="4183688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FB6C56D-209B-4457-B8C2-487DCB72CFE4}"/>
              </a:ext>
            </a:extLst>
          </p:cNvPr>
          <p:cNvSpPr/>
          <p:nvPr/>
        </p:nvSpPr>
        <p:spPr>
          <a:xfrm>
            <a:off x="2366030" y="4183688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19C6117-8FC0-4FE4-A053-D075C4CB8D99}"/>
              </a:ext>
            </a:extLst>
          </p:cNvPr>
          <p:cNvSpPr/>
          <p:nvPr/>
        </p:nvSpPr>
        <p:spPr>
          <a:xfrm>
            <a:off x="2044609" y="787888"/>
            <a:ext cx="936104" cy="5995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DA2E872-68AA-4443-829A-B791BD8676AB}"/>
              </a:ext>
            </a:extLst>
          </p:cNvPr>
          <p:cNvCxnSpPr/>
          <p:nvPr/>
        </p:nvCxnSpPr>
        <p:spPr>
          <a:xfrm flipH="1">
            <a:off x="1822779" y="1309526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B4F8CDA-426E-4520-97A6-89B8B8858094}"/>
              </a:ext>
            </a:extLst>
          </p:cNvPr>
          <p:cNvCxnSpPr>
            <a:cxnSpLocks/>
          </p:cNvCxnSpPr>
          <p:nvPr/>
        </p:nvCxnSpPr>
        <p:spPr>
          <a:xfrm>
            <a:off x="2866895" y="1309526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EFE03DD-5285-45CA-A71F-C742D0BD9203}"/>
              </a:ext>
            </a:extLst>
          </p:cNvPr>
          <p:cNvSpPr/>
          <p:nvPr/>
        </p:nvSpPr>
        <p:spPr>
          <a:xfrm>
            <a:off x="1354727" y="2025905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E615D33-F0C6-4B9E-B054-8F2FDA5D0A89}"/>
              </a:ext>
            </a:extLst>
          </p:cNvPr>
          <p:cNvSpPr/>
          <p:nvPr/>
        </p:nvSpPr>
        <p:spPr>
          <a:xfrm>
            <a:off x="2738921" y="2025905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FEA0793-31B2-4C9C-86CC-56A0185D0AE1}"/>
              </a:ext>
            </a:extLst>
          </p:cNvPr>
          <p:cNvSpPr/>
          <p:nvPr/>
        </p:nvSpPr>
        <p:spPr>
          <a:xfrm>
            <a:off x="4128740" y="2020810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B561BD3-9F8A-4C92-89C2-AE93F6EA9AC2}"/>
              </a:ext>
            </a:extLst>
          </p:cNvPr>
          <p:cNvCxnSpPr>
            <a:cxnSpLocks/>
          </p:cNvCxnSpPr>
          <p:nvPr/>
        </p:nvCxnSpPr>
        <p:spPr>
          <a:xfrm flipH="1">
            <a:off x="436370" y="1147909"/>
            <a:ext cx="1649434" cy="876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38B66C8-25B9-4A53-A077-93CAC38052A8}"/>
              </a:ext>
            </a:extLst>
          </p:cNvPr>
          <p:cNvCxnSpPr>
            <a:cxnSpLocks/>
          </p:cNvCxnSpPr>
          <p:nvPr/>
        </p:nvCxnSpPr>
        <p:spPr>
          <a:xfrm>
            <a:off x="2940535" y="1145590"/>
            <a:ext cx="1649434" cy="876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14B2AF42-D99A-40DA-9F39-3A0F1ACC88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821" y="4279709"/>
            <a:ext cx="253538" cy="21613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34115C6-8985-43F5-B418-782893B3E5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61229"/>
            <a:ext cx="218209" cy="22028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CC8C7F-6127-448E-8AAB-8CDA84484DB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10" y="916246"/>
            <a:ext cx="511949" cy="3071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EABF62-4048-4190-A75A-580DE30EA43D}"/>
              </a:ext>
            </a:extLst>
          </p:cNvPr>
          <p:cNvSpPr txBox="1"/>
          <p:nvPr/>
        </p:nvSpPr>
        <p:spPr>
          <a:xfrm>
            <a:off x="1991098" y="1500712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2016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6460F56-2FB8-4CCF-B73C-310DB87DD468}"/>
              </a:ext>
            </a:extLst>
          </p:cNvPr>
          <p:cNvSpPr txBox="1"/>
          <p:nvPr/>
        </p:nvSpPr>
        <p:spPr>
          <a:xfrm>
            <a:off x="3030100" y="1505888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2017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3C39AD-22FB-4F80-B03A-EF3F6E8A237A}"/>
              </a:ext>
            </a:extLst>
          </p:cNvPr>
          <p:cNvSpPr txBox="1"/>
          <p:nvPr/>
        </p:nvSpPr>
        <p:spPr>
          <a:xfrm>
            <a:off x="3912610" y="1510475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2018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5B8888-524D-470E-B58B-1BEBB1A5F885}"/>
              </a:ext>
            </a:extLst>
          </p:cNvPr>
          <p:cNvSpPr txBox="1"/>
          <p:nvPr/>
        </p:nvSpPr>
        <p:spPr>
          <a:xfrm>
            <a:off x="1234598" y="150258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2015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8FA7B1-4955-4A05-9F89-56BF9D52B5CB}"/>
              </a:ext>
            </a:extLst>
          </p:cNvPr>
          <p:cNvSpPr txBox="1"/>
          <p:nvPr/>
        </p:nvSpPr>
        <p:spPr>
          <a:xfrm>
            <a:off x="120355" y="2076776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…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6FB57BFC-828F-4B2C-ADC3-87F0BEBD54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787" y="2209411"/>
            <a:ext cx="246296" cy="20812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7F87DA5-1B5F-418D-9830-19FE9C5415A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43" y="2210336"/>
            <a:ext cx="211257" cy="21241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6544AE2-F40C-4300-A5BF-589597C6C3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644" y="2210368"/>
            <a:ext cx="246296" cy="208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C27822-3616-4B75-826E-2285D54D8A00}"/>
              </a:ext>
            </a:extLst>
          </p:cNvPr>
          <p:cNvSpPr txBox="1"/>
          <p:nvPr/>
        </p:nvSpPr>
        <p:spPr>
          <a:xfrm>
            <a:off x="3861618" y="4371950"/>
            <a:ext cx="51748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What is a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good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or even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optimal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decision tree?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Can we always find a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good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or even an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optimal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one?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How long does it take to find a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good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or even an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optimal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one?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A8FC9F0-C942-4C75-8633-36CC561973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531" y="4279709"/>
            <a:ext cx="253538" cy="21613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80E530B-C24F-40BE-8B34-18AF81D3E6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38" y="4495840"/>
            <a:ext cx="253538" cy="21613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267CEF7-72AC-4EC3-BCB6-D2A559BED7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10" y="4514978"/>
            <a:ext cx="253538" cy="21613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65244B7-8A34-4055-AB3E-9BCE4C7FF2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66" y="4305993"/>
            <a:ext cx="253538" cy="2161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7F6D867-8301-45C1-BEC3-46C63972F1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83" y="4522124"/>
            <a:ext cx="253538" cy="21613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B8CEEA3-B8C2-48B5-A4BB-E81D80F27F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517967"/>
            <a:ext cx="218209" cy="22028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ABF8249-D2E7-4E60-B128-D2C5FD6EB9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820" y="4268243"/>
            <a:ext cx="218209" cy="22028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DD34C74-B4D4-45D0-B12A-7D9A200536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820" y="4524981"/>
            <a:ext cx="218209" cy="22028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D1AE0E4-461A-46E1-AC64-EA915F7F17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099" y="3908649"/>
            <a:ext cx="218209" cy="22028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3E17FD9-251F-4EF9-A1E9-B342A661B6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800" y="2694226"/>
            <a:ext cx="218209" cy="22028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D7D2E6B-AB9D-4F11-B4DA-A8184B18B3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894" y="3908649"/>
            <a:ext cx="253538" cy="2161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1FE16985-08FF-46ED-A24C-028599D37D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16" y="3904457"/>
            <a:ext cx="253538" cy="21613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D2B8933-CF98-4AF4-BAFF-45ED6ABC5F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130" y="3902849"/>
            <a:ext cx="253538" cy="21613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0A8F322-D9EA-4E18-8E80-1E9E155ADB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293" y="2687875"/>
            <a:ext cx="253538" cy="216131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2F426BB8-E532-4235-9CE0-16FF509093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894" y="3685547"/>
            <a:ext cx="253538" cy="21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3393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recall: </a:t>
            </a:r>
            <a:r>
              <a:rPr lang="en-GB" dirty="0">
                <a:solidFill>
                  <a:schemeClr val="tx2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Structural Risk </a:t>
            </a:r>
          </a:p>
        </p:txBody>
      </p:sp>
      <p:cxnSp>
        <p:nvCxnSpPr>
          <p:cNvPr id="41987" name="Gerade Verbindung mit Pfeil 4"/>
          <p:cNvCxnSpPr>
            <a:cxnSpLocks noChangeShapeType="1"/>
          </p:cNvCxnSpPr>
          <p:nvPr/>
        </p:nvCxnSpPr>
        <p:spPr bwMode="auto">
          <a:xfrm rot="5400000" flipH="1" flipV="1">
            <a:off x="-582827" y="3892475"/>
            <a:ext cx="2397919" cy="119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1988" name="Gerade Verbindung mit Pfeil 6"/>
          <p:cNvCxnSpPr>
            <a:cxnSpLocks noChangeShapeType="1"/>
          </p:cNvCxnSpPr>
          <p:nvPr/>
        </p:nvCxnSpPr>
        <p:spPr bwMode="auto">
          <a:xfrm rot="10800000" flipH="1" flipV="1">
            <a:off x="273828" y="4749129"/>
            <a:ext cx="2397919" cy="119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1989" name="Freihandform 7"/>
          <p:cNvSpPr>
            <a:spLocks/>
          </p:cNvSpPr>
          <p:nvPr/>
        </p:nvSpPr>
        <p:spPr bwMode="auto">
          <a:xfrm>
            <a:off x="728647" y="2741736"/>
            <a:ext cx="1813322" cy="1791890"/>
          </a:xfrm>
          <a:custGeom>
            <a:avLst/>
            <a:gdLst>
              <a:gd name="T0" fmla="*/ 0 w 2417275"/>
              <a:gd name="T1" fmla="*/ 0 h 2390114"/>
              <a:gd name="T2" fmla="*/ 135910 w 2417275"/>
              <a:gd name="T3" fmla="*/ 1084731 h 2390114"/>
              <a:gd name="T4" fmla="*/ 625193 w 2417275"/>
              <a:gd name="T5" fmla="*/ 1789805 h 2390114"/>
              <a:gd name="T6" fmla="*/ 1540334 w 2417275"/>
              <a:gd name="T7" fmla="*/ 2169460 h 2390114"/>
              <a:gd name="T8" fmla="*/ 2419227 w 2417275"/>
              <a:gd name="T9" fmla="*/ 2386406 h 23901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17275"/>
              <a:gd name="T16" fmla="*/ 0 h 2390114"/>
              <a:gd name="T17" fmla="*/ 2417275 w 2417275"/>
              <a:gd name="T18" fmla="*/ 2390114 h 23901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17275" h="2390114">
                <a:moveTo>
                  <a:pt x="0" y="0"/>
                </a:moveTo>
                <a:cubicBezTo>
                  <a:pt x="15843" y="393825"/>
                  <a:pt x="31687" y="787651"/>
                  <a:pt x="135802" y="1086415"/>
                </a:cubicBezTo>
                <a:cubicBezTo>
                  <a:pt x="239917" y="1385179"/>
                  <a:pt x="390808" y="1611517"/>
                  <a:pt x="624689" y="1792586"/>
                </a:cubicBezTo>
                <a:cubicBezTo>
                  <a:pt x="858570" y="1973655"/>
                  <a:pt x="1240325" y="2073243"/>
                  <a:pt x="1539089" y="2172831"/>
                </a:cubicBezTo>
                <a:cubicBezTo>
                  <a:pt x="1837853" y="2272419"/>
                  <a:pt x="2218099" y="2341829"/>
                  <a:pt x="2417275" y="2390114"/>
                </a:cubicBez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41990" name="Freihandform 8"/>
          <p:cNvSpPr>
            <a:spLocks/>
          </p:cNvSpPr>
          <p:nvPr/>
        </p:nvSpPr>
        <p:spPr bwMode="auto">
          <a:xfrm>
            <a:off x="707215" y="3570410"/>
            <a:ext cx="1922860" cy="1038225"/>
          </a:xfrm>
          <a:custGeom>
            <a:avLst/>
            <a:gdLst>
              <a:gd name="T0" fmla="*/ 28678 w 2563640"/>
              <a:gd name="T1" fmla="*/ 1381661 h 1385181"/>
              <a:gd name="T2" fmla="*/ 92068 w 2563640"/>
              <a:gd name="T3" fmla="*/ 1372629 h 1385181"/>
              <a:gd name="T4" fmla="*/ 753151 w 2563640"/>
              <a:gd name="T5" fmla="*/ 1336507 h 1385181"/>
              <a:gd name="T6" fmla="*/ 1314618 w 2563640"/>
              <a:gd name="T7" fmla="*/ 1246203 h 1385181"/>
              <a:gd name="T8" fmla="*/ 2138702 w 2563640"/>
              <a:gd name="T9" fmla="*/ 830802 h 1385181"/>
              <a:gd name="T10" fmla="*/ 2564329 w 2563640"/>
              <a:gd name="T11" fmla="*/ 0 h 138518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63640"/>
              <a:gd name="T19" fmla="*/ 0 h 1385181"/>
              <a:gd name="T20" fmla="*/ 2563640 w 2563640"/>
              <a:gd name="T21" fmla="*/ 1385181 h 138518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63640" h="1385181">
                <a:moveTo>
                  <a:pt x="28670" y="1385181"/>
                </a:moveTo>
                <a:cubicBezTo>
                  <a:pt x="0" y="1384426"/>
                  <a:pt x="92044" y="1376127"/>
                  <a:pt x="92044" y="1376127"/>
                </a:cubicBezTo>
                <a:cubicBezTo>
                  <a:pt x="212757" y="1368582"/>
                  <a:pt x="549244" y="1361038"/>
                  <a:pt x="752947" y="1339913"/>
                </a:cubicBezTo>
                <a:cubicBezTo>
                  <a:pt x="956650" y="1318788"/>
                  <a:pt x="1083399" y="1333878"/>
                  <a:pt x="1314262" y="1249379"/>
                </a:cubicBezTo>
                <a:cubicBezTo>
                  <a:pt x="1545125" y="1164880"/>
                  <a:pt x="1929897" y="1041149"/>
                  <a:pt x="2138127" y="832919"/>
                </a:cubicBezTo>
                <a:cubicBezTo>
                  <a:pt x="2346357" y="624689"/>
                  <a:pt x="2494230" y="144855"/>
                  <a:pt x="2563640" y="0"/>
                </a:cubicBezTo>
              </a:path>
            </a:pathLst>
          </a:cu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41991" name="Freihandform 9"/>
          <p:cNvSpPr>
            <a:spLocks/>
          </p:cNvSpPr>
          <p:nvPr/>
        </p:nvSpPr>
        <p:spPr bwMode="auto">
          <a:xfrm>
            <a:off x="769127" y="2727447"/>
            <a:ext cx="1853804" cy="1289447"/>
          </a:xfrm>
          <a:custGeom>
            <a:avLst/>
            <a:gdLst>
              <a:gd name="T0" fmla="*/ 0 w 2471596"/>
              <a:gd name="T1" fmla="*/ 0 h 1718649"/>
              <a:gd name="T2" fmla="*/ 181109 w 2471596"/>
              <a:gd name="T3" fmla="*/ 707178 h 1718649"/>
              <a:gd name="T4" fmla="*/ 552389 w 2471596"/>
              <a:gd name="T5" fmla="*/ 1432489 h 1718649"/>
              <a:gd name="T6" fmla="*/ 1068553 w 2471596"/>
              <a:gd name="T7" fmla="*/ 1641016 h 1718649"/>
              <a:gd name="T8" fmla="*/ 1629996 w 2471596"/>
              <a:gd name="T9" fmla="*/ 1713548 h 1718649"/>
              <a:gd name="T10" fmla="*/ 2001276 w 2471596"/>
              <a:gd name="T11" fmla="*/ 1595685 h 1718649"/>
              <a:gd name="T12" fmla="*/ 2472164 w 2471596"/>
              <a:gd name="T13" fmla="*/ 1042634 h 17186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71596"/>
              <a:gd name="T22" fmla="*/ 0 h 1718649"/>
              <a:gd name="T23" fmla="*/ 2471596 w 2471596"/>
              <a:gd name="T24" fmla="*/ 1718649 h 17186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71596" h="1718649">
                <a:moveTo>
                  <a:pt x="0" y="0"/>
                </a:moveTo>
                <a:cubicBezTo>
                  <a:pt x="44513" y="233881"/>
                  <a:pt x="89026" y="467762"/>
                  <a:pt x="181069" y="706170"/>
                </a:cubicBezTo>
                <a:cubicBezTo>
                  <a:pt x="273112" y="944578"/>
                  <a:pt x="404388" y="1275029"/>
                  <a:pt x="552261" y="1430447"/>
                </a:cubicBezTo>
                <a:cubicBezTo>
                  <a:pt x="700134" y="1585865"/>
                  <a:pt x="888749" y="1591901"/>
                  <a:pt x="1068309" y="1638677"/>
                </a:cubicBezTo>
                <a:cubicBezTo>
                  <a:pt x="1247870" y="1685453"/>
                  <a:pt x="1474206" y="1718649"/>
                  <a:pt x="1629624" y="1711105"/>
                </a:cubicBezTo>
                <a:cubicBezTo>
                  <a:pt x="1785042" y="1703561"/>
                  <a:pt x="1860487" y="1705070"/>
                  <a:pt x="2000816" y="1593410"/>
                </a:cubicBezTo>
                <a:cubicBezTo>
                  <a:pt x="2141145" y="1481751"/>
                  <a:pt x="2306370" y="1261449"/>
                  <a:pt x="2471596" y="1041148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41992" name="Textfeld 10"/>
          <p:cNvSpPr txBox="1">
            <a:spLocks noChangeArrowheads="1"/>
          </p:cNvSpPr>
          <p:nvPr/>
        </p:nvSpPr>
        <p:spPr bwMode="auto">
          <a:xfrm>
            <a:off x="4703807" y="4063329"/>
            <a:ext cx="1821332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expected error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generalisation error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14B03D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training error</a:t>
            </a:r>
          </a:p>
        </p:txBody>
      </p:sp>
      <p:sp>
        <p:nvSpPr>
          <p:cNvPr id="41994" name="Freihandform 13"/>
          <p:cNvSpPr>
            <a:spLocks/>
          </p:cNvSpPr>
          <p:nvPr/>
        </p:nvSpPr>
        <p:spPr bwMode="auto">
          <a:xfrm>
            <a:off x="5544225" y="1483245"/>
            <a:ext cx="1709738" cy="888206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41995" name="Freihandform 14"/>
          <p:cNvSpPr>
            <a:spLocks/>
          </p:cNvSpPr>
          <p:nvPr/>
        </p:nvSpPr>
        <p:spPr bwMode="auto">
          <a:xfrm>
            <a:off x="4221440" y="865310"/>
            <a:ext cx="3476625" cy="2436019"/>
          </a:xfrm>
          <a:custGeom>
            <a:avLst/>
            <a:gdLst>
              <a:gd name="T0" fmla="*/ 1589963 w 4635374"/>
              <a:gd name="T1" fmla="*/ 141603 h 3247250"/>
              <a:gd name="T2" fmla="*/ 667011 w 4635374"/>
              <a:gd name="T3" fmla="*/ 767332 h 3247250"/>
              <a:gd name="T4" fmla="*/ 169018 w 4635374"/>
              <a:gd name="T5" fmla="*/ 1718854 h 3247250"/>
              <a:gd name="T6" fmla="*/ 1681112 w 4635374"/>
              <a:gd name="T7" fmla="*/ 2851619 h 3247250"/>
              <a:gd name="T8" fmla="*/ 3501056 w 4635374"/>
              <a:gd name="T9" fmla="*/ 3132539 h 3247250"/>
              <a:gd name="T10" fmla="*/ 4542317 w 4635374"/>
              <a:gd name="T11" fmla="*/ 2144774 h 3247250"/>
              <a:gd name="T12" fmla="*/ 4062429 w 4635374"/>
              <a:gd name="T13" fmla="*/ 830767 h 3247250"/>
              <a:gd name="T14" fmla="*/ 2794807 w 4635374"/>
              <a:gd name="T15" fmla="*/ 114859 h 3247250"/>
              <a:gd name="T16" fmla="*/ 1589963 w 4635374"/>
              <a:gd name="T17" fmla="*/ 141603 h 324725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635374"/>
              <a:gd name="T28" fmla="*/ 0 h 3247250"/>
              <a:gd name="T29" fmla="*/ 4635374 w 4635374"/>
              <a:gd name="T30" fmla="*/ 3247250 h 324725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635374" h="3247250">
                <a:moveTo>
                  <a:pt x="1589786" y="141467"/>
                </a:moveTo>
                <a:cubicBezTo>
                  <a:pt x="1235192" y="250109"/>
                  <a:pt x="903737" y="503976"/>
                  <a:pt x="666939" y="766600"/>
                </a:cubicBezTo>
                <a:cubicBezTo>
                  <a:pt x="430141" y="1029225"/>
                  <a:pt x="0" y="1370164"/>
                  <a:pt x="168998" y="1717214"/>
                </a:cubicBezTo>
                <a:cubicBezTo>
                  <a:pt x="337996" y="2064264"/>
                  <a:pt x="1125648" y="2613508"/>
                  <a:pt x="1680927" y="2848898"/>
                </a:cubicBezTo>
                <a:cubicBezTo>
                  <a:pt x="2236206" y="3084288"/>
                  <a:pt x="3023857" y="3247250"/>
                  <a:pt x="3500673" y="3129555"/>
                </a:cubicBezTo>
                <a:cubicBezTo>
                  <a:pt x="3977489" y="3011860"/>
                  <a:pt x="4448270" y="2525990"/>
                  <a:pt x="4541822" y="2142727"/>
                </a:cubicBezTo>
                <a:cubicBezTo>
                  <a:pt x="4635374" y="1759464"/>
                  <a:pt x="4353208" y="1167971"/>
                  <a:pt x="4061988" y="829975"/>
                </a:cubicBezTo>
                <a:cubicBezTo>
                  <a:pt x="3770768" y="491979"/>
                  <a:pt x="3206537" y="229502"/>
                  <a:pt x="2794503" y="114751"/>
                </a:cubicBezTo>
                <a:cubicBezTo>
                  <a:pt x="2382469" y="0"/>
                  <a:pt x="1944380" y="32825"/>
                  <a:pt x="1589786" y="141467"/>
                </a:cubicBezTo>
                <a:close/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41997" name="Textfeld 17"/>
          <p:cNvSpPr txBox="1">
            <a:spLocks noChangeArrowheads="1"/>
          </p:cNvSpPr>
          <p:nvPr/>
        </p:nvSpPr>
        <p:spPr bwMode="auto">
          <a:xfrm>
            <a:off x="6049050" y="1894010"/>
            <a:ext cx="271228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x</a:t>
            </a:r>
          </a:p>
        </p:txBody>
      </p:sp>
      <p:sp>
        <p:nvSpPr>
          <p:cNvPr id="41998" name="Textfeld 18"/>
          <p:cNvSpPr txBox="1">
            <a:spLocks noChangeArrowheads="1"/>
          </p:cNvSpPr>
          <p:nvPr/>
        </p:nvSpPr>
        <p:spPr bwMode="auto">
          <a:xfrm>
            <a:off x="5139412" y="2008310"/>
            <a:ext cx="271228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x</a:t>
            </a:r>
          </a:p>
        </p:txBody>
      </p:sp>
      <p:sp>
        <p:nvSpPr>
          <p:cNvPr id="41999" name="Textfeld 19"/>
          <p:cNvSpPr txBox="1">
            <a:spLocks noChangeArrowheads="1"/>
          </p:cNvSpPr>
          <p:nvPr/>
        </p:nvSpPr>
        <p:spPr bwMode="auto">
          <a:xfrm>
            <a:off x="6620550" y="1665410"/>
            <a:ext cx="271228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x</a:t>
            </a:r>
          </a:p>
        </p:txBody>
      </p:sp>
      <p:cxnSp>
        <p:nvCxnSpPr>
          <p:cNvPr id="42000" name="Gerade Verbindung mit Pfeil 22"/>
          <p:cNvCxnSpPr>
            <a:cxnSpLocks noChangeShapeType="1"/>
          </p:cNvCxnSpPr>
          <p:nvPr/>
        </p:nvCxnSpPr>
        <p:spPr bwMode="auto">
          <a:xfrm rot="5400000">
            <a:off x="5991900" y="1151060"/>
            <a:ext cx="1028700" cy="685800"/>
          </a:xfrm>
          <a:prstGeom prst="straightConnector1">
            <a:avLst/>
          </a:prstGeom>
          <a:noFill/>
          <a:ln w="28575" algn="ctr">
            <a:solidFill>
              <a:schemeClr val="accent5"/>
            </a:solidFill>
            <a:round/>
            <a:headEnd/>
            <a:tailEnd type="arrow" w="med" len="med"/>
          </a:ln>
        </p:spPr>
      </p:cxnSp>
      <p:cxnSp>
        <p:nvCxnSpPr>
          <p:cNvPr id="42003" name="Gerade Verbindung mit Pfeil 27"/>
          <p:cNvCxnSpPr>
            <a:cxnSpLocks noChangeShapeType="1"/>
          </p:cNvCxnSpPr>
          <p:nvPr/>
        </p:nvCxnSpPr>
        <p:spPr bwMode="auto">
          <a:xfrm rot="10800000" flipV="1">
            <a:off x="6849150" y="1436810"/>
            <a:ext cx="798909" cy="342900"/>
          </a:xfrm>
          <a:prstGeom prst="straightConnector1">
            <a:avLst/>
          </a:prstGeom>
          <a:noFill/>
          <a:ln w="28575" algn="ctr">
            <a:solidFill>
              <a:schemeClr val="accent5"/>
            </a:solidFill>
            <a:round/>
            <a:headEnd/>
            <a:tailEnd type="arrow" w="med" len="med"/>
          </a:ln>
        </p:spPr>
      </p:cxnSp>
      <p:cxnSp>
        <p:nvCxnSpPr>
          <p:cNvPr id="42004" name="Gerade Verbindung mit Pfeil 29"/>
          <p:cNvCxnSpPr>
            <a:cxnSpLocks noChangeShapeType="1"/>
          </p:cNvCxnSpPr>
          <p:nvPr/>
        </p:nvCxnSpPr>
        <p:spPr bwMode="auto">
          <a:xfrm>
            <a:off x="4107140" y="1665410"/>
            <a:ext cx="1028700" cy="457200"/>
          </a:xfrm>
          <a:prstGeom prst="straightConnector1">
            <a:avLst/>
          </a:prstGeom>
          <a:noFill/>
          <a:ln w="28575" algn="ctr">
            <a:solidFill>
              <a:schemeClr val="accent5"/>
            </a:solidFill>
            <a:round/>
            <a:headEnd/>
            <a:tailEnd type="arrow" w="med" len="med"/>
          </a:ln>
        </p:spPr>
      </p:cxnSp>
      <p:cxnSp>
        <p:nvCxnSpPr>
          <p:cNvPr id="42005" name="Gerade Verbindung mit Pfeil 35"/>
          <p:cNvCxnSpPr>
            <a:cxnSpLocks noChangeShapeType="1"/>
            <a:stCxn id="41998" idx="3"/>
            <a:endCxn id="41997" idx="1"/>
          </p:cNvCxnSpPr>
          <p:nvPr/>
        </p:nvCxnSpPr>
        <p:spPr bwMode="auto">
          <a:xfrm flipV="1">
            <a:off x="5410640" y="2044051"/>
            <a:ext cx="638410" cy="114300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 type="arrow" w="sm" len="sm"/>
            <a:tailEnd type="arrow" w="sm" len="sm"/>
          </a:ln>
        </p:spPr>
      </p:cxnSp>
      <p:cxnSp>
        <p:nvCxnSpPr>
          <p:cNvPr id="42006" name="Gerade Verbindung mit Pfeil 36"/>
          <p:cNvCxnSpPr>
            <a:cxnSpLocks noChangeShapeType="1"/>
          </p:cNvCxnSpPr>
          <p:nvPr/>
        </p:nvCxnSpPr>
        <p:spPr bwMode="auto">
          <a:xfrm flipV="1">
            <a:off x="6260872" y="1851670"/>
            <a:ext cx="432000" cy="18000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 type="arrow" w="sm" len="sm"/>
            <a:tailEnd type="arrow" w="sm" len="sm"/>
          </a:ln>
        </p:spPr>
      </p:cxnSp>
      <p:cxnSp>
        <p:nvCxnSpPr>
          <p:cNvPr id="42007" name="Gerade Verbindung mit Pfeil 39"/>
          <p:cNvCxnSpPr>
            <a:cxnSpLocks noChangeShapeType="1"/>
          </p:cNvCxnSpPr>
          <p:nvPr/>
        </p:nvCxnSpPr>
        <p:spPr bwMode="auto">
          <a:xfrm rot="5400000" flipH="1" flipV="1">
            <a:off x="5763300" y="2978669"/>
            <a:ext cx="1485900" cy="228600"/>
          </a:xfrm>
          <a:prstGeom prst="straightConnector1">
            <a:avLst/>
          </a:prstGeom>
          <a:noFill/>
          <a:ln w="28575" algn="ctr">
            <a:solidFill>
              <a:schemeClr val="accent5"/>
            </a:solidFill>
            <a:round/>
            <a:headEnd/>
            <a:tailEnd type="arrow" w="med" len="med"/>
          </a:ln>
        </p:spPr>
      </p:cxnSp>
      <p:cxnSp>
        <p:nvCxnSpPr>
          <p:cNvPr id="42008" name="Gerade Verbindung mit Pfeil 41"/>
          <p:cNvCxnSpPr>
            <a:cxnSpLocks noChangeShapeType="1"/>
          </p:cNvCxnSpPr>
          <p:nvPr/>
        </p:nvCxnSpPr>
        <p:spPr bwMode="auto">
          <a:xfrm rot="16200000" flipV="1">
            <a:off x="7020600" y="3207269"/>
            <a:ext cx="914400" cy="114300"/>
          </a:xfrm>
          <a:prstGeom prst="straightConnector1">
            <a:avLst/>
          </a:prstGeom>
          <a:noFill/>
          <a:ln w="28575" algn="ctr">
            <a:solidFill>
              <a:schemeClr val="accent5"/>
            </a:solidFill>
            <a:round/>
            <a:headEnd/>
            <a:tailEnd type="arrow" w="med" len="med"/>
          </a:ln>
        </p:spPr>
      </p:cxnSp>
      <p:sp>
        <p:nvSpPr>
          <p:cNvPr id="42011" name="Textfeld 47"/>
          <p:cNvSpPr txBox="1">
            <a:spLocks noChangeArrowheads="1"/>
          </p:cNvSpPr>
          <p:nvPr/>
        </p:nvSpPr>
        <p:spPr bwMode="auto">
          <a:xfrm>
            <a:off x="179512" y="2008310"/>
            <a:ext cx="2194832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underfitting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function class too small,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no good function in there</a:t>
            </a:r>
          </a:p>
        </p:txBody>
      </p:sp>
      <p:sp>
        <p:nvSpPr>
          <p:cNvPr id="42012" name="Textfeld 48"/>
          <p:cNvSpPr txBox="1">
            <a:spLocks noChangeArrowheads="1"/>
          </p:cNvSpPr>
          <p:nvPr/>
        </p:nvSpPr>
        <p:spPr bwMode="auto">
          <a:xfrm>
            <a:off x="1637783" y="2807219"/>
            <a:ext cx="2122697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overfitting</a:t>
            </a:r>
            <a:endParaRPr kumimoji="0" lang="en-GB" sz="1350" b="1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function class too large,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fitting the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B731062-A720-4E3B-AB7F-EAD1D34B70AF}"/>
                  </a:ext>
                </a:extLst>
              </p:cNvPr>
              <p:cNvSpPr/>
              <p:nvPr/>
            </p:nvSpPr>
            <p:spPr>
              <a:xfrm>
                <a:off x="6150094" y="3783756"/>
                <a:ext cx="4694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ℋ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B731062-A720-4E3B-AB7F-EAD1D34B7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094" y="3783756"/>
                <a:ext cx="46942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/>
              <p:nvPr/>
            </p:nvSpPr>
            <p:spPr>
              <a:xfrm>
                <a:off x="7106011" y="3637681"/>
                <a:ext cx="9432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→</m:t>
                      </m:r>
                      <m:r>
                        <a:rPr kumimoji="0" lang="en-GB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𝒴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011" y="3637681"/>
                <a:ext cx="94320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5E0009-4DDA-4A09-B7C3-C5CBF6761F7E}"/>
                  </a:ext>
                </a:extLst>
              </p:cNvPr>
              <p:cNvSpPr txBox="1"/>
              <p:nvPr/>
            </p:nvSpPr>
            <p:spPr>
              <a:xfrm>
                <a:off x="6891778" y="627534"/>
                <a:ext cx="19854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minimiser of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expected risk from </a:t>
                </a:r>
                <a14:m>
                  <m:oMath xmlns:m="http://schemas.openxmlformats.org/officeDocument/2006/math">
                    <m:r>
                      <a:rPr kumimoji="0" lang="en-GB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BACC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ℋ</m:t>
                    </m:r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5E0009-4DDA-4A09-B7C3-C5CBF6761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778" y="627534"/>
                <a:ext cx="1985415" cy="523220"/>
              </a:xfrm>
              <a:prstGeom prst="rect">
                <a:avLst/>
              </a:prstGeom>
              <a:blipFill>
                <a:blip r:embed="rId4"/>
                <a:stretch>
                  <a:fillRect l="-308" t="-2326" b="-104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AE0BC12D-03C3-4EAC-B14F-5DD624DF52CC}"/>
              </a:ext>
            </a:extLst>
          </p:cNvPr>
          <p:cNvSpPr txBox="1"/>
          <p:nvPr/>
        </p:nvSpPr>
        <p:spPr>
          <a:xfrm>
            <a:off x="3275856" y="1185014"/>
            <a:ext cx="9909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best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predictor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function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6B6FE6-560C-4B2B-B635-93558BD2F802}"/>
              </a:ext>
            </a:extLst>
          </p:cNvPr>
          <p:cNvSpPr txBox="1"/>
          <p:nvPr/>
        </p:nvSpPr>
        <p:spPr>
          <a:xfrm>
            <a:off x="7434372" y="1256442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function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found from data</a:t>
            </a:r>
          </a:p>
        </p:txBody>
      </p:sp>
    </p:spTree>
    <p:extLst>
      <p:ext uri="{BB962C8B-B14F-4D97-AF65-F5344CB8AC3E}">
        <p14:creationId xmlns:p14="http://schemas.microsoft.com/office/powerpoint/2010/main" val="351864145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88D7F-B94C-4377-80A9-FFB2CA0B0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  of Decision Trees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F817E9-03CA-422F-A684-101930AD7D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L. </a:t>
            </a:r>
            <a:r>
              <a:rPr lang="en-GB" sz="1400" dirty="0" err="1"/>
              <a:t>Hyafil</a:t>
            </a:r>
            <a:r>
              <a:rPr lang="en-GB" sz="1400" dirty="0"/>
              <a:t> and R. </a:t>
            </a:r>
            <a:r>
              <a:rPr lang="en-GB" sz="1400" dirty="0" err="1"/>
              <a:t>Rivest</a:t>
            </a:r>
            <a:r>
              <a:rPr lang="en-GB" sz="1400" dirty="0"/>
              <a:t>, </a:t>
            </a:r>
            <a:r>
              <a:rPr lang="en-GB" sz="1400" i="1" dirty="0">
                <a:solidFill>
                  <a:schemeClr val="tx2"/>
                </a:solidFill>
              </a:rPr>
              <a:t>Constructing optimal binary decision trees is NP-complete</a:t>
            </a:r>
            <a:r>
              <a:rPr lang="en-GB" sz="1400" dirty="0"/>
              <a:t>, 1976.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considered optimality of prediction time</a:t>
            </a:r>
          </a:p>
          <a:p>
            <a:endParaRPr lang="en-GB" sz="800" dirty="0"/>
          </a:p>
          <a:p>
            <a:r>
              <a:rPr lang="en-GB" sz="1400" dirty="0"/>
              <a:t>T. Hancock, T. Jiang, M. Li, and J. Tromp, </a:t>
            </a:r>
            <a:r>
              <a:rPr lang="en-GB" sz="1400" i="1" dirty="0"/>
              <a:t>Lower bounds on learning decision lists and trees</a:t>
            </a:r>
            <a:r>
              <a:rPr lang="en-GB" sz="1400" dirty="0"/>
              <a:t>, 1996.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finding smallest decision tree is NP-hard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1CA303-C170-48F9-ABC0-97BB9AECCC1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528" y="843558"/>
            <a:ext cx="4248472" cy="3394472"/>
          </a:xfrm>
        </p:spPr>
        <p:txBody>
          <a:bodyPr>
            <a:noAutofit/>
          </a:bodyPr>
          <a:lstStyle/>
          <a:p>
            <a:r>
              <a:rPr lang="en-GB" sz="1400" dirty="0"/>
              <a:t>E.B. Hunt, J. Marin, P.J. Stone, </a:t>
            </a:r>
            <a:r>
              <a:rPr lang="en-GB" sz="1400" i="1" dirty="0"/>
              <a:t>Experiments in Induction, </a:t>
            </a:r>
            <a:r>
              <a:rPr lang="en-GB" sz="1400" dirty="0"/>
              <a:t>1966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 </a:t>
            </a:r>
            <a:r>
              <a:rPr lang="en-GB" sz="1400" b="1" dirty="0"/>
              <a:t>top-down induction of 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 to </a:t>
            </a:r>
            <a:r>
              <a:rPr lang="en-GB" sz="1400" dirty="0">
                <a:solidFill>
                  <a:schemeClr val="tx2"/>
                </a:solidFill>
              </a:rPr>
              <a:t>model human concept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800" dirty="0"/>
          </a:p>
          <a:p>
            <a:r>
              <a:rPr lang="en-GB" sz="1400" dirty="0"/>
              <a:t>A. Fielding. </a:t>
            </a:r>
            <a:r>
              <a:rPr lang="en-GB" sz="1400" i="1" dirty="0"/>
              <a:t>Binary segmentation: the automatic interaction detector and related techniques for exploring data structure, 1977.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 for the </a:t>
            </a:r>
            <a:r>
              <a:rPr lang="en-GB" sz="1400" dirty="0">
                <a:solidFill>
                  <a:schemeClr val="tx2"/>
                </a:solidFill>
              </a:rPr>
              <a:t>analysis of survey data</a:t>
            </a:r>
          </a:p>
          <a:p>
            <a:endParaRPr lang="en-GB" sz="800" dirty="0"/>
          </a:p>
          <a:p>
            <a:r>
              <a:rPr lang="en-GB" sz="1400" dirty="0"/>
              <a:t>J.R. Quinlan, </a:t>
            </a:r>
            <a:r>
              <a:rPr lang="en-GB" sz="1400" i="1" dirty="0"/>
              <a:t>Discovering rules by induction from large collections of examples</a:t>
            </a:r>
            <a:r>
              <a:rPr lang="en-GB" sz="1400" dirty="0"/>
              <a:t>, 1979.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 </a:t>
            </a:r>
            <a:r>
              <a:rPr lang="en-GB" sz="1400" dirty="0">
                <a:solidFill>
                  <a:schemeClr val="tx2"/>
                </a:solidFill>
              </a:rPr>
              <a:t>information gain heuristic</a:t>
            </a:r>
            <a:r>
              <a:rPr lang="en-GB" sz="1400" dirty="0"/>
              <a:t> (ID3, later C4.5 J48)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800" dirty="0"/>
          </a:p>
          <a:p>
            <a:r>
              <a:rPr lang="en-GB" sz="1400" dirty="0"/>
              <a:t>L. </a:t>
            </a:r>
            <a:r>
              <a:rPr lang="en-GB" sz="1400" dirty="0" err="1"/>
              <a:t>Breiman</a:t>
            </a:r>
            <a:r>
              <a:rPr lang="en-GB" sz="1400" dirty="0"/>
              <a:t>, J.H. Friedman, R.A. </a:t>
            </a:r>
            <a:r>
              <a:rPr lang="en-GB" sz="1400" dirty="0" err="1"/>
              <a:t>Olshen</a:t>
            </a:r>
            <a:r>
              <a:rPr lang="en-GB" sz="1400" dirty="0"/>
              <a:t>, C.J. Stone, </a:t>
            </a:r>
            <a:r>
              <a:rPr lang="en-GB" sz="1400" i="1" dirty="0"/>
              <a:t>Classification and </a:t>
            </a:r>
            <a:r>
              <a:rPr lang="en-GB" sz="1400" i="1" dirty="0">
                <a:solidFill>
                  <a:schemeClr val="tx2"/>
                </a:solidFill>
              </a:rPr>
              <a:t>Regression Trees</a:t>
            </a:r>
            <a:r>
              <a:rPr lang="en-GB" sz="1400" dirty="0"/>
              <a:t>, 1984.</a:t>
            </a:r>
          </a:p>
        </p:txBody>
      </p:sp>
    </p:spTree>
    <p:extLst>
      <p:ext uri="{BB962C8B-B14F-4D97-AF65-F5344CB8AC3E}">
        <p14:creationId xmlns:p14="http://schemas.microsoft.com/office/powerpoint/2010/main" val="390015611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FAE7-8325-49B0-BF94-8E0E79AE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Simple&amp;Generic</a:t>
            </a:r>
            <a:r>
              <a:rPr lang="en-GB" dirty="0"/>
              <a:t> </a:t>
            </a:r>
            <a:r>
              <a:rPr lang="en-GB" dirty="0">
                <a:solidFill>
                  <a:schemeClr val="tx2"/>
                </a:solidFill>
              </a:rPr>
              <a:t>Top-Down Decision Trees Induction </a:t>
            </a:r>
            <a:r>
              <a:rPr lang="en-GB" dirty="0"/>
              <a:t>Algorithm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7150BB-E9D7-4699-9CDC-6A500371461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528" y="1200151"/>
            <a:ext cx="4464496" cy="3394472"/>
          </a:xfrm>
        </p:spPr>
        <p:txBody>
          <a:bodyPr>
            <a:normAutofit/>
          </a:bodyPr>
          <a:lstStyle/>
          <a:p>
            <a:r>
              <a:rPr lang="en-GB" sz="1400" u="sng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grow_tree</a:t>
            </a:r>
            <a:r>
              <a:rPr lang="en-GB" sz="1400" u="sng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(</a:t>
            </a:r>
            <a:r>
              <a:rPr lang="en-GB" sz="1400" u="sng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D</a:t>
            </a:r>
            <a:r>
              <a:rPr lang="en-GB" sz="1400" u="sng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, </a:t>
            </a:r>
            <a:r>
              <a:rPr lang="en-GB" sz="1400" u="sng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F</a:t>
            </a:r>
            <a:r>
              <a:rPr lang="en-GB" sz="1400" u="sng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):</a:t>
            </a:r>
          </a:p>
          <a:p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b="1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if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 </a:t>
            </a:r>
            <a:r>
              <a:rPr lang="en-GB" sz="1400" dirty="0" err="1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stopping_criterion_satisfied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(D):</a:t>
            </a:r>
          </a:p>
          <a:p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    </a:t>
            </a:r>
            <a:r>
              <a:rPr lang="en-GB" sz="1400" b="1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return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 </a:t>
            </a:r>
            <a:r>
              <a:rPr lang="en-GB" sz="1400" dirty="0" err="1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new_decision_node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(D)</a:t>
            </a:r>
          </a:p>
          <a:p>
            <a:endParaRPr lang="en-GB" sz="1400" dirty="0">
              <a:solidFill>
                <a:srgbClr val="FEFDFC"/>
              </a:solidFill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f &lt;- </a:t>
            </a:r>
            <a:r>
              <a:rPr lang="en-GB" sz="1400" dirty="0" err="1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select_feature_for_splitting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(D, F)</a:t>
            </a:r>
          </a:p>
          <a:p>
            <a:endParaRPr lang="en-GB" sz="1400" dirty="0">
              <a:solidFill>
                <a:srgbClr val="FEFDFC"/>
              </a:solidFill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T &lt;- </a:t>
            </a:r>
            <a:r>
              <a:rPr lang="en-GB" sz="1400" dirty="0" err="1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new_splitting_node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()</a:t>
            </a:r>
          </a:p>
          <a:p>
            <a:endParaRPr lang="en-GB" sz="1400" dirty="0">
              <a:solidFill>
                <a:srgbClr val="FEFDFC"/>
              </a:solidFill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b="1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for each value 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v </a:t>
            </a:r>
            <a:r>
              <a:rPr lang="en-GB" sz="1400" b="1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of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 f:</a:t>
            </a:r>
          </a:p>
          <a:p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    </a:t>
            </a:r>
            <a:r>
              <a:rPr lang="en-GB" sz="1400" dirty="0" err="1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T.add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( </a:t>
            </a:r>
            <a:r>
              <a:rPr lang="en-GB" sz="1400" dirty="0" err="1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grow_tree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(D[f</a:t>
            </a:r>
            <a:r>
              <a:rPr lang="en-GB" sz="1400" b="1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==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v], F\f)</a:t>
            </a:r>
          </a:p>
          <a:p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b="1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return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 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F02AD2-45DF-4021-9922-E5C12BF7E5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27956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FAE7-8325-49B0-BF94-8E0E79AE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Simple&amp;Generic</a:t>
            </a:r>
            <a:r>
              <a:rPr lang="en-GB" dirty="0"/>
              <a:t> </a:t>
            </a:r>
            <a:r>
              <a:rPr lang="en-GB" dirty="0">
                <a:solidFill>
                  <a:schemeClr val="tx2"/>
                </a:solidFill>
              </a:rPr>
              <a:t>Top-Down Decision Trees Induction </a:t>
            </a:r>
            <a:r>
              <a:rPr lang="en-GB" dirty="0"/>
              <a:t>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D405C-42DE-48E8-851A-09FEBA980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32040" y="1200151"/>
            <a:ext cx="3672408" cy="3394472"/>
          </a:xfrm>
        </p:spPr>
        <p:txBody>
          <a:bodyPr>
            <a:normAutofit/>
          </a:bodyPr>
          <a:lstStyle/>
          <a:p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stopping_criterion_satisfied</a:t>
            </a:r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chemeClr val="accent5"/>
                </a:solidFill>
                <a:latin typeface="+mn-lt"/>
                <a:ea typeface="Fira Mono Medium" panose="020B0609050000020004" pitchFamily="49" charset="0"/>
              </a:rPr>
              <a:t>checks if the tree should be grown further</a:t>
            </a:r>
          </a:p>
          <a:p>
            <a:endParaRPr lang="en-GB" sz="800" dirty="0">
              <a:solidFill>
                <a:schemeClr val="accent5"/>
              </a:solidFill>
              <a:latin typeface="+mn-lt"/>
              <a:ea typeface="Fira Mono Medium" panose="020B0609050000020004" pitchFamily="49" charset="0"/>
            </a:endParaRPr>
          </a:p>
          <a:p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decision_node</a:t>
            </a:r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chemeClr val="accent5"/>
                </a:solidFill>
                <a:ea typeface="Fira Mono Medium" panose="020B0609050000020004" pitchFamily="49" charset="0"/>
              </a:rPr>
              <a:t>analyses what prediction should be made given the remaining data</a:t>
            </a:r>
          </a:p>
          <a:p>
            <a:endParaRPr lang="en-GB" sz="1400" dirty="0">
              <a:solidFill>
                <a:srgbClr val="FEFDFC"/>
              </a:solidFill>
              <a:latin typeface="+mn-lt"/>
              <a:ea typeface="Fira Mono Medium" panose="020B0609050000020004" pitchFamily="49" charset="0"/>
            </a:endParaRPr>
          </a:p>
          <a:p>
            <a:r>
              <a:rPr lang="en-GB" sz="1400" dirty="0" err="1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new_splitting_node</a:t>
            </a:r>
            <a:endParaRPr lang="en-GB" sz="1400" dirty="0">
              <a:solidFill>
                <a:srgbClr val="FEFDFC"/>
              </a:solidFill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rgbClr val="FEFDFC"/>
                </a:solidFill>
                <a:latin typeface="+mn-lt"/>
                <a:ea typeface="Fira Mono Medium" panose="020B0609050000020004" pitchFamily="49" charset="0"/>
              </a:rPr>
              <a:t>creates a new inner node</a:t>
            </a:r>
          </a:p>
          <a:p>
            <a:endParaRPr lang="en-GB" sz="1400" dirty="0">
              <a:solidFill>
                <a:srgbClr val="FEFDFC"/>
              </a:solidFill>
              <a:latin typeface="+mn-lt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add</a:t>
            </a:r>
            <a:endParaRPr lang="en-GB" sz="1400" dirty="0">
              <a:solidFill>
                <a:srgbClr val="FEFDFC"/>
              </a:solidFill>
              <a:latin typeface="+mn-lt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rgbClr val="FEFDFC"/>
                </a:solidFill>
                <a:latin typeface="+mn-lt"/>
                <a:ea typeface="Fira Mono Medium" panose="020B0609050000020004" pitchFamily="49" charset="0"/>
              </a:rPr>
              <a:t>grows a child of the current node</a:t>
            </a:r>
            <a:endParaRPr lang="en-GB" sz="1400" dirty="0">
              <a:solidFill>
                <a:srgbClr val="FEFDFC"/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7150BB-E9D7-4699-9CDC-6A500371461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528" y="1200151"/>
            <a:ext cx="4464496" cy="3394472"/>
          </a:xfrm>
        </p:spPr>
        <p:txBody>
          <a:bodyPr>
            <a:normAutofit/>
          </a:bodyPr>
          <a:lstStyle/>
          <a:p>
            <a:r>
              <a:rPr lang="en-GB" sz="1400" u="sng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grow_tree</a:t>
            </a:r>
            <a:r>
              <a:rPr lang="en-GB" sz="1400" u="sng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(</a:t>
            </a:r>
            <a:r>
              <a:rPr lang="en-GB" sz="1400" u="sng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D</a:t>
            </a:r>
            <a:r>
              <a:rPr lang="en-GB" sz="1400" u="sng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, </a:t>
            </a:r>
            <a:r>
              <a:rPr lang="en-GB" sz="1400" u="sng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F</a:t>
            </a:r>
            <a:r>
              <a:rPr lang="en-GB" sz="1400" u="sng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):</a:t>
            </a:r>
          </a:p>
          <a:p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b="1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if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 </a:t>
            </a:r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stopping_criterion_satisfied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(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D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):</a:t>
            </a:r>
          </a:p>
          <a:p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    </a:t>
            </a:r>
            <a:r>
              <a:rPr lang="en-GB" sz="1400" b="1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return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 </a:t>
            </a:r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new_decision_node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(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D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)</a:t>
            </a:r>
          </a:p>
          <a:p>
            <a:endParaRPr lang="en-GB" sz="1400" dirty="0">
              <a:solidFill>
                <a:srgbClr val="FEFDFC"/>
              </a:solidFill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f &lt;- </a:t>
            </a:r>
            <a:r>
              <a:rPr lang="en-GB" sz="1400" dirty="0" err="1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select_feature_for_splitting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(D, F)</a:t>
            </a:r>
          </a:p>
          <a:p>
            <a:endParaRPr lang="en-GB" sz="1400" dirty="0">
              <a:solidFill>
                <a:srgbClr val="FEFDFC"/>
              </a:solidFill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T &lt;- </a:t>
            </a:r>
            <a:r>
              <a:rPr lang="en-GB" sz="1400" dirty="0" err="1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new_splitting_node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()</a:t>
            </a:r>
          </a:p>
          <a:p>
            <a:endParaRPr lang="en-GB" sz="1400" dirty="0">
              <a:solidFill>
                <a:srgbClr val="FEFDFC"/>
              </a:solidFill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b="1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for each value 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v </a:t>
            </a:r>
            <a:r>
              <a:rPr lang="en-GB" sz="1400" b="1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of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 f:</a:t>
            </a:r>
          </a:p>
          <a:p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    </a:t>
            </a:r>
            <a:r>
              <a:rPr lang="en-GB" sz="1400" dirty="0" err="1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T.add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( </a:t>
            </a:r>
            <a:r>
              <a:rPr lang="en-GB" sz="1400" dirty="0" err="1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grow_tree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(D[f</a:t>
            </a:r>
            <a:r>
              <a:rPr lang="en-GB" sz="1400" b="1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==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v], F\f)</a:t>
            </a:r>
          </a:p>
          <a:p>
            <a:endParaRPr lang="en-GB" sz="1400" dirty="0">
              <a:solidFill>
                <a:srgbClr val="FEFDFC"/>
              </a:solidFill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b="1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return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 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30405052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FAE7-8325-49B0-BF94-8E0E79AE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Simple&amp;Generic</a:t>
            </a:r>
            <a:r>
              <a:rPr lang="en-GB" dirty="0"/>
              <a:t> </a:t>
            </a:r>
            <a:r>
              <a:rPr lang="en-GB" dirty="0">
                <a:solidFill>
                  <a:schemeClr val="tx2"/>
                </a:solidFill>
              </a:rPr>
              <a:t>Top-Down Decision Trees Induction </a:t>
            </a:r>
            <a:r>
              <a:rPr lang="en-GB" dirty="0"/>
              <a:t>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D405C-42DE-48E8-851A-09FEBA980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32040" y="1200151"/>
            <a:ext cx="3672408" cy="3394472"/>
          </a:xfrm>
        </p:spPr>
        <p:txBody>
          <a:bodyPr>
            <a:normAutofit lnSpcReduction="10000"/>
          </a:bodyPr>
          <a:lstStyle/>
          <a:p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stopping_criterion_satisfied</a:t>
            </a:r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chemeClr val="accent5"/>
                </a:solidFill>
                <a:latin typeface="+mn-lt"/>
                <a:ea typeface="Fira Mono Medium" panose="020B0609050000020004" pitchFamily="49" charset="0"/>
              </a:rPr>
              <a:t>checks if the tree should be grown further</a:t>
            </a:r>
          </a:p>
          <a:p>
            <a:endParaRPr lang="en-GB" sz="800" dirty="0">
              <a:solidFill>
                <a:schemeClr val="accent5"/>
              </a:solidFill>
              <a:latin typeface="+mn-lt"/>
              <a:ea typeface="Fira Mono Medium" panose="020B0609050000020004" pitchFamily="49" charset="0"/>
            </a:endParaRPr>
          </a:p>
          <a:p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decision_node</a:t>
            </a:r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chemeClr val="accent5"/>
                </a:solidFill>
                <a:latin typeface="+mn-lt"/>
                <a:ea typeface="Fira Mono Medium" panose="020B0609050000020004" pitchFamily="49" charset="0"/>
              </a:rPr>
              <a:t>analyses what prediction should be made given the remaining data</a:t>
            </a:r>
          </a:p>
          <a:p>
            <a:endParaRPr lang="en-GB" sz="800" dirty="0">
              <a:solidFill>
                <a:schemeClr val="accent5"/>
              </a:solidFill>
              <a:latin typeface="+mn-lt"/>
              <a:ea typeface="Fira Mono Medium" panose="020B0609050000020004" pitchFamily="49" charset="0"/>
            </a:endParaRPr>
          </a:p>
          <a:p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select_feature_for_splitting</a:t>
            </a:r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chemeClr val="accent5"/>
                </a:solidFill>
                <a:latin typeface="+mn-lt"/>
                <a:ea typeface="Fira Mono Medium" panose="020B0609050000020004" pitchFamily="49" charset="0"/>
              </a:rPr>
              <a:t>decide which feature to break the dataset down by next</a:t>
            </a:r>
          </a:p>
          <a:p>
            <a:endParaRPr lang="en-GB" sz="8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 err="1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new_splitting_node</a:t>
            </a:r>
            <a:endParaRPr lang="en-GB" sz="1400" dirty="0">
              <a:solidFill>
                <a:srgbClr val="FEFDFC"/>
              </a:solidFill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rgbClr val="FEFDFC"/>
                </a:solidFill>
                <a:latin typeface="+mn-lt"/>
                <a:ea typeface="Fira Mono Medium" panose="020B0609050000020004" pitchFamily="49" charset="0"/>
              </a:rPr>
              <a:t>creates a new inner node</a:t>
            </a:r>
          </a:p>
          <a:p>
            <a:endParaRPr lang="en-GB" sz="800" dirty="0">
              <a:solidFill>
                <a:srgbClr val="FEFDFC"/>
              </a:solidFill>
              <a:latin typeface="+mn-lt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add</a:t>
            </a:r>
            <a:endParaRPr lang="en-GB" sz="1400" dirty="0">
              <a:solidFill>
                <a:srgbClr val="FEFDFC"/>
              </a:solidFill>
              <a:latin typeface="+mn-lt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rgbClr val="FEFDFC"/>
                </a:solidFill>
                <a:latin typeface="+mn-lt"/>
                <a:ea typeface="Fira Mono Medium" panose="020B0609050000020004" pitchFamily="49" charset="0"/>
              </a:rPr>
              <a:t>grows a child of the current node</a:t>
            </a:r>
            <a:endParaRPr lang="en-GB" sz="1400" dirty="0">
              <a:solidFill>
                <a:srgbClr val="FEFDFC"/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7150BB-E9D7-4699-9CDC-6A500371461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528" y="1200151"/>
            <a:ext cx="4464496" cy="3394472"/>
          </a:xfrm>
        </p:spPr>
        <p:txBody>
          <a:bodyPr>
            <a:normAutofit/>
          </a:bodyPr>
          <a:lstStyle/>
          <a:p>
            <a:r>
              <a:rPr lang="en-GB" sz="1400" u="sng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grow_tree</a:t>
            </a:r>
            <a:r>
              <a:rPr lang="en-GB" sz="1400" u="sng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(</a:t>
            </a:r>
            <a:r>
              <a:rPr lang="en-GB" sz="1400" u="sng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D</a:t>
            </a:r>
            <a:r>
              <a:rPr lang="en-GB" sz="1400" u="sng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, </a:t>
            </a:r>
            <a:r>
              <a:rPr lang="en-GB" sz="1400" u="sng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F</a:t>
            </a:r>
            <a:r>
              <a:rPr lang="en-GB" sz="1400" u="sng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):</a:t>
            </a:r>
          </a:p>
          <a:p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b="1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if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 </a:t>
            </a:r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stopping_criterion_satisfied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(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D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):</a:t>
            </a:r>
          </a:p>
          <a:p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    </a:t>
            </a:r>
            <a:r>
              <a:rPr lang="en-GB" sz="1400" b="1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return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 </a:t>
            </a:r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new_decision_node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(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D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)</a:t>
            </a:r>
          </a:p>
          <a:p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f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 &lt;- </a:t>
            </a:r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select_feature_for_splitting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(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D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, 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F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)</a:t>
            </a:r>
          </a:p>
          <a:p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T &lt;- </a:t>
            </a:r>
            <a:r>
              <a:rPr lang="en-GB" sz="1400" dirty="0" err="1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new_splitting_node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()</a:t>
            </a:r>
          </a:p>
          <a:p>
            <a:endParaRPr lang="en-GB" sz="1400" dirty="0">
              <a:solidFill>
                <a:srgbClr val="FEFDFC"/>
              </a:solidFill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b="1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for each value 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v </a:t>
            </a:r>
            <a:r>
              <a:rPr lang="en-GB" sz="1400" b="1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of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 f:</a:t>
            </a:r>
          </a:p>
          <a:p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    </a:t>
            </a:r>
            <a:r>
              <a:rPr lang="en-GB" sz="1400" dirty="0" err="1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T.add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( </a:t>
            </a:r>
            <a:r>
              <a:rPr lang="en-GB" sz="1400" dirty="0" err="1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grow_tree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(D[f</a:t>
            </a:r>
            <a:r>
              <a:rPr lang="en-GB" sz="1400" b="1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==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v], F\f)</a:t>
            </a:r>
          </a:p>
          <a:p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b="1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return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 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584879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FAE7-8325-49B0-BF94-8E0E79AE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Simple&amp;Generic</a:t>
            </a:r>
            <a:r>
              <a:rPr lang="en-GB" dirty="0"/>
              <a:t> </a:t>
            </a:r>
            <a:r>
              <a:rPr lang="en-GB" dirty="0">
                <a:solidFill>
                  <a:schemeClr val="tx2"/>
                </a:solidFill>
              </a:rPr>
              <a:t>Top-Down Decision Trees Induction </a:t>
            </a:r>
            <a:r>
              <a:rPr lang="en-GB" dirty="0"/>
              <a:t>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D405C-42DE-48E8-851A-09FEBA980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32040" y="1200151"/>
            <a:ext cx="3672408" cy="3394472"/>
          </a:xfrm>
        </p:spPr>
        <p:txBody>
          <a:bodyPr>
            <a:normAutofit lnSpcReduction="10000"/>
          </a:bodyPr>
          <a:lstStyle/>
          <a:p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stopping_criterion_satisfied</a:t>
            </a:r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chemeClr val="accent5"/>
                </a:solidFill>
                <a:latin typeface="+mn-lt"/>
                <a:ea typeface="Fira Mono Medium" panose="020B0609050000020004" pitchFamily="49" charset="0"/>
              </a:rPr>
              <a:t>checks if the tree should be grown further</a:t>
            </a:r>
          </a:p>
          <a:p>
            <a:endParaRPr lang="en-GB" sz="800" dirty="0">
              <a:solidFill>
                <a:schemeClr val="accent5"/>
              </a:solidFill>
              <a:latin typeface="+mn-lt"/>
              <a:ea typeface="Fira Mono Medium" panose="020B0609050000020004" pitchFamily="49" charset="0"/>
            </a:endParaRPr>
          </a:p>
          <a:p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decision_node</a:t>
            </a:r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chemeClr val="accent5"/>
                </a:solidFill>
                <a:latin typeface="+mn-lt"/>
                <a:ea typeface="Fira Mono Medium" panose="020B0609050000020004" pitchFamily="49" charset="0"/>
              </a:rPr>
              <a:t>analyses what prediction should be made given the remaining data</a:t>
            </a:r>
          </a:p>
          <a:p>
            <a:endParaRPr lang="en-GB" sz="800" dirty="0">
              <a:solidFill>
                <a:schemeClr val="accent5"/>
              </a:solidFill>
              <a:latin typeface="+mn-lt"/>
              <a:ea typeface="Fira Mono Medium" panose="020B0609050000020004" pitchFamily="49" charset="0"/>
            </a:endParaRPr>
          </a:p>
          <a:p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select_feature_for_splitting</a:t>
            </a:r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chemeClr val="accent5"/>
                </a:solidFill>
                <a:latin typeface="+mn-lt"/>
                <a:ea typeface="Fira Mono Medium" panose="020B0609050000020004" pitchFamily="49" charset="0"/>
              </a:rPr>
              <a:t>decide which feature to break the dataset down by next</a:t>
            </a:r>
          </a:p>
          <a:p>
            <a:endParaRPr lang="en-GB" sz="8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new_splitting_node</a:t>
            </a:r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chemeClr val="accent5"/>
                </a:solidFill>
                <a:latin typeface="+mn-lt"/>
                <a:ea typeface="Fira Mono Medium" panose="020B0609050000020004" pitchFamily="49" charset="0"/>
              </a:rPr>
              <a:t>creates a new inner node</a:t>
            </a:r>
          </a:p>
          <a:p>
            <a:endParaRPr lang="en-GB" sz="800" dirty="0">
              <a:solidFill>
                <a:schemeClr val="accent5"/>
              </a:solidFill>
              <a:latin typeface="+mn-lt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add</a:t>
            </a:r>
            <a:endParaRPr lang="en-GB" sz="1400" dirty="0">
              <a:solidFill>
                <a:srgbClr val="FEFDFC"/>
              </a:solidFill>
              <a:latin typeface="+mn-lt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rgbClr val="FEFDFC"/>
                </a:solidFill>
                <a:latin typeface="+mn-lt"/>
                <a:ea typeface="Fira Mono Medium" panose="020B0609050000020004" pitchFamily="49" charset="0"/>
              </a:rPr>
              <a:t>grows a child of the current node</a:t>
            </a:r>
            <a:endParaRPr lang="en-GB" sz="1400" dirty="0">
              <a:solidFill>
                <a:srgbClr val="FEFDFC"/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7150BB-E9D7-4699-9CDC-6A500371461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528" y="1200151"/>
            <a:ext cx="4464496" cy="3394472"/>
          </a:xfrm>
        </p:spPr>
        <p:txBody>
          <a:bodyPr>
            <a:normAutofit/>
          </a:bodyPr>
          <a:lstStyle/>
          <a:p>
            <a:r>
              <a:rPr lang="en-GB" sz="1400" u="sng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grow_tree</a:t>
            </a:r>
            <a:r>
              <a:rPr lang="en-GB" sz="1400" u="sng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(</a:t>
            </a:r>
            <a:r>
              <a:rPr lang="en-GB" sz="1400" u="sng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D</a:t>
            </a:r>
            <a:r>
              <a:rPr lang="en-GB" sz="1400" u="sng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, </a:t>
            </a:r>
            <a:r>
              <a:rPr lang="en-GB" sz="1400" u="sng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F</a:t>
            </a:r>
            <a:r>
              <a:rPr lang="en-GB" sz="1400" u="sng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):</a:t>
            </a:r>
          </a:p>
          <a:p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b="1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if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 </a:t>
            </a:r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stopping_criterion_satisfied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(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D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):</a:t>
            </a:r>
          </a:p>
          <a:p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    </a:t>
            </a:r>
            <a:r>
              <a:rPr lang="en-GB" sz="1400" b="1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return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 </a:t>
            </a:r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new_decision_node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(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D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)</a:t>
            </a:r>
          </a:p>
          <a:p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f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 &lt;- </a:t>
            </a:r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select_feature_for_splitting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(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D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, 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F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)</a:t>
            </a:r>
          </a:p>
          <a:p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T 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&lt;-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 </a:t>
            </a:r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new_splitting_node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()</a:t>
            </a:r>
          </a:p>
          <a:p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b="1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for each value 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v </a:t>
            </a:r>
            <a:r>
              <a:rPr lang="en-GB" sz="1400" b="1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of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 f:</a:t>
            </a:r>
          </a:p>
          <a:p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    </a:t>
            </a:r>
            <a:r>
              <a:rPr lang="en-GB" sz="1400" dirty="0" err="1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T.add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( </a:t>
            </a:r>
            <a:r>
              <a:rPr lang="en-GB" sz="1400" dirty="0" err="1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grow_tree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(D[f</a:t>
            </a:r>
            <a:r>
              <a:rPr lang="en-GB" sz="1400" b="1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==</a:t>
            </a:r>
            <a:r>
              <a:rPr lang="en-GB" sz="1400" dirty="0">
                <a:solidFill>
                  <a:srgbClr val="FEFDFC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v], F\f)</a:t>
            </a:r>
          </a:p>
          <a:p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b="1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return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 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29494058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FAE7-8325-49B0-BF94-8E0E79AE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Simple&amp;Generic</a:t>
            </a:r>
            <a:r>
              <a:rPr lang="en-GB" dirty="0"/>
              <a:t> </a:t>
            </a:r>
            <a:r>
              <a:rPr lang="en-GB" dirty="0">
                <a:solidFill>
                  <a:schemeClr val="tx2"/>
                </a:solidFill>
              </a:rPr>
              <a:t>Top-Down Decision Trees Induction </a:t>
            </a:r>
            <a:r>
              <a:rPr lang="en-GB" dirty="0"/>
              <a:t>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D405C-42DE-48E8-851A-09FEBA980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32040" y="1200151"/>
            <a:ext cx="3672408" cy="3394472"/>
          </a:xfrm>
        </p:spPr>
        <p:txBody>
          <a:bodyPr>
            <a:normAutofit lnSpcReduction="10000"/>
          </a:bodyPr>
          <a:lstStyle/>
          <a:p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stopping_criterion_satisfied</a:t>
            </a:r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chemeClr val="accent5"/>
                </a:solidFill>
                <a:latin typeface="+mn-lt"/>
                <a:ea typeface="Fira Mono Medium" panose="020B0609050000020004" pitchFamily="49" charset="0"/>
              </a:rPr>
              <a:t>checks if the tree should be grown further</a:t>
            </a:r>
          </a:p>
          <a:p>
            <a:endParaRPr lang="en-GB" sz="800" dirty="0">
              <a:solidFill>
                <a:schemeClr val="accent5"/>
              </a:solidFill>
              <a:latin typeface="+mn-lt"/>
              <a:ea typeface="Fira Mono Medium" panose="020B0609050000020004" pitchFamily="49" charset="0"/>
            </a:endParaRPr>
          </a:p>
          <a:p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decision_node</a:t>
            </a:r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chemeClr val="accent5"/>
                </a:solidFill>
                <a:latin typeface="+mn-lt"/>
                <a:ea typeface="Fira Mono Medium" panose="020B0609050000020004" pitchFamily="49" charset="0"/>
              </a:rPr>
              <a:t>analyses what prediction should be made given the remaining data</a:t>
            </a:r>
          </a:p>
          <a:p>
            <a:endParaRPr lang="en-GB" sz="800" dirty="0">
              <a:solidFill>
                <a:schemeClr val="accent5"/>
              </a:solidFill>
              <a:latin typeface="+mn-lt"/>
              <a:ea typeface="Fira Mono Medium" panose="020B0609050000020004" pitchFamily="49" charset="0"/>
            </a:endParaRPr>
          </a:p>
          <a:p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select_feature_for_splitting</a:t>
            </a:r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chemeClr val="accent5"/>
                </a:solidFill>
                <a:latin typeface="+mn-lt"/>
                <a:ea typeface="Fira Mono Medium" panose="020B0609050000020004" pitchFamily="49" charset="0"/>
              </a:rPr>
              <a:t>decide which feature to break the dataset down by next</a:t>
            </a:r>
          </a:p>
          <a:p>
            <a:endParaRPr lang="en-GB" sz="8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new_splitting_node</a:t>
            </a:r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chemeClr val="accent5"/>
                </a:solidFill>
                <a:latin typeface="+mn-lt"/>
                <a:ea typeface="Fira Mono Medium" panose="020B0609050000020004" pitchFamily="49" charset="0"/>
              </a:rPr>
              <a:t>creates a new inner node</a:t>
            </a:r>
          </a:p>
          <a:p>
            <a:endParaRPr lang="en-GB" sz="800" dirty="0">
              <a:solidFill>
                <a:schemeClr val="accent5"/>
              </a:solidFill>
              <a:latin typeface="+mn-lt"/>
              <a:ea typeface="Fira Mono Medium" panose="020B0609050000020004" pitchFamily="49" charset="0"/>
            </a:endParaRPr>
          </a:p>
          <a:p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add</a:t>
            </a:r>
            <a:endParaRPr lang="en-GB" sz="1400" dirty="0">
              <a:solidFill>
                <a:schemeClr val="accent5"/>
              </a:solidFill>
              <a:latin typeface="+mn-lt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chemeClr val="accent5"/>
                </a:solidFill>
                <a:latin typeface="+mn-lt"/>
                <a:ea typeface="Fira Mono Medium" panose="020B0609050000020004" pitchFamily="49" charset="0"/>
              </a:rPr>
              <a:t>grows a child of the current node</a:t>
            </a:r>
            <a:endParaRPr lang="en-GB" sz="1400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7150BB-E9D7-4699-9CDC-6A500371461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528" y="1200151"/>
            <a:ext cx="4464496" cy="3394472"/>
          </a:xfrm>
        </p:spPr>
        <p:txBody>
          <a:bodyPr>
            <a:normAutofit/>
          </a:bodyPr>
          <a:lstStyle/>
          <a:p>
            <a:r>
              <a:rPr lang="en-GB" sz="1400" u="sng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grow_tree</a:t>
            </a:r>
            <a:r>
              <a:rPr lang="en-GB" sz="1400" u="sng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(</a:t>
            </a:r>
            <a:r>
              <a:rPr lang="en-GB" sz="1400" u="sng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D</a:t>
            </a:r>
            <a:r>
              <a:rPr lang="en-GB" sz="1400" u="sng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, </a:t>
            </a:r>
            <a:r>
              <a:rPr lang="en-GB" sz="1400" u="sng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F</a:t>
            </a:r>
            <a:r>
              <a:rPr lang="en-GB" sz="1400" u="sng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):</a:t>
            </a:r>
          </a:p>
          <a:p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b="1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if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 </a:t>
            </a:r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stopping_criterion_satisfied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(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D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):</a:t>
            </a:r>
          </a:p>
          <a:p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    </a:t>
            </a:r>
            <a:r>
              <a:rPr lang="en-GB" sz="1400" b="1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return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 </a:t>
            </a:r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new_decision_node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(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D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)</a:t>
            </a:r>
          </a:p>
          <a:p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f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 &lt;- </a:t>
            </a:r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select_feature_for_splitting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(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D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, 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F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)</a:t>
            </a:r>
          </a:p>
          <a:p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T 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&lt;-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 </a:t>
            </a:r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new_splitting_node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()</a:t>
            </a:r>
          </a:p>
          <a:p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b="1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for each value 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v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 </a:t>
            </a:r>
            <a:r>
              <a:rPr lang="en-GB" sz="1400" b="1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of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 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f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:</a:t>
            </a:r>
          </a:p>
          <a:p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    </a:t>
            </a:r>
            <a:r>
              <a:rPr lang="en-GB" sz="1400" dirty="0" err="1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T</a:t>
            </a:r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.add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( </a:t>
            </a:r>
            <a:r>
              <a:rPr lang="en-GB" sz="1400" dirty="0" err="1">
                <a:latin typeface="Fira Mono Medium" panose="020B0609050000020004" pitchFamily="49" charset="0"/>
                <a:ea typeface="Fira Mono Medium" panose="020B0609050000020004" pitchFamily="49" charset="0"/>
              </a:rPr>
              <a:t>grow_tree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(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D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[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f</a:t>
            </a:r>
            <a:r>
              <a:rPr lang="en-GB" sz="1400" b="1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==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v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], 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F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\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f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)</a:t>
            </a:r>
          </a:p>
          <a:p>
            <a:endParaRPr lang="en-GB" sz="1400" dirty="0">
              <a:latin typeface="Fira Mono Medium" panose="020B0609050000020004" pitchFamily="49" charset="0"/>
              <a:ea typeface="Fira Mono Medium" panose="020B0609050000020004" pitchFamily="49" charset="0"/>
            </a:endParaRPr>
          </a:p>
          <a:p>
            <a:r>
              <a:rPr lang="en-GB" sz="1400" b="1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return</a:t>
            </a:r>
            <a:r>
              <a:rPr lang="en-GB" sz="1400" dirty="0">
                <a:latin typeface="Fira Mono Medium" panose="020B0609050000020004" pitchFamily="49" charset="0"/>
                <a:ea typeface="Fira Mono Medium" panose="020B0609050000020004" pitchFamily="49" charset="0"/>
              </a:rPr>
              <a:t> </a:t>
            </a:r>
            <a:r>
              <a:rPr lang="en-GB" sz="1400" dirty="0">
                <a:solidFill>
                  <a:schemeClr val="tx2"/>
                </a:solidFill>
                <a:latin typeface="Fira Mono Medium" panose="020B0609050000020004" pitchFamily="49" charset="0"/>
                <a:ea typeface="Fira Mono Medium" panose="020B0609050000020004" pitchFamily="49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12527659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88997-955C-4F06-92E2-1F786691F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3EC5A-0D84-4A75-B0AF-31B414F2A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76636"/>
            <a:ext cx="5198267" cy="2535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DE990E-75EB-4382-8F2D-3823A2104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08" y="730535"/>
            <a:ext cx="35337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90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DE6015-629C-41B0-90F3-99880D2EF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6385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A6C9DE-2A61-48F7-ABC2-22929AB8BB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13" b="29497"/>
          <a:stretch/>
        </p:blipFill>
        <p:spPr>
          <a:xfrm>
            <a:off x="282318" y="2859782"/>
            <a:ext cx="5256584" cy="2248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D30C15-5A0D-4623-B0CC-06FEA57E6D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4"/>
          <a:stretch/>
        </p:blipFill>
        <p:spPr>
          <a:xfrm>
            <a:off x="5999559" y="576064"/>
            <a:ext cx="3144442" cy="45674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B3E3C6-9BB0-4902-9663-DE1D1CC3D205}"/>
              </a:ext>
            </a:extLst>
          </p:cNvPr>
          <p:cNvSpPr/>
          <p:nvPr/>
        </p:nvSpPr>
        <p:spPr>
          <a:xfrm>
            <a:off x="5040052" y="3291830"/>
            <a:ext cx="576064" cy="576064"/>
          </a:xfrm>
          <a:prstGeom prst="rect">
            <a:avLst/>
          </a:prstGeom>
          <a:solidFill>
            <a:srgbClr val="FEFDFC"/>
          </a:solidFill>
          <a:ln>
            <a:solidFill>
              <a:srgbClr val="FEFD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C1B2DB-2C49-4EFE-BAD2-28040BF2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Generation for Neural Networks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EE2DD-FE95-4E17-B436-677B9F262E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82"/>
          <a:stretch/>
        </p:blipFill>
        <p:spPr>
          <a:xfrm>
            <a:off x="0" y="590264"/>
            <a:ext cx="5616116" cy="213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1604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906CE8-C4BA-4557-9401-4A17962C16A5}"/>
              </a:ext>
            </a:extLst>
          </p:cNvPr>
          <p:cNvSpPr txBox="1"/>
          <p:nvPr/>
        </p:nvSpPr>
        <p:spPr>
          <a:xfrm>
            <a:off x="3414524" y="2156251"/>
            <a:ext cx="2315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wha</a:t>
            </a:r>
            <a:r>
              <a:rPr lang="en-GB" sz="3200" dirty="0">
                <a:solidFill>
                  <a:srgbClr val="FEFDFC"/>
                </a:solidFill>
                <a:latin typeface="Fira Sans"/>
              </a:rPr>
              <a:t>t we do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EFDFC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39831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CEA5DD-89E7-4A95-B1F3-0408B2E82E25}"/>
              </a:ext>
            </a:extLst>
          </p:cNvPr>
          <p:cNvSpPr/>
          <p:nvPr/>
        </p:nvSpPr>
        <p:spPr>
          <a:xfrm>
            <a:off x="539552" y="4587974"/>
            <a:ext cx="2016225" cy="504056"/>
          </a:xfrm>
          <a:prstGeom prst="rect">
            <a:avLst/>
          </a:prstGeom>
          <a:solidFill>
            <a:srgbClr val="FEFDFC"/>
          </a:solidFill>
          <a:ln>
            <a:solidFill>
              <a:srgbClr val="FEFD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392" y="-20538"/>
            <a:ext cx="3697112" cy="22117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5536" y="555526"/>
            <a:ext cx="7772400" cy="810090"/>
          </a:xfrm>
        </p:spPr>
        <p:txBody>
          <a:bodyPr/>
          <a:lstStyle/>
          <a:p>
            <a:r>
              <a:rPr lang="en-GB" dirty="0">
                <a:latin typeface="Fira Sans SemiBold" panose="020B0603050000020004"/>
                <a:ea typeface="Fira Sans SemiBold" panose="020B0603050000020004" pitchFamily="34" charset="0"/>
              </a:rPr>
              <a:t>Interactive</a:t>
            </a:r>
            <a:r>
              <a:rPr lang="en-GB" dirty="0">
                <a:latin typeface="Fira Sans SemiBold" panose="020B0603050000020004" pitchFamily="34" charset="0"/>
                <a:ea typeface="Fira Sans SemiBold" panose="020B0603050000020004" pitchFamily="34" charset="0"/>
              </a:rPr>
              <a:t> Machine Learning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3448" y="1491630"/>
            <a:ext cx="6400800" cy="486054"/>
          </a:xfrm>
        </p:spPr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Technische</a:t>
            </a:r>
            <a:r>
              <a:rPr lang="en-GB" dirty="0"/>
              <a:t> Universität Wien, 9. 2. 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CFDF1D-9EA1-445A-A37C-DD994C3D8386}"/>
              </a:ext>
            </a:extLst>
          </p:cNvPr>
          <p:cNvSpPr/>
          <p:nvPr/>
        </p:nvSpPr>
        <p:spPr>
          <a:xfrm>
            <a:off x="6588224" y="3651870"/>
            <a:ext cx="2376264" cy="1368152"/>
          </a:xfrm>
          <a:prstGeom prst="rect">
            <a:avLst/>
          </a:prstGeom>
          <a:solidFill>
            <a:srgbClr val="FEFDFC"/>
          </a:solidFill>
          <a:ln>
            <a:solidFill>
              <a:srgbClr val="FEFD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5EADB267-DD05-47E1-A838-F369D069E8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058" y="3229459"/>
            <a:ext cx="1626055" cy="1718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AB3267-FB3B-427C-8D11-ECE2CB50C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317" y="3229460"/>
            <a:ext cx="2149351" cy="17185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E8798E-AE4A-4387-AB57-14B5412EABCE}"/>
              </a:ext>
            </a:extLst>
          </p:cNvPr>
          <p:cNvSpPr/>
          <p:nvPr/>
        </p:nvSpPr>
        <p:spPr>
          <a:xfrm>
            <a:off x="8964488" y="2859782"/>
            <a:ext cx="432048" cy="2160240"/>
          </a:xfrm>
          <a:prstGeom prst="rect">
            <a:avLst/>
          </a:prstGeom>
          <a:solidFill>
            <a:srgbClr val="FEFDFC"/>
          </a:solidFill>
          <a:ln>
            <a:solidFill>
              <a:srgbClr val="FEFD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E93495-6B0F-4312-B666-1AA150065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832" y="3229459"/>
            <a:ext cx="1885022" cy="171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5678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Dynamic Difficulty Adjustment </a:t>
            </a:r>
            <a:r>
              <a:rPr lang="de-DE" sz="1000" dirty="0"/>
              <a:t>[</a:t>
            </a:r>
            <a:r>
              <a:rPr lang="de-DE" sz="1000" dirty="0">
                <a:solidFill>
                  <a:schemeClr val="tx2"/>
                </a:solidFill>
              </a:rPr>
              <a:t>nips’11</a:t>
            </a:r>
            <a:r>
              <a:rPr lang="de-DE" sz="1000" dirty="0"/>
              <a:t>, </a:t>
            </a:r>
            <a:r>
              <a:rPr lang="de-DE" sz="1000" dirty="0">
                <a:solidFill>
                  <a:schemeClr val="tx2"/>
                </a:solidFill>
              </a:rPr>
              <a:t>cig‘11</a:t>
            </a:r>
            <a:r>
              <a:rPr lang="de-DE" sz="1000" dirty="0"/>
              <a:t>]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395536" y="915566"/>
            <a:ext cx="8640960" cy="37804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1)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game master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predicts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 difficulty setting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2) 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player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plays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one round of the game in this setting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3) 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game master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observes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whether the setting was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	</a:t>
            </a:r>
            <a:r>
              <a:rPr lang="en-GB" sz="1400" dirty="0"/>
              <a:t>	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too easy, just right, or too difficult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this game is played on a partially ordered set reflecting the </a:t>
            </a:r>
            <a:br>
              <a:rPr lang="en-GB" sz="1400" dirty="0"/>
            </a:br>
            <a:r>
              <a:rPr lang="en-GB" sz="1400" b="1" dirty="0"/>
              <a:t>`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is more difficult’-relation </a:t>
            </a:r>
            <a:r>
              <a:rPr lang="en-GB" sz="1400" dirty="0"/>
              <a:t>the goal of the game master is to </a:t>
            </a:r>
            <a:br>
              <a:rPr lang="en-GB" sz="1400" dirty="0"/>
            </a:br>
            <a:r>
              <a:rPr lang="en-GB" sz="1400" dirty="0"/>
              <a:t>predict `just right’-settings as often as possible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1400" noProof="0" dirty="0">
                <a:solidFill>
                  <a:schemeClr val="tx2"/>
                </a:solidFill>
              </a:rPr>
              <a:t>we can bound the number of mistakes </a:t>
            </a:r>
            <a:r>
              <a:rPr lang="en-GB" sz="1400" noProof="0" dirty="0"/>
              <a:t>in this setting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14" name="Inhaltsplatzhalter 3" descr="adaptive.png">
            <a:extLst>
              <a:ext uri="{FF2B5EF4-FFF2-40B4-BE49-F238E27FC236}">
                <a16:creationId xmlns:a16="http://schemas.microsoft.com/office/drawing/2014/main" id="{7B976241-6452-4F36-B419-9447C7B75B1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91655" y="3091764"/>
            <a:ext cx="2055249" cy="2051736"/>
          </a:xfrm>
          <a:prstGeom prst="rect">
            <a:avLst/>
          </a:prstGeom>
        </p:spPr>
      </p:pic>
      <p:sp>
        <p:nvSpPr>
          <p:cNvPr id="15" name="Rounded Rectangular Callout 7">
            <a:extLst>
              <a:ext uri="{FF2B5EF4-FFF2-40B4-BE49-F238E27FC236}">
                <a16:creationId xmlns:a16="http://schemas.microsoft.com/office/drawing/2014/main" id="{2F271B7E-3B23-4DE2-9F99-8E34266250DF}"/>
              </a:ext>
            </a:extLst>
          </p:cNvPr>
          <p:cNvSpPr/>
          <p:nvPr/>
        </p:nvSpPr>
        <p:spPr>
          <a:xfrm>
            <a:off x="5037935" y="3219822"/>
            <a:ext cx="2017950" cy="1872208"/>
          </a:xfrm>
          <a:prstGeom prst="wedgeRoundRectCallout">
            <a:avLst>
              <a:gd name="adj1" fmla="val 63573"/>
              <a:gd name="adj2" fmla="val -7242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fik 5" descr="dda.png">
            <a:extLst>
              <a:ext uri="{FF2B5EF4-FFF2-40B4-BE49-F238E27FC236}">
                <a16:creationId xmlns:a16="http://schemas.microsoft.com/office/drawing/2014/main" id="{A94ED816-0352-4989-B39F-EB49A18445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9943" y="3087106"/>
            <a:ext cx="1982337" cy="1915103"/>
          </a:xfrm>
          <a:prstGeom prst="rect">
            <a:avLst/>
          </a:prstGeom>
        </p:spPr>
      </p:pic>
      <p:pic>
        <p:nvPicPr>
          <p:cNvPr id="17" name="Inhaltsplatzhalter 3" descr="666px-Go-in-China.jpg.jpg">
            <a:extLst>
              <a:ext uri="{FF2B5EF4-FFF2-40B4-BE49-F238E27FC236}">
                <a16:creationId xmlns:a16="http://schemas.microsoft.com/office/drawing/2014/main" id="{BF6DBE18-702D-4F73-A2DB-107AE4C633F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20030" y="803990"/>
            <a:ext cx="2943250" cy="1988219"/>
          </a:xfrm>
          <a:prstGeom prst="rect">
            <a:avLst/>
          </a:prstGeom>
        </p:spPr>
      </p:pic>
      <p:pic>
        <p:nvPicPr>
          <p:cNvPr id="18" name="Grafik 4" descr="Golf_player_putting_green_2003.jpg">
            <a:extLst>
              <a:ext uri="{FF2B5EF4-FFF2-40B4-BE49-F238E27FC236}">
                <a16:creationId xmlns:a16="http://schemas.microsoft.com/office/drawing/2014/main" id="{18626E41-C517-4F10-BDA0-9DCF56BF9F0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91521" y="802788"/>
            <a:ext cx="1447398" cy="19956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397F3F-452F-4E11-A220-9284C191B0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3744217"/>
            <a:ext cx="3178132" cy="117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8476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4" descr="beaker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6671" y="3147814"/>
            <a:ext cx="1067781" cy="948869"/>
          </a:xfrm>
          <a:prstGeom prst="rect">
            <a:avLst/>
          </a:prstGeom>
          <a:noFill/>
        </p:spPr>
      </p:pic>
      <p:pic>
        <p:nvPicPr>
          <p:cNvPr id="21" name="Picture 19" descr="nci_balls_223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3640" y="4428374"/>
            <a:ext cx="648328" cy="52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8" descr="nci_balls_2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36892" y="4581889"/>
            <a:ext cx="418769" cy="318372"/>
          </a:xfrm>
          <a:prstGeom prst="rect">
            <a:avLst/>
          </a:prstGeom>
          <a:noFill/>
        </p:spPr>
      </p:pic>
      <p:pic>
        <p:nvPicPr>
          <p:cNvPr id="25" name="Picture 29" descr="nci_balls_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65834" y="4581889"/>
            <a:ext cx="418769" cy="318372"/>
          </a:xfrm>
          <a:prstGeom prst="rect">
            <a:avLst/>
          </a:prstGeom>
          <a:noFill/>
        </p:spPr>
      </p:pic>
      <p:pic>
        <p:nvPicPr>
          <p:cNvPr id="29" name="Picture 34" descr="nci_balls_2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55643" y="4491122"/>
            <a:ext cx="335294" cy="397635"/>
          </a:xfrm>
          <a:prstGeom prst="rect">
            <a:avLst/>
          </a:prstGeom>
          <a:noFill/>
        </p:spPr>
      </p:pic>
      <p:pic>
        <p:nvPicPr>
          <p:cNvPr id="31" name="Picture 30" descr="nci_balls_15"/>
          <p:cNvPicPr preferRelativeResize="0"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80015" y="4373468"/>
            <a:ext cx="651110" cy="52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" name="Group 45"/>
          <p:cNvGrpSpPr/>
          <p:nvPr/>
        </p:nvGrpSpPr>
        <p:grpSpPr>
          <a:xfrm rot="2022006" flipH="1">
            <a:off x="6845503" y="3930579"/>
            <a:ext cx="779979" cy="312421"/>
            <a:chOff x="5160172" y="3478778"/>
            <a:chExt cx="779979" cy="312421"/>
          </a:xfrm>
        </p:grpSpPr>
        <p:sp>
          <p:nvSpPr>
            <p:cNvPr id="47" name="Line 9"/>
            <p:cNvSpPr>
              <a:spLocks noChangeShapeType="1"/>
            </p:cNvSpPr>
            <p:nvPr/>
          </p:nvSpPr>
          <p:spPr bwMode="auto">
            <a:xfrm rot="5400000">
              <a:off x="5550162" y="3401209"/>
              <a:ext cx="0" cy="779979"/>
            </a:xfrm>
            <a:prstGeom prst="line">
              <a:avLst/>
            </a:prstGeom>
            <a:noFill/>
            <a:ln w="76200">
              <a:solidFill>
                <a:srgbClr val="00B05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AutoShape 33"/>
            <p:cNvSpPr>
              <a:spLocks noChangeArrowheads="1"/>
            </p:cNvSpPr>
            <p:nvPr/>
          </p:nvSpPr>
          <p:spPr bwMode="auto">
            <a:xfrm>
              <a:off x="5274611" y="3478778"/>
              <a:ext cx="645661" cy="204352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rgbClr val="00B050"/>
              </a:solidFill>
              <a:round/>
              <a:headEnd type="none" w="sm" len="sm"/>
              <a:tailEnd type="none" w="sm" len="sm"/>
            </a:ln>
          </p:spPr>
          <p:txBody>
            <a:bodyPr wrap="none" lIns="75696" tIns="37848" rIns="75696" bIns="37848" anchor="ctr"/>
            <a:lstStyle/>
            <a:p>
              <a:pPr defTabSz="757238"/>
              <a:r>
                <a:rPr lang="en-GB" sz="1300" b="1" dirty="0">
                  <a:solidFill>
                    <a:srgbClr val="00A400"/>
                  </a:solidFill>
                  <a:latin typeface="Frutiger 55 Roman" pitchFamily="34" charset="0"/>
                </a:rPr>
                <a:t>Active</a:t>
              </a:r>
            </a:p>
          </p:txBody>
        </p:sp>
      </p:grpSp>
      <p:sp>
        <p:nvSpPr>
          <p:cNvPr id="80" name="Line 9"/>
          <p:cNvSpPr>
            <a:spLocks noChangeShapeType="1"/>
          </p:cNvSpPr>
          <p:nvPr/>
        </p:nvSpPr>
        <p:spPr bwMode="auto">
          <a:xfrm rot="3377994">
            <a:off x="5415390" y="3822001"/>
            <a:ext cx="0" cy="779979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rot="18222006" flipH="1" flipV="1">
            <a:off x="7141356" y="3215697"/>
            <a:ext cx="387903" cy="581634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pic>
        <p:nvPicPr>
          <p:cNvPr id="50" name="Picture 36" descr="stacks of money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05570" y="3020705"/>
            <a:ext cx="1025359" cy="941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Arc 37"/>
          <p:cNvSpPr/>
          <p:nvPr/>
        </p:nvSpPr>
        <p:spPr>
          <a:xfrm rot="697324">
            <a:off x="4786565" y="2091271"/>
            <a:ext cx="1654777" cy="1626615"/>
          </a:xfrm>
          <a:prstGeom prst="arc">
            <a:avLst>
              <a:gd name="adj1" fmla="val 17163525"/>
              <a:gd name="adj2" fmla="val 0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loud Callout 2"/>
          <p:cNvSpPr/>
          <p:nvPr/>
        </p:nvSpPr>
        <p:spPr>
          <a:xfrm>
            <a:off x="173351" y="915567"/>
            <a:ext cx="2670457" cy="792087"/>
          </a:xfrm>
          <a:prstGeom prst="cloudCallout">
            <a:avLst>
              <a:gd name="adj1" fmla="val 60838"/>
              <a:gd name="adj2" fmla="val 14809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pharm-space</a:t>
            </a:r>
          </a:p>
        </p:txBody>
      </p:sp>
      <p:sp>
        <p:nvSpPr>
          <p:cNvPr id="39" name="Arc 38"/>
          <p:cNvSpPr/>
          <p:nvPr/>
        </p:nvSpPr>
        <p:spPr>
          <a:xfrm rot="16381842">
            <a:off x="3896808" y="1907595"/>
            <a:ext cx="1654777" cy="1626615"/>
          </a:xfrm>
          <a:prstGeom prst="arc">
            <a:avLst>
              <a:gd name="adj1" fmla="val 17163525"/>
              <a:gd name="adj2" fmla="val 20655477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rc 40"/>
          <p:cNvSpPr/>
          <p:nvPr/>
        </p:nvSpPr>
        <p:spPr>
          <a:xfrm rot="9222362">
            <a:off x="3939034" y="1541691"/>
            <a:ext cx="2338079" cy="2239856"/>
          </a:xfrm>
          <a:prstGeom prst="arc">
            <a:avLst>
              <a:gd name="adj1" fmla="val 17150755"/>
              <a:gd name="adj2" fmla="val 0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de novo </a:t>
            </a:r>
            <a:r>
              <a:rPr lang="en-GB" dirty="0"/>
              <a:t>Drug Design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47864" y="2559040"/>
            <a:ext cx="1130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design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29437" y="1635646"/>
            <a:ext cx="1282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analyse</a:t>
            </a:r>
          </a:p>
        </p:txBody>
      </p:sp>
      <p:sp>
        <p:nvSpPr>
          <p:cNvPr id="26" name="Rounded Rectangular Callout 25"/>
          <p:cNvSpPr/>
          <p:nvPr/>
        </p:nvSpPr>
        <p:spPr>
          <a:xfrm>
            <a:off x="5604469" y="841452"/>
            <a:ext cx="2670457" cy="650094"/>
          </a:xfrm>
          <a:prstGeom prst="wedgeRoundRectCallout">
            <a:avLst>
              <a:gd name="adj1" fmla="val -36039"/>
              <a:gd name="adj2" fmla="val 90444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it’s not so much about the 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pigeons (models) anymore</a:t>
            </a:r>
          </a:p>
        </p:txBody>
      </p:sp>
      <p:sp>
        <p:nvSpPr>
          <p:cNvPr id="30" name="Rounded Rectangular Callout 29"/>
          <p:cNvSpPr/>
          <p:nvPr/>
        </p:nvSpPr>
        <p:spPr>
          <a:xfrm>
            <a:off x="1763688" y="3183796"/>
            <a:ext cx="2160240" cy="645436"/>
          </a:xfrm>
          <a:prstGeom prst="wedgeRoundRectCallout">
            <a:avLst>
              <a:gd name="adj1" fmla="val 35194"/>
              <a:gd name="adj2" fmla="val -89319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it’s all about the peas 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(novel structures)</a:t>
            </a:r>
          </a:p>
        </p:txBody>
      </p:sp>
    </p:spTree>
    <p:extLst>
      <p:ext uri="{BB962C8B-B14F-4D97-AF65-F5344CB8AC3E}">
        <p14:creationId xmlns:p14="http://schemas.microsoft.com/office/powerpoint/2010/main" val="172936974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Cyclic Discovery Processes – algorithmic challenges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pPr/>
              <a:t>185</a:t>
            </a:fld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27784" y="1275606"/>
            <a:ext cx="1130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design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05501" y="1275606"/>
            <a:ext cx="1282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analyse</a:t>
            </a:r>
          </a:p>
        </p:txBody>
      </p:sp>
      <p:sp>
        <p:nvSpPr>
          <p:cNvPr id="32" name="Arc 31"/>
          <p:cNvSpPr>
            <a:spLocks noChangeAspect="1"/>
          </p:cNvSpPr>
          <p:nvPr/>
        </p:nvSpPr>
        <p:spPr>
          <a:xfrm rot="8100000">
            <a:off x="2965230" y="1757068"/>
            <a:ext cx="3240000" cy="3240000"/>
          </a:xfrm>
          <a:prstGeom prst="arc">
            <a:avLst/>
          </a:prstGeom>
          <a:ln w="1270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/>
          <p:cNvSpPr>
            <a:spLocks noChangeAspect="1"/>
          </p:cNvSpPr>
          <p:nvPr/>
        </p:nvSpPr>
        <p:spPr>
          <a:xfrm rot="2700000" flipH="1" flipV="1">
            <a:off x="2506722" y="1253012"/>
            <a:ext cx="3240000" cy="3240000"/>
          </a:xfrm>
          <a:prstGeom prst="arc">
            <a:avLst/>
          </a:prstGeom>
          <a:ln w="1270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c 34"/>
          <p:cNvSpPr>
            <a:spLocks noChangeAspect="1"/>
          </p:cNvSpPr>
          <p:nvPr/>
        </p:nvSpPr>
        <p:spPr>
          <a:xfrm rot="2700000">
            <a:off x="3469286" y="1253012"/>
            <a:ext cx="3240000" cy="3240000"/>
          </a:xfrm>
          <a:prstGeom prst="arc">
            <a:avLst/>
          </a:prstGeom>
          <a:ln w="1270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c 35"/>
          <p:cNvSpPr>
            <a:spLocks noChangeAspect="1"/>
          </p:cNvSpPr>
          <p:nvPr/>
        </p:nvSpPr>
        <p:spPr>
          <a:xfrm rot="18900000">
            <a:off x="2965230" y="794504"/>
            <a:ext cx="3240000" cy="3240000"/>
          </a:xfrm>
          <a:prstGeom prst="arc">
            <a:avLst/>
          </a:prstGeom>
          <a:ln w="1270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/>
          <p:cNvSpPr txBox="1"/>
          <p:nvPr/>
        </p:nvSpPr>
        <p:spPr>
          <a:xfrm>
            <a:off x="2699792" y="4011910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make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80112" y="4083918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test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79512" y="4011910"/>
            <a:ext cx="2204616" cy="936104"/>
            <a:chOff x="179512" y="4011910"/>
            <a:chExt cx="2204616" cy="936104"/>
          </a:xfrm>
        </p:grpSpPr>
        <p:sp>
          <p:nvSpPr>
            <p:cNvPr id="16" name="Rounded Rectangular Callout 15"/>
            <p:cNvSpPr/>
            <p:nvPr/>
          </p:nvSpPr>
          <p:spPr>
            <a:xfrm>
              <a:off x="179512" y="4011910"/>
              <a:ext cx="2114692" cy="936104"/>
            </a:xfrm>
            <a:prstGeom prst="wedgeRoundRectCallout">
              <a:avLst>
                <a:gd name="adj1" fmla="val 59350"/>
                <a:gd name="adj2" fmla="val -24285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7843" y="4045009"/>
              <a:ext cx="21162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realise designed </a:t>
              </a:r>
            </a:p>
            <a:p>
              <a:r>
                <a:rPr lang="en-GB" sz="1600" dirty="0"/>
                <a:t>candidate structures</a:t>
              </a:r>
            </a:p>
            <a:p>
              <a:r>
                <a:rPr lang="en-GB" sz="1600" dirty="0"/>
                <a:t>in their context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79512" y="843558"/>
            <a:ext cx="2259118" cy="1800200"/>
            <a:chOff x="179512" y="843558"/>
            <a:chExt cx="2259118" cy="1800200"/>
          </a:xfrm>
        </p:grpSpPr>
        <p:sp>
          <p:nvSpPr>
            <p:cNvPr id="19" name="Rounded Rectangular Callout 18"/>
            <p:cNvSpPr/>
            <p:nvPr/>
          </p:nvSpPr>
          <p:spPr>
            <a:xfrm>
              <a:off x="179512" y="843558"/>
              <a:ext cx="2114692" cy="1800200"/>
            </a:xfrm>
            <a:prstGeom prst="wedgeRoundRectCallout">
              <a:avLst>
                <a:gd name="adj1" fmla="val 60299"/>
                <a:gd name="adj2" fmla="val -13845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7843" y="917307"/>
              <a:ext cx="217078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design novel </a:t>
              </a:r>
            </a:p>
            <a:p>
              <a:r>
                <a:rPr lang="en-GB" sz="1600" dirty="0"/>
                <a:t>candidate structures </a:t>
              </a:r>
            </a:p>
            <a:p>
              <a:endParaRPr lang="en-GB" sz="1600" dirty="0"/>
            </a:p>
            <a:p>
              <a:r>
                <a:rPr lang="en-GB" sz="1600" dirty="0"/>
                <a:t>huge, </a:t>
              </a:r>
              <a:r>
                <a:rPr lang="en-GB" sz="1600" b="1" dirty="0" err="1"/>
                <a:t>intensionally</a:t>
              </a:r>
              <a:r>
                <a:rPr lang="en-GB" sz="1600" dirty="0"/>
                <a:t> </a:t>
              </a:r>
            </a:p>
            <a:p>
              <a:r>
                <a:rPr lang="en-GB" sz="1600" dirty="0"/>
                <a:t>specified design </a:t>
              </a:r>
            </a:p>
            <a:p>
              <a:r>
                <a:rPr lang="en-GB" sz="1600" dirty="0"/>
                <a:t>space of </a:t>
              </a:r>
              <a:r>
                <a:rPr lang="en-GB" sz="1600" b="1" dirty="0"/>
                <a:t>structures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01588" y="4011910"/>
            <a:ext cx="2234908" cy="936104"/>
            <a:chOff x="6801588" y="4011910"/>
            <a:chExt cx="2234908" cy="936104"/>
          </a:xfrm>
        </p:grpSpPr>
        <p:sp>
          <p:nvSpPr>
            <p:cNvPr id="22" name="Rounded Rectangular Callout 21"/>
            <p:cNvSpPr/>
            <p:nvPr/>
          </p:nvSpPr>
          <p:spPr>
            <a:xfrm>
              <a:off x="6801588" y="4011910"/>
              <a:ext cx="2170787" cy="936104"/>
            </a:xfrm>
            <a:prstGeom prst="wedgeRoundRectCallout">
              <a:avLst>
                <a:gd name="adj1" fmla="val -61891"/>
                <a:gd name="adj2" fmla="val -18180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01589" y="4045009"/>
              <a:ext cx="22349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determine properties</a:t>
              </a:r>
            </a:p>
            <a:p>
              <a:r>
                <a:rPr lang="en-GB" sz="1600" dirty="0"/>
                <a:t>of realised structures </a:t>
              </a:r>
            </a:p>
            <a:p>
              <a:r>
                <a:rPr lang="en-GB" sz="1600" dirty="0"/>
                <a:t>in their context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793701" y="771550"/>
            <a:ext cx="2170786" cy="1800200"/>
            <a:chOff x="6793701" y="771550"/>
            <a:chExt cx="2170786" cy="1800200"/>
          </a:xfrm>
        </p:grpSpPr>
        <p:sp>
          <p:nvSpPr>
            <p:cNvPr id="24" name="Rounded Rectangular Callout 23"/>
            <p:cNvSpPr/>
            <p:nvPr/>
          </p:nvSpPr>
          <p:spPr>
            <a:xfrm>
              <a:off x="6801588" y="771550"/>
              <a:ext cx="2162899" cy="1800200"/>
            </a:xfrm>
            <a:prstGeom prst="wedgeRoundRectCallout">
              <a:avLst>
                <a:gd name="adj1" fmla="val -58669"/>
                <a:gd name="adj2" fmla="val -8686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93701" y="915566"/>
              <a:ext cx="215155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build a hypothesis of</a:t>
              </a:r>
            </a:p>
            <a:p>
              <a:r>
                <a:rPr lang="en-GB" sz="1600" dirty="0"/>
                <a:t>the properties of all</a:t>
              </a:r>
            </a:p>
            <a:p>
              <a:r>
                <a:rPr lang="en-GB" sz="1600" dirty="0"/>
                <a:t>structures from the </a:t>
              </a:r>
            </a:p>
            <a:p>
              <a:r>
                <a:rPr lang="en-GB" sz="1600" dirty="0"/>
                <a:t>design space</a:t>
              </a:r>
            </a:p>
            <a:p>
              <a:endParaRPr lang="en-GB" sz="1600" dirty="0"/>
            </a:p>
            <a:p>
              <a:r>
                <a:rPr lang="en-GB" sz="1600" dirty="0"/>
                <a:t>to improve designs</a:t>
              </a:r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267843" y="3377068"/>
            <a:ext cx="8624637" cy="0"/>
          </a:xfrm>
          <a:prstGeom prst="line">
            <a:avLst/>
          </a:prstGeom>
          <a:ln w="4445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63867" y="1842378"/>
            <a:ext cx="300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cope with the cyclic nature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377068"/>
            <a:ext cx="9144000" cy="178697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2684566" y="2355726"/>
            <a:ext cx="396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cope with the huge candidate space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45475" y="2859782"/>
            <a:ext cx="3841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aim at general-purpose algorithms</a:t>
            </a:r>
          </a:p>
        </p:txBody>
      </p:sp>
      <p:pic>
        <p:nvPicPr>
          <p:cNvPr id="31" name="Picture 24" descr="beaker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3867894"/>
            <a:ext cx="1067781" cy="94886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994834" y="3507854"/>
            <a:ext cx="335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interface with domain experts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-108520" y="1779662"/>
            <a:ext cx="9361040" cy="3465676"/>
            <a:chOff x="-108520" y="1779662"/>
            <a:chExt cx="9361040" cy="3465676"/>
          </a:xfrm>
        </p:grpSpPr>
        <p:sp>
          <p:nvSpPr>
            <p:cNvPr id="42" name="TextBox 41">
              <a:hlinkClick r:id="rId3" action="ppaction://hlinksldjump"/>
            </p:cNvPr>
            <p:cNvSpPr txBox="1"/>
            <p:nvPr/>
          </p:nvSpPr>
          <p:spPr>
            <a:xfrm>
              <a:off x="9011748" y="2274426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.</a:t>
              </a:r>
            </a:p>
          </p:txBody>
        </p:sp>
        <p:sp>
          <p:nvSpPr>
            <p:cNvPr id="43" name="TextBox 42">
              <a:hlinkClick r:id="" action="ppaction://noaction"/>
            </p:cNvPr>
            <p:cNvSpPr txBox="1"/>
            <p:nvPr/>
          </p:nvSpPr>
          <p:spPr>
            <a:xfrm>
              <a:off x="9011748" y="1779662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.</a:t>
              </a:r>
            </a:p>
          </p:txBody>
        </p:sp>
        <p:sp>
          <p:nvSpPr>
            <p:cNvPr id="44" name="TextBox 43">
              <a:hlinkClick r:id="rId4" action="ppaction://hlinksldjump"/>
            </p:cNvPr>
            <p:cNvSpPr txBox="1"/>
            <p:nvPr/>
          </p:nvSpPr>
          <p:spPr>
            <a:xfrm>
              <a:off x="9011748" y="2787774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.</a:t>
              </a:r>
            </a:p>
          </p:txBody>
        </p:sp>
        <p:sp>
          <p:nvSpPr>
            <p:cNvPr id="45" name="TextBox 44">
              <a:hlinkClick r:id="" action="ppaction://noaction"/>
            </p:cNvPr>
            <p:cNvSpPr txBox="1"/>
            <p:nvPr/>
          </p:nvSpPr>
          <p:spPr>
            <a:xfrm>
              <a:off x="9011748" y="3426554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.</a:t>
              </a:r>
            </a:p>
          </p:txBody>
        </p:sp>
        <p:sp>
          <p:nvSpPr>
            <p:cNvPr id="46" name="TextBox 45">
              <a:hlinkClick r:id="" action="ppaction://noaction"/>
            </p:cNvPr>
            <p:cNvSpPr txBox="1"/>
            <p:nvPr/>
          </p:nvSpPr>
          <p:spPr>
            <a:xfrm>
              <a:off x="-108520" y="2283718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.</a:t>
              </a:r>
            </a:p>
          </p:txBody>
        </p:sp>
        <p:sp>
          <p:nvSpPr>
            <p:cNvPr id="47" name="TextBox 46">
              <a:hlinkClick r:id="" action="ppaction://noaction"/>
            </p:cNvPr>
            <p:cNvSpPr txBox="1"/>
            <p:nvPr/>
          </p:nvSpPr>
          <p:spPr>
            <a:xfrm>
              <a:off x="4475244" y="4876006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678899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 descr="good_tanh_xo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960191"/>
            <a:ext cx="2771775" cy="2203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8" name="Picture 2" descr="good_lins_x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5044" y="2960191"/>
            <a:ext cx="2771775" cy="2203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 descr="good_poly_xo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36729" y="2960191"/>
            <a:ext cx="2771775" cy="2203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 descr="good_gauss_xo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48497" y="2960191"/>
            <a:ext cx="2771775" cy="2203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3" name="Rectangle 8"/>
          <p:cNvSpPr>
            <a:spLocks noChangeArrowheads="1"/>
          </p:cNvSpPr>
          <p:nvPr/>
        </p:nvSpPr>
        <p:spPr bwMode="auto">
          <a:xfrm>
            <a:off x="-88960" y="4876006"/>
            <a:ext cx="8837423" cy="23217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19464" name="Rectangle 9"/>
          <p:cNvSpPr>
            <a:spLocks noChangeArrowheads="1"/>
          </p:cNvSpPr>
          <p:nvPr/>
        </p:nvSpPr>
        <p:spPr bwMode="auto">
          <a:xfrm>
            <a:off x="-112538" y="1367135"/>
            <a:ext cx="652090" cy="3796903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75739" tIns="37869" rIns="75739" bIns="37869" anchor="ctr"/>
          <a:lstStyle/>
          <a:p>
            <a:pPr algn="ctr" defTabSz="757238"/>
            <a:endParaRPr lang="en-US" sz="1600">
              <a:latin typeface="Frutiger 55 Roman" pitchFamily="34" charset="0"/>
            </a:endParaRPr>
          </a:p>
        </p:txBody>
      </p:sp>
      <p:sp>
        <p:nvSpPr>
          <p:cNvPr id="19465" name="Rectangle 10"/>
          <p:cNvSpPr>
            <a:spLocks noChangeArrowheads="1"/>
          </p:cNvSpPr>
          <p:nvPr/>
        </p:nvSpPr>
        <p:spPr bwMode="auto">
          <a:xfrm>
            <a:off x="4211959" y="1084386"/>
            <a:ext cx="611535" cy="3795713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 sz="1600"/>
          </a:p>
        </p:txBody>
      </p:sp>
      <p:sp>
        <p:nvSpPr>
          <p:cNvPr id="19466" name="Rectangle 11"/>
          <p:cNvSpPr>
            <a:spLocks noChangeArrowheads="1"/>
          </p:cNvSpPr>
          <p:nvPr/>
        </p:nvSpPr>
        <p:spPr bwMode="auto">
          <a:xfrm>
            <a:off x="-176510" y="2931789"/>
            <a:ext cx="9645054" cy="353477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 sz="1600"/>
          </a:p>
        </p:txBody>
      </p:sp>
      <p:sp>
        <p:nvSpPr>
          <p:cNvPr id="19467" name="Text Box 12"/>
          <p:cNvSpPr txBox="1">
            <a:spLocks noChangeArrowheads="1"/>
          </p:cNvSpPr>
          <p:nvPr/>
        </p:nvSpPr>
        <p:spPr bwMode="auto">
          <a:xfrm>
            <a:off x="1043608" y="2947692"/>
            <a:ext cx="694772" cy="3226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75739" tIns="37869" rIns="75739" bIns="37869">
            <a:spAutoFit/>
          </a:bodyPr>
          <a:lstStyle/>
          <a:p>
            <a:pPr algn="r" defTabSz="757238"/>
            <a:r>
              <a:rPr lang="de-DE" sz="1600" dirty="0"/>
              <a:t>linear</a:t>
            </a:r>
          </a:p>
        </p:txBody>
      </p:sp>
      <p:sp>
        <p:nvSpPr>
          <p:cNvPr id="19469" name="Text Box 14"/>
          <p:cNvSpPr txBox="1">
            <a:spLocks noChangeArrowheads="1"/>
          </p:cNvSpPr>
          <p:nvPr/>
        </p:nvSpPr>
        <p:spPr bwMode="auto">
          <a:xfrm>
            <a:off x="5177545" y="2931790"/>
            <a:ext cx="1050639" cy="3226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75739" tIns="37869" rIns="75739" bIns="37869">
            <a:spAutoFit/>
          </a:bodyPr>
          <a:lstStyle/>
          <a:p>
            <a:pPr defTabSz="757238"/>
            <a:r>
              <a:rPr lang="de-DE" sz="1600" dirty="0"/>
              <a:t>Gaussian </a:t>
            </a:r>
          </a:p>
        </p:txBody>
      </p:sp>
      <p:sp>
        <p:nvSpPr>
          <p:cNvPr id="19470" name="Text Box 15"/>
          <p:cNvSpPr txBox="1">
            <a:spLocks noChangeArrowheads="1"/>
          </p:cNvSpPr>
          <p:nvPr/>
        </p:nvSpPr>
        <p:spPr bwMode="auto">
          <a:xfrm>
            <a:off x="7164288" y="2897123"/>
            <a:ext cx="1259029" cy="3226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75739" tIns="37869" rIns="75739" bIns="37869">
            <a:spAutoFit/>
          </a:bodyPr>
          <a:lstStyle/>
          <a:p>
            <a:pPr defTabSz="757238"/>
            <a:r>
              <a:rPr lang="de-DE" sz="1600" dirty="0"/>
              <a:t>polynomial </a:t>
            </a:r>
          </a:p>
        </p:txBody>
      </p:sp>
      <p:sp>
        <p:nvSpPr>
          <p:cNvPr id="19471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Kernel Methods, e.g., Support Vector Machines (SVM)</a:t>
            </a:r>
            <a:endParaRPr lang="en-US" dirty="0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2123728" y="1236786"/>
            <a:ext cx="504056" cy="3795713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 sz="1600"/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6510560" y="1491630"/>
            <a:ext cx="509712" cy="352839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 sz="1600"/>
          </a:p>
        </p:txBody>
      </p:sp>
      <p:sp>
        <p:nvSpPr>
          <p:cNvPr id="19468" name="Text Box 13"/>
          <p:cNvSpPr txBox="1">
            <a:spLocks noChangeArrowheads="1"/>
          </p:cNvSpPr>
          <p:nvPr/>
        </p:nvSpPr>
        <p:spPr bwMode="auto">
          <a:xfrm>
            <a:off x="3059832" y="2944708"/>
            <a:ext cx="891941" cy="3226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lIns="75739" tIns="37869" rIns="75739" bIns="37869">
            <a:spAutoFit/>
          </a:bodyPr>
          <a:lstStyle/>
          <a:p>
            <a:pPr algn="r" defTabSz="757238"/>
            <a:r>
              <a:rPr lang="de-DE" sz="1600" dirty="0"/>
              <a:t>sigmoid</a:t>
            </a: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8526784" y="1191963"/>
            <a:ext cx="509712" cy="3795713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GB" sz="1600"/>
          </a:p>
        </p:txBody>
      </p:sp>
      <p:sp>
        <p:nvSpPr>
          <p:cNvPr id="2" name="TextBox 1"/>
          <p:cNvSpPr txBox="1"/>
          <p:nvPr/>
        </p:nvSpPr>
        <p:spPr>
          <a:xfrm>
            <a:off x="382961" y="771550"/>
            <a:ext cx="849303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find linear separator in Hypothesis space (</a:t>
            </a:r>
            <a:r>
              <a:rPr lang="en-GB" sz="1400" dirty="0">
                <a:solidFill>
                  <a:schemeClr val="accent5"/>
                </a:solidFill>
              </a:rPr>
              <a:t>reproducing kernel Hilbert space</a:t>
            </a:r>
            <a:r>
              <a:rPr lang="en-GB" sz="1400" dirty="0"/>
              <a:t>)</a:t>
            </a:r>
          </a:p>
          <a:p>
            <a:r>
              <a:rPr lang="en-GB" sz="1400" dirty="0"/>
              <a:t>with small norm</a:t>
            </a:r>
            <a:r>
              <a:rPr lang="en-GB" sz="1400" dirty="0">
                <a:solidFill>
                  <a:schemeClr val="tx2"/>
                </a:solidFill>
              </a:rPr>
              <a:t> </a:t>
            </a:r>
            <a:r>
              <a:rPr lang="en-GB" sz="1400" dirty="0"/>
              <a:t>(-&gt; </a:t>
            </a:r>
            <a:r>
              <a:rPr lang="en-GB" sz="1400" dirty="0">
                <a:solidFill>
                  <a:schemeClr val="tx2"/>
                </a:solidFill>
              </a:rPr>
              <a:t>maximally far from all labelled instances, </a:t>
            </a:r>
            <a:r>
              <a:rPr lang="en-GB" sz="1400" dirty="0">
                <a:solidFill>
                  <a:schemeClr val="accent5"/>
                </a:solidFill>
              </a:rPr>
              <a:t>robustness against measurement noise</a:t>
            </a:r>
            <a:r>
              <a:rPr lang="en-GB" sz="1400" dirty="0"/>
              <a:t>)</a:t>
            </a:r>
          </a:p>
          <a:p>
            <a:r>
              <a:rPr lang="en-GB" sz="1400" b="1" dirty="0"/>
              <a:t>decision boundary in input space depends on kernel function</a:t>
            </a:r>
          </a:p>
          <a:p>
            <a:endParaRPr lang="en-GB" sz="1400" b="1" dirty="0"/>
          </a:p>
          <a:p>
            <a:r>
              <a:rPr lang="en-GB" sz="1400" dirty="0">
                <a:solidFill>
                  <a:schemeClr val="tx2"/>
                </a:solidFill>
              </a:rPr>
              <a:t>challenges</a:t>
            </a:r>
            <a:r>
              <a:rPr lang="en-GB" sz="1400" dirty="0"/>
              <a:t> for kernel design are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validity</a:t>
            </a:r>
            <a:r>
              <a:rPr lang="en-GB" sz="1400" dirty="0"/>
              <a:t> (positive definiteness),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efficiency</a:t>
            </a:r>
            <a:r>
              <a:rPr lang="en-GB" sz="1400" dirty="0"/>
              <a:t> (polynomial time),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effectiveness</a:t>
            </a:r>
            <a:r>
              <a:rPr lang="en-GB" sz="1400" dirty="0"/>
              <a:t> (good generalisation possible)</a:t>
            </a:r>
          </a:p>
        </p:txBody>
      </p:sp>
    </p:spTree>
    <p:extLst>
      <p:ext uri="{BB962C8B-B14F-4D97-AF65-F5344CB8AC3E}">
        <p14:creationId xmlns:p14="http://schemas.microsoft.com/office/powerpoint/2010/main" val="168282391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Kernels for Structured Data</a:t>
            </a:r>
            <a:endParaRPr lang="de-DE" sz="10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67544" y="699542"/>
            <a:ext cx="4028257" cy="378042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Kernels for Basic Terms </a:t>
            </a:r>
            <a:r>
              <a:rPr lang="de-DE" sz="1000" dirty="0"/>
              <a:t>[</a:t>
            </a:r>
            <a:r>
              <a:rPr lang="de-DE" sz="1000" dirty="0">
                <a:solidFill>
                  <a:schemeClr val="tx2"/>
                </a:solidFill>
              </a:rPr>
              <a:t>icml’02, mlj‘04</a:t>
            </a:r>
            <a:r>
              <a:rPr lang="de-DE" sz="1000" dirty="0"/>
              <a:t>]</a:t>
            </a:r>
            <a:endParaRPr kumimoji="0" lang="de-DE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idea: data as terms in typped higher-order logic; </a:t>
            </a:r>
            <a:r>
              <a:rPr kumimoji="0" lang="de-DE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type definition gives kernel % modifiers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de-DE" sz="1400" dirty="0"/>
              <a:t>theoretical results: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/>
              <a:t>generally </a:t>
            </a:r>
            <a:r>
              <a:rPr lang="de-DE" sz="1400" dirty="0">
                <a:solidFill>
                  <a:schemeClr val="tx2"/>
                </a:solidFill>
              </a:rPr>
              <a:t>valid</a:t>
            </a:r>
            <a:r>
              <a:rPr lang="de-DE" sz="1400" dirty="0"/>
              <a:t> (psd) &amp; efficient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effective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for problem classes like MIL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de-DE" sz="1400" dirty="0"/>
          </a:p>
          <a:p>
            <a:pPr lvl="0">
              <a:defRPr/>
            </a:pPr>
            <a:r>
              <a:rPr lang="en-GB" sz="1400" b="1" dirty="0"/>
              <a:t>Graph Kernels </a:t>
            </a:r>
            <a:r>
              <a:rPr lang="de-DE" sz="1000" dirty="0"/>
              <a:t>[</a:t>
            </a:r>
            <a:r>
              <a:rPr lang="de-DE" sz="1000" dirty="0">
                <a:solidFill>
                  <a:schemeClr val="tx2"/>
                </a:solidFill>
              </a:rPr>
              <a:t>colt’03,kdd‘04</a:t>
            </a:r>
            <a:r>
              <a:rPr lang="de-DE" sz="1000" dirty="0"/>
              <a:t>]</a:t>
            </a:r>
            <a:r>
              <a:rPr lang="en-GB" sz="1400" b="1" dirty="0"/>
              <a:t> </a:t>
            </a:r>
            <a:br>
              <a:rPr lang="en-GB" sz="1400" b="1" dirty="0"/>
            </a:br>
            <a:r>
              <a:rPr lang="en-GB" sz="1400" dirty="0"/>
              <a:t>idea:</a:t>
            </a:r>
            <a:r>
              <a:rPr lang="en-GB" sz="1400" b="1" dirty="0"/>
              <a:t> </a:t>
            </a:r>
            <a:r>
              <a:rPr lang="en-GB" sz="1400" dirty="0"/>
              <a:t>define kernel as some function of the </a:t>
            </a:r>
            <a:br>
              <a:rPr lang="en-GB" sz="1400" dirty="0"/>
            </a:br>
            <a:r>
              <a:rPr lang="en-GB" sz="1400" b="1" dirty="0"/>
              <a:t>common subgraphs </a:t>
            </a:r>
            <a:r>
              <a:rPr lang="en-GB" sz="1400" dirty="0"/>
              <a:t>(</a:t>
            </a:r>
            <a:r>
              <a:rPr lang="en-GB" sz="1400" dirty="0" err="1"/>
              <a:t>cf</a:t>
            </a:r>
            <a:r>
              <a:rPr lang="en-GB" sz="1400" dirty="0"/>
              <a:t> strings, trees, …)</a:t>
            </a:r>
            <a:br>
              <a:rPr lang="en-GB" sz="1400" b="1" dirty="0"/>
            </a:br>
            <a:endParaRPr lang="en-GB" sz="800" dirty="0"/>
          </a:p>
          <a:p>
            <a:pPr lvl="0">
              <a:defRPr/>
            </a:pPr>
            <a:r>
              <a:rPr lang="en-GB" sz="1400" dirty="0"/>
              <a:t>but computing graph kernels is hard</a:t>
            </a:r>
            <a:br>
              <a:rPr lang="en-GB" sz="1400" dirty="0"/>
            </a:br>
            <a:endParaRPr lang="en-GB" sz="800" dirty="0">
              <a:solidFill>
                <a:schemeClr val="tx2"/>
              </a:solidFill>
            </a:endParaRPr>
          </a:p>
          <a:p>
            <a:r>
              <a:rPr lang="en-GB" sz="1400" dirty="0"/>
              <a:t>for efficient computation consider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particular </a:t>
            </a:r>
            <a:r>
              <a:rPr lang="en-GB" sz="1400" dirty="0">
                <a:solidFill>
                  <a:schemeClr val="tx2"/>
                </a:solidFill>
              </a:rPr>
              <a:t>graphs-classes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different embedding operators, e.g., </a:t>
            </a:r>
            <a:r>
              <a:rPr lang="en-GB" sz="1400" dirty="0">
                <a:solidFill>
                  <a:schemeClr val="tx2"/>
                </a:solidFill>
              </a:rPr>
              <a:t>homomorphism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0">
                <a:extLst>
                  <a:ext uri="{FF2B5EF4-FFF2-40B4-BE49-F238E27FC236}">
                    <a16:creationId xmlns:a16="http://schemas.microsoft.com/office/drawing/2014/main" id="{DD3EE53B-8CB0-4408-9AFB-B79D2EBC92F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648200" y="689446"/>
                <a:ext cx="4172272" cy="3394472"/>
              </a:xfrm>
            </p:spPr>
            <p:txBody>
              <a:bodyPr>
                <a:normAutofit/>
              </a:bodyPr>
              <a:lstStyle/>
              <a:p>
                <a:r>
                  <a:rPr lang="en-GB" sz="1400" b="1" dirty="0"/>
                  <a:t>Structured Prediction </a:t>
                </a:r>
                <a:r>
                  <a:rPr lang="en-GB" sz="1000" dirty="0"/>
                  <a:t>[</a:t>
                </a:r>
                <a:r>
                  <a:rPr lang="en-GB" sz="1000" dirty="0">
                    <a:solidFill>
                      <a:srgbClr val="EB811B"/>
                    </a:solidFill>
                  </a:rPr>
                  <a:t>mlj’09</a:t>
                </a:r>
                <a:r>
                  <a:rPr lang="en-GB" sz="1000" dirty="0"/>
                  <a:t>, </a:t>
                </a:r>
                <a:r>
                  <a:rPr lang="en-GB" sz="1000" dirty="0">
                    <a:solidFill>
                      <a:srgbClr val="EB811B"/>
                    </a:solidFill>
                  </a:rPr>
                  <a:t>uai’09</a:t>
                </a:r>
                <a:r>
                  <a:rPr lang="en-GB" sz="1000" dirty="0"/>
                  <a:t>]</a:t>
                </a:r>
              </a:p>
              <a:p>
                <a:r>
                  <a:rPr lang="en-GB" sz="1400" dirty="0"/>
                  <a:t>previous approaches turn out to be computationally hard for graphs</a:t>
                </a:r>
              </a:p>
              <a:p>
                <a:endParaRPr lang="en-GB" sz="800" dirty="0"/>
              </a:p>
              <a:p>
                <a:r>
                  <a:rPr lang="en-GB" sz="1400" dirty="0"/>
                  <a:t>instead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nary>
                      <m:r>
                        <a:rPr lang="en-GB" sz="140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GB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GB" sz="1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1400" dirty="0"/>
              </a:p>
              <a:p>
                <a:r>
                  <a:rPr lang="en-GB" sz="1400" dirty="0"/>
                  <a:t>can often be </a:t>
                </a:r>
                <a:r>
                  <a:rPr lang="en-GB" sz="1400" b="1" dirty="0">
                    <a:solidFill>
                      <a:schemeClr val="tx2"/>
                    </a:solidFill>
                  </a:rPr>
                  <a:t>computed efficiently </a:t>
                </a:r>
                <a:r>
                  <a:rPr lang="en-GB" sz="1400" dirty="0"/>
                  <a:t>and</a:t>
                </a:r>
              </a:p>
              <a:p>
                <a:endParaRPr lang="en-GB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GB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sz="1400" dirty="0"/>
              </a:p>
              <a:p>
                <a:r>
                  <a:rPr lang="en-GB" sz="1400" dirty="0"/>
                  <a:t>can often be </a:t>
                </a:r>
                <a:r>
                  <a:rPr lang="en-GB" sz="1400" b="1" dirty="0">
                    <a:solidFill>
                      <a:schemeClr val="tx2"/>
                    </a:solidFill>
                  </a:rPr>
                  <a:t>approximated efficiently</a:t>
                </a:r>
                <a:endParaRPr lang="en-GB" sz="1400" dirty="0"/>
              </a:p>
              <a:p>
                <a:endParaRPr lang="en-GB" sz="1000" b="1" dirty="0"/>
              </a:p>
            </p:txBody>
          </p:sp>
        </mc:Choice>
        <mc:Fallback xmlns="">
          <p:sp>
            <p:nvSpPr>
              <p:cNvPr id="21" name="Content Placeholder 20">
                <a:extLst>
                  <a:ext uri="{FF2B5EF4-FFF2-40B4-BE49-F238E27FC236}">
                    <a16:creationId xmlns:a16="http://schemas.microsoft.com/office/drawing/2014/main" id="{DD3EE53B-8CB0-4408-9AFB-B79D2EBC92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648200" y="689446"/>
                <a:ext cx="4172272" cy="3394472"/>
              </a:xfrm>
              <a:blipFill>
                <a:blip r:embed="rId2"/>
                <a:stretch>
                  <a:fillRect l="-439" t="-359" b="-73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3" descr="cpk">
            <a:extLst>
              <a:ext uri="{FF2B5EF4-FFF2-40B4-BE49-F238E27FC236}">
                <a16:creationId xmlns:a16="http://schemas.microsoft.com/office/drawing/2014/main" id="{67FF09E5-6A02-4633-A4BF-7A1BB452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5918" y="4063500"/>
            <a:ext cx="1832745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C52BBA-4322-476A-A24C-7A05BFA619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4397918"/>
            <a:ext cx="1423059" cy="10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7440F3-F506-4891-A247-DC6309A707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419" y="4364511"/>
            <a:ext cx="220842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3557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4" descr="beaker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66671" y="3147814"/>
            <a:ext cx="1067781" cy="948869"/>
          </a:xfrm>
          <a:prstGeom prst="rect">
            <a:avLst/>
          </a:prstGeom>
          <a:noFill/>
        </p:spPr>
      </p:pic>
      <p:pic>
        <p:nvPicPr>
          <p:cNvPr id="21" name="Picture 19" descr="nci_balls_223"/>
          <p:cNvPicPr preferRelativeResize="0"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43640" y="4428374"/>
            <a:ext cx="648328" cy="52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8" descr="nci_balls_2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36892" y="4581889"/>
            <a:ext cx="418769" cy="318372"/>
          </a:xfrm>
          <a:prstGeom prst="rect">
            <a:avLst/>
          </a:prstGeom>
          <a:noFill/>
        </p:spPr>
      </p:pic>
      <p:pic>
        <p:nvPicPr>
          <p:cNvPr id="25" name="Picture 29" descr="nci_balls_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65834" y="4581889"/>
            <a:ext cx="418769" cy="318372"/>
          </a:xfrm>
          <a:prstGeom prst="rect">
            <a:avLst/>
          </a:prstGeom>
          <a:noFill/>
        </p:spPr>
      </p:pic>
      <p:pic>
        <p:nvPicPr>
          <p:cNvPr id="29" name="Picture 34" descr="nci_balls_2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55643" y="4491122"/>
            <a:ext cx="335294" cy="397635"/>
          </a:xfrm>
          <a:prstGeom prst="rect">
            <a:avLst/>
          </a:prstGeom>
          <a:noFill/>
        </p:spPr>
      </p:pic>
      <p:pic>
        <p:nvPicPr>
          <p:cNvPr id="31" name="Picture 30" descr="nci_balls_15"/>
          <p:cNvPicPr preferRelativeResize="0"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80015" y="4373468"/>
            <a:ext cx="651110" cy="52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" name="Group 45"/>
          <p:cNvGrpSpPr/>
          <p:nvPr/>
        </p:nvGrpSpPr>
        <p:grpSpPr>
          <a:xfrm rot="2022006" flipH="1">
            <a:off x="6845503" y="3930579"/>
            <a:ext cx="779979" cy="312421"/>
            <a:chOff x="5160172" y="3478778"/>
            <a:chExt cx="779979" cy="312421"/>
          </a:xfrm>
        </p:grpSpPr>
        <p:sp>
          <p:nvSpPr>
            <p:cNvPr id="47" name="Line 9 1"/>
            <p:cNvSpPr>
              <a:spLocks noChangeShapeType="1"/>
            </p:cNvSpPr>
            <p:nvPr/>
          </p:nvSpPr>
          <p:spPr bwMode="auto">
            <a:xfrm rot="5400000">
              <a:off x="5550162" y="3401209"/>
              <a:ext cx="0" cy="779979"/>
            </a:xfrm>
            <a:prstGeom prst="line">
              <a:avLst/>
            </a:prstGeom>
            <a:noFill/>
            <a:ln w="76200">
              <a:solidFill>
                <a:srgbClr val="00B05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AutoShape 33"/>
            <p:cNvSpPr>
              <a:spLocks noChangeArrowheads="1"/>
            </p:cNvSpPr>
            <p:nvPr/>
          </p:nvSpPr>
          <p:spPr bwMode="auto">
            <a:xfrm>
              <a:off x="5274611" y="3478778"/>
              <a:ext cx="645661" cy="204352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rgbClr val="00B050"/>
              </a:solidFill>
              <a:round/>
              <a:headEnd type="none" w="sm" len="sm"/>
              <a:tailEnd type="none" w="sm" len="sm"/>
            </a:ln>
          </p:spPr>
          <p:txBody>
            <a:bodyPr wrap="none" lIns="75696" tIns="37848" rIns="75696" bIns="37848" anchor="ctr"/>
            <a:lstStyle/>
            <a:p>
              <a:pPr defTabSz="757238"/>
              <a:r>
                <a:rPr lang="en-GB" sz="1300" b="1" dirty="0">
                  <a:solidFill>
                    <a:srgbClr val="00A400"/>
                  </a:solidFill>
                  <a:latin typeface="Frutiger 55 Roman" pitchFamily="34" charset="0"/>
                </a:rPr>
                <a:t>Active</a:t>
              </a:r>
            </a:p>
          </p:txBody>
        </p:sp>
      </p:grpSp>
      <p:sp>
        <p:nvSpPr>
          <p:cNvPr id="80" name="Line 9 2"/>
          <p:cNvSpPr>
            <a:spLocks noChangeShapeType="1"/>
          </p:cNvSpPr>
          <p:nvPr/>
        </p:nvSpPr>
        <p:spPr bwMode="auto">
          <a:xfrm rot="3377994">
            <a:off x="5415390" y="3822001"/>
            <a:ext cx="0" cy="779979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4" name="Line 9 3"/>
          <p:cNvSpPr>
            <a:spLocks noChangeShapeType="1"/>
          </p:cNvSpPr>
          <p:nvPr/>
        </p:nvSpPr>
        <p:spPr bwMode="auto">
          <a:xfrm rot="18222006" flipH="1" flipV="1">
            <a:off x="7141356" y="3215697"/>
            <a:ext cx="387903" cy="581634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38" name="Arc 37"/>
          <p:cNvSpPr/>
          <p:nvPr/>
        </p:nvSpPr>
        <p:spPr>
          <a:xfrm rot="697324">
            <a:off x="4786565" y="2091271"/>
            <a:ext cx="1654777" cy="1626615"/>
          </a:xfrm>
          <a:prstGeom prst="arc">
            <a:avLst>
              <a:gd name="adj1" fmla="val 17163525"/>
              <a:gd name="adj2" fmla="val 0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B92066-3A3F-448E-A16C-C49B8241E7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779662"/>
            <a:ext cx="2829320" cy="3915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16016" y="1419622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weighted maximum a posteriori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31840" y="242773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3114CC-5376-4F37-894A-4DEDE4E4E57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060" y="2715766"/>
            <a:ext cx="2290838" cy="323918"/>
          </a:xfrm>
          <a:prstGeom prst="rect">
            <a:avLst/>
          </a:prstGeom>
        </p:spPr>
      </p:pic>
      <p:sp>
        <p:nvSpPr>
          <p:cNvPr id="39" name="Arc 38"/>
          <p:cNvSpPr/>
          <p:nvPr/>
        </p:nvSpPr>
        <p:spPr>
          <a:xfrm rot="16381842">
            <a:off x="3896808" y="1907595"/>
            <a:ext cx="1654777" cy="1626615"/>
          </a:xfrm>
          <a:prstGeom prst="arc">
            <a:avLst>
              <a:gd name="adj1" fmla="val 17163525"/>
              <a:gd name="adj2" fmla="val 20655477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rc 40"/>
          <p:cNvSpPr/>
          <p:nvPr/>
        </p:nvSpPr>
        <p:spPr>
          <a:xfrm rot="9222362">
            <a:off x="3939034" y="1541691"/>
            <a:ext cx="2338079" cy="2239856"/>
          </a:xfrm>
          <a:prstGeom prst="arc">
            <a:avLst>
              <a:gd name="adj1" fmla="val 17150755"/>
              <a:gd name="adj2" fmla="val 0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de novo </a:t>
            </a:r>
            <a:r>
              <a:rPr lang="en-GB" dirty="0"/>
              <a:t>Drug Design </a:t>
            </a:r>
            <a:r>
              <a:rPr lang="en-GB" sz="1000" dirty="0"/>
              <a:t>[</a:t>
            </a:r>
            <a:r>
              <a:rPr lang="en-GB" sz="1000" dirty="0">
                <a:solidFill>
                  <a:schemeClr val="tx2"/>
                </a:solidFill>
              </a:rPr>
              <a:t>aaai’17</a:t>
            </a:r>
            <a:r>
              <a:rPr lang="en-GB" sz="1000" dirty="0"/>
              <a:t>]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4B2A39D-5F00-418B-93D4-F892D8963FD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378" y="3153192"/>
            <a:ext cx="602835" cy="602835"/>
          </a:xfrm>
          <a:prstGeom prst="rect">
            <a:avLst/>
          </a:prstGeom>
        </p:spPr>
      </p:pic>
      <p:pic>
        <p:nvPicPr>
          <p:cNvPr id="37" name="Graphic 36" descr="Watch">
            <a:extLst>
              <a:ext uri="{FF2B5EF4-FFF2-40B4-BE49-F238E27FC236}">
                <a16:creationId xmlns:a16="http://schemas.microsoft.com/office/drawing/2014/main" id="{F84CA3A6-0572-4F2B-9969-81B0569DBD2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07930" y="3147814"/>
            <a:ext cx="602835" cy="60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3551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4" descr="beakers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66671" y="3147814"/>
            <a:ext cx="1067781" cy="948869"/>
          </a:xfrm>
          <a:prstGeom prst="rect">
            <a:avLst/>
          </a:prstGeom>
          <a:noFill/>
        </p:spPr>
      </p:pic>
      <p:pic>
        <p:nvPicPr>
          <p:cNvPr id="21" name="Picture 19" descr="nci_balls_223"/>
          <p:cNvPicPr preferRelativeResize="0"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043640" y="4428374"/>
            <a:ext cx="648328" cy="52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8" descr="nci_balls_2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536892" y="4581889"/>
            <a:ext cx="418769" cy="318372"/>
          </a:xfrm>
          <a:prstGeom prst="rect">
            <a:avLst/>
          </a:prstGeom>
          <a:noFill/>
        </p:spPr>
      </p:pic>
      <p:pic>
        <p:nvPicPr>
          <p:cNvPr id="25" name="Picture 29" descr="nci_balls_1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065834" y="4581889"/>
            <a:ext cx="418769" cy="318372"/>
          </a:xfrm>
          <a:prstGeom prst="rect">
            <a:avLst/>
          </a:prstGeom>
          <a:noFill/>
        </p:spPr>
      </p:pic>
      <p:pic>
        <p:nvPicPr>
          <p:cNvPr id="29" name="Picture 34" descr="nci_balls_2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755643" y="4491122"/>
            <a:ext cx="335294" cy="397635"/>
          </a:xfrm>
          <a:prstGeom prst="rect">
            <a:avLst/>
          </a:prstGeom>
          <a:noFill/>
        </p:spPr>
      </p:pic>
      <p:pic>
        <p:nvPicPr>
          <p:cNvPr id="31" name="Picture 30" descr="nci_balls_15"/>
          <p:cNvPicPr preferRelativeResize="0"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480015" y="4373468"/>
            <a:ext cx="651110" cy="52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" name="Group 45"/>
          <p:cNvGrpSpPr/>
          <p:nvPr/>
        </p:nvGrpSpPr>
        <p:grpSpPr>
          <a:xfrm rot="2022006" flipH="1">
            <a:off x="6845503" y="3930579"/>
            <a:ext cx="779979" cy="312421"/>
            <a:chOff x="5160172" y="3478778"/>
            <a:chExt cx="779979" cy="312421"/>
          </a:xfrm>
        </p:grpSpPr>
        <p:sp>
          <p:nvSpPr>
            <p:cNvPr id="47" name="Line 9 1"/>
            <p:cNvSpPr>
              <a:spLocks noChangeShapeType="1"/>
            </p:cNvSpPr>
            <p:nvPr/>
          </p:nvSpPr>
          <p:spPr bwMode="auto">
            <a:xfrm rot="5400000">
              <a:off x="5550162" y="3401209"/>
              <a:ext cx="0" cy="779979"/>
            </a:xfrm>
            <a:prstGeom prst="line">
              <a:avLst/>
            </a:prstGeom>
            <a:noFill/>
            <a:ln w="76200">
              <a:solidFill>
                <a:srgbClr val="00B05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AutoShape 33"/>
            <p:cNvSpPr>
              <a:spLocks noChangeArrowheads="1"/>
            </p:cNvSpPr>
            <p:nvPr/>
          </p:nvSpPr>
          <p:spPr bwMode="auto">
            <a:xfrm>
              <a:off x="5274611" y="3478778"/>
              <a:ext cx="645661" cy="204352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rgbClr val="00B050"/>
              </a:solidFill>
              <a:round/>
              <a:headEnd type="none" w="sm" len="sm"/>
              <a:tailEnd type="none" w="sm" len="sm"/>
            </a:ln>
          </p:spPr>
          <p:txBody>
            <a:bodyPr wrap="none" lIns="75696" tIns="37848" rIns="75696" bIns="37848" anchor="ctr"/>
            <a:lstStyle/>
            <a:p>
              <a:pPr defTabSz="757238"/>
              <a:r>
                <a:rPr lang="en-GB" sz="1300" b="1" dirty="0">
                  <a:solidFill>
                    <a:srgbClr val="00A400"/>
                  </a:solidFill>
                  <a:latin typeface="Frutiger 55 Roman" pitchFamily="34" charset="0"/>
                </a:rPr>
                <a:t>Active</a:t>
              </a:r>
            </a:p>
          </p:txBody>
        </p:sp>
      </p:grpSp>
      <p:sp>
        <p:nvSpPr>
          <p:cNvPr id="80" name="Line 9 2"/>
          <p:cNvSpPr>
            <a:spLocks noChangeShapeType="1"/>
          </p:cNvSpPr>
          <p:nvPr/>
        </p:nvSpPr>
        <p:spPr bwMode="auto">
          <a:xfrm rot="3377994">
            <a:off x="5415390" y="3822001"/>
            <a:ext cx="0" cy="779979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4" name="Line 9 3"/>
          <p:cNvSpPr>
            <a:spLocks noChangeShapeType="1"/>
          </p:cNvSpPr>
          <p:nvPr/>
        </p:nvSpPr>
        <p:spPr bwMode="auto">
          <a:xfrm rot="18222006" flipH="1" flipV="1">
            <a:off x="7141356" y="3215697"/>
            <a:ext cx="387903" cy="581634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38" name="Arc 37"/>
          <p:cNvSpPr/>
          <p:nvPr/>
        </p:nvSpPr>
        <p:spPr>
          <a:xfrm rot="697324">
            <a:off x="4786565" y="2091271"/>
            <a:ext cx="1654777" cy="1626615"/>
          </a:xfrm>
          <a:prstGeom prst="arc">
            <a:avLst>
              <a:gd name="adj1" fmla="val 17163525"/>
              <a:gd name="adj2" fmla="val 0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loud Callout 2"/>
          <p:cNvSpPr/>
          <p:nvPr/>
        </p:nvSpPr>
        <p:spPr>
          <a:xfrm>
            <a:off x="173351" y="915567"/>
            <a:ext cx="2670457" cy="792087"/>
          </a:xfrm>
          <a:prstGeom prst="cloudCallout">
            <a:avLst>
              <a:gd name="adj1" fmla="val -12995"/>
              <a:gd name="adj2" fmla="val 8676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pharm-space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B92066-3A3F-448E-A16C-C49B8241E7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779662"/>
            <a:ext cx="2829320" cy="3915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4645" y="192367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313316"/>
            <a:ext cx="662940" cy="2270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32" y="2304168"/>
            <a:ext cx="1136904" cy="25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16016" y="1419622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weighted maximum a posteriori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20" y="4016358"/>
            <a:ext cx="755904" cy="1691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40" y="2758434"/>
            <a:ext cx="1764792" cy="5974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7093" y="3510313"/>
            <a:ext cx="400768" cy="2518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3528" y="4299942"/>
            <a:ext cx="16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until converged</a:t>
            </a:r>
          </a:p>
        </p:txBody>
      </p:sp>
      <p:sp>
        <p:nvSpPr>
          <p:cNvPr id="17" name="Right Brace 16"/>
          <p:cNvSpPr/>
          <p:nvPr/>
        </p:nvSpPr>
        <p:spPr>
          <a:xfrm>
            <a:off x="2843808" y="1851670"/>
            <a:ext cx="216024" cy="2838270"/>
          </a:xfrm>
          <a:prstGeom prst="rightBrace">
            <a:avLst>
              <a:gd name="adj1" fmla="val 33232"/>
              <a:gd name="adj2" fmla="val 3128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3131840" y="242773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3114CC-5376-4F37-894A-4DEDE4E4E57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060" y="2715766"/>
            <a:ext cx="2290838" cy="323918"/>
          </a:xfrm>
          <a:prstGeom prst="rect">
            <a:avLst/>
          </a:prstGeom>
        </p:spPr>
      </p:pic>
      <p:sp>
        <p:nvSpPr>
          <p:cNvPr id="39" name="Arc 38"/>
          <p:cNvSpPr/>
          <p:nvPr/>
        </p:nvSpPr>
        <p:spPr>
          <a:xfrm rot="16381842">
            <a:off x="3896808" y="1907595"/>
            <a:ext cx="1654777" cy="1626615"/>
          </a:xfrm>
          <a:prstGeom prst="arc">
            <a:avLst>
              <a:gd name="adj1" fmla="val 17163525"/>
              <a:gd name="adj2" fmla="val 20655477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rc 40"/>
          <p:cNvSpPr/>
          <p:nvPr/>
        </p:nvSpPr>
        <p:spPr>
          <a:xfrm rot="9222362">
            <a:off x="3939034" y="1541691"/>
            <a:ext cx="2338079" cy="2239856"/>
          </a:xfrm>
          <a:prstGeom prst="arc">
            <a:avLst>
              <a:gd name="adj1" fmla="val 17150755"/>
              <a:gd name="adj2" fmla="val 0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de novo </a:t>
            </a:r>
            <a:r>
              <a:rPr lang="en-GB" dirty="0"/>
              <a:t>Drug Design </a:t>
            </a:r>
            <a:r>
              <a:rPr lang="en-GB" sz="1000" dirty="0"/>
              <a:t>[</a:t>
            </a:r>
            <a:r>
              <a:rPr lang="en-GB" sz="1000" dirty="0">
                <a:solidFill>
                  <a:schemeClr val="tx2"/>
                </a:solidFill>
              </a:rPr>
              <a:t>aaai’17</a:t>
            </a:r>
            <a:r>
              <a:rPr lang="en-GB" sz="1000" dirty="0"/>
              <a:t>]</a:t>
            </a:r>
          </a:p>
        </p:txBody>
      </p:sp>
      <p:sp>
        <p:nvSpPr>
          <p:cNvPr id="4" name="TextBox 3"/>
          <p:cNvSpPr txBox="1"/>
          <p:nvPr/>
        </p:nvSpPr>
        <p:spPr>
          <a:xfrm rot="5400000">
            <a:off x="1708434" y="3067590"/>
            <a:ext cx="2076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Metropolis-Hastings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5D5ADA6-7FC0-4575-A7EE-D9F81FA4EF2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378" y="3153192"/>
            <a:ext cx="602835" cy="602835"/>
          </a:xfrm>
          <a:prstGeom prst="rect">
            <a:avLst/>
          </a:prstGeom>
        </p:spPr>
      </p:pic>
      <p:pic>
        <p:nvPicPr>
          <p:cNvPr id="33" name="Graphic 32" descr="Watch">
            <a:extLst>
              <a:ext uri="{FF2B5EF4-FFF2-40B4-BE49-F238E27FC236}">
                <a16:creationId xmlns:a16="http://schemas.microsoft.com/office/drawing/2014/main" id="{83CF4931-56C9-4B8E-B134-9AC6FF4D01D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507930" y="3147814"/>
            <a:ext cx="602835" cy="60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91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5215B4-0498-4FB9-8117-A62BF8DD3954}"/>
              </a:ext>
            </a:extLst>
          </p:cNvPr>
          <p:cNvSpPr txBox="1"/>
          <p:nvPr/>
        </p:nvSpPr>
        <p:spPr>
          <a:xfrm>
            <a:off x="2754034" y="2279362"/>
            <a:ext cx="3635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What is your </a:t>
            </a:r>
            <a:r>
              <a:rPr lang="en-GB" sz="3200" dirty="0">
                <a:solidFill>
                  <a:schemeClr val="accent6"/>
                </a:solidFill>
              </a:rPr>
              <a:t>data</a:t>
            </a:r>
            <a:r>
              <a:rPr lang="en-GB" sz="32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3721863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BDB04-AE1D-402D-87AE-2ACA084B2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Designing Drugs: Simulations </a:t>
            </a:r>
            <a:r>
              <a:rPr lang="en-GB" sz="1000" dirty="0"/>
              <a:t>[aaai’17]</a:t>
            </a:r>
            <a:r>
              <a:rPr lang="en-GB" dirty="0"/>
              <a:t> &amp; Idiopathic Pulmonary Fibrosis </a:t>
            </a:r>
            <a:r>
              <a:rPr lang="en-GB" sz="1000" dirty="0"/>
              <a:t>[</a:t>
            </a:r>
            <a:r>
              <a:rPr lang="en-GB" sz="1000" dirty="0">
                <a:solidFill>
                  <a:schemeClr val="tx2"/>
                </a:solidFill>
              </a:rPr>
              <a:t>mi’18</a:t>
            </a:r>
            <a:r>
              <a:rPr lang="en-GB" sz="1000" dirty="0"/>
              <a:t>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529CD2-75C1-4383-8A97-5420C53BF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54284" y="1923971"/>
            <a:ext cx="3230177" cy="1645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9CE5B1-25DE-43D4-9935-50655D7008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5" t="25758" r="1255" b="-1344"/>
          <a:stretch/>
        </p:blipFill>
        <p:spPr>
          <a:xfrm>
            <a:off x="323528" y="1279679"/>
            <a:ext cx="2690466" cy="17961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879F04-EBD9-42C0-82C5-9953B775ED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14"/>
          <a:stretch/>
        </p:blipFill>
        <p:spPr>
          <a:xfrm>
            <a:off x="395536" y="3139158"/>
            <a:ext cx="2690466" cy="1796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5607F6-F6F9-4A01-B98C-0A5FC504FCC7}"/>
              </a:ext>
            </a:extLst>
          </p:cNvPr>
          <p:cNvSpPr txBox="1"/>
          <p:nvPr/>
        </p:nvSpPr>
        <p:spPr>
          <a:xfrm rot="16200000">
            <a:off x="-677704" y="1948160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greedy (baseline)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6E87D-3A0F-4D8C-BDF8-59F04880F290}"/>
              </a:ext>
            </a:extLst>
          </p:cNvPr>
          <p:cNvSpPr txBox="1"/>
          <p:nvPr/>
        </p:nvSpPr>
        <p:spPr>
          <a:xfrm rot="16200000">
            <a:off x="-458897" y="3961598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active 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9ECE5-D94D-4FDA-9157-F11715023235}"/>
              </a:ext>
            </a:extLst>
          </p:cNvPr>
          <p:cNvSpPr txBox="1"/>
          <p:nvPr/>
        </p:nvSpPr>
        <p:spPr>
          <a:xfrm>
            <a:off x="395536" y="699542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non-Hamiltonian graphs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067EFF-1939-43B5-8269-0DC1A92C8B29}"/>
              </a:ext>
            </a:extLst>
          </p:cNvPr>
          <p:cNvSpPr txBox="1"/>
          <p:nvPr/>
        </p:nvSpPr>
        <p:spPr>
          <a:xfrm>
            <a:off x="5410691" y="3701563"/>
            <a:ext cx="33377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400" dirty="0"/>
              <a:t>discovered 19 out of the 24 active</a:t>
            </a:r>
          </a:p>
          <a:p>
            <a:pPr algn="r"/>
            <a:r>
              <a:rPr lang="en-GB" sz="1400" dirty="0"/>
              <a:t>compounds which are known to be</a:t>
            </a:r>
          </a:p>
          <a:p>
            <a:pPr algn="r"/>
            <a:r>
              <a:rPr lang="en-GB" sz="1400" dirty="0"/>
              <a:t>active from previous biological assays!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880B7A-630D-4CD0-88D7-BF1E8881E3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1" r="51466"/>
          <a:stretch/>
        </p:blipFill>
        <p:spPr>
          <a:xfrm>
            <a:off x="5484902" y="1491630"/>
            <a:ext cx="3263562" cy="21602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054A34-1BF5-4D0B-BA2C-656F61D247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269" y="105343"/>
            <a:ext cx="368405" cy="31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8628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840CD-7E3B-43BB-8AA3-A77C75B5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Speeding up machine learning</a:t>
            </a:r>
            <a:endParaRPr lang="en-GB" sz="1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A57FB-5EAB-4B7F-A0D2-63FF38B18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00150"/>
            <a:ext cx="8496944" cy="360384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use the structure of the data to speed up optimisation </a:t>
            </a:r>
            <a:r>
              <a:rPr lang="en-GB" sz="1000" dirty="0"/>
              <a:t>[</a:t>
            </a:r>
            <a:r>
              <a:rPr lang="en-GB" sz="1000" dirty="0">
                <a:solidFill>
                  <a:schemeClr val="tx2"/>
                </a:solidFill>
              </a:rPr>
              <a:t>nips’06</a:t>
            </a:r>
            <a:r>
              <a:rPr lang="en-GB" sz="1000" dirty="0"/>
              <a:t>]</a:t>
            </a:r>
          </a:p>
          <a:p>
            <a:endParaRPr lang="en-GB" dirty="0"/>
          </a:p>
          <a:p>
            <a:r>
              <a:rPr lang="en-GB" dirty="0"/>
              <a:t>low-dimensional embeddings: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Boost the low-dimensional representation for shift-invariant kernels </a:t>
            </a:r>
            <a:r>
              <a:rPr lang="en-GB" sz="1000" dirty="0"/>
              <a:t>[</a:t>
            </a:r>
            <a:r>
              <a:rPr lang="en-GB" sz="1000" dirty="0">
                <a:solidFill>
                  <a:schemeClr val="tx2"/>
                </a:solidFill>
              </a:rPr>
              <a:t>nips’16</a:t>
            </a:r>
            <a:r>
              <a:rPr lang="en-GB" sz="1000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Prove the effectiveness of </a:t>
            </a:r>
            <a:r>
              <a:rPr lang="en-GB" i="1" dirty="0"/>
              <a:t>k</a:t>
            </a:r>
            <a:r>
              <a:rPr lang="en-GB" dirty="0"/>
              <a:t>-means++ (sampling) for </a:t>
            </a:r>
            <a:r>
              <a:rPr lang="en-GB" dirty="0" err="1"/>
              <a:t>Nyström</a:t>
            </a:r>
            <a:r>
              <a:rPr lang="en-GB" dirty="0"/>
              <a:t> landmarks </a:t>
            </a:r>
            <a:r>
              <a:rPr lang="en-GB" sz="1000" dirty="0"/>
              <a:t>[</a:t>
            </a:r>
            <a:r>
              <a:rPr lang="en-GB" sz="1000" dirty="0">
                <a:solidFill>
                  <a:schemeClr val="tx2"/>
                </a:solidFill>
              </a:rPr>
              <a:t>icml’17</a:t>
            </a:r>
            <a:r>
              <a:rPr lang="en-GB" sz="1000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Learning with non-positive definite kernels (</a:t>
            </a:r>
            <a:r>
              <a:rPr lang="en-GB" dirty="0" err="1"/>
              <a:t>Kreĭn</a:t>
            </a:r>
            <a:r>
              <a:rPr lang="en-GB" dirty="0"/>
              <a:t> spaces </a:t>
            </a:r>
            <a:r>
              <a:rPr lang="en-GB" sz="1000" dirty="0"/>
              <a:t>[</a:t>
            </a:r>
            <a:r>
              <a:rPr lang="en-GB" sz="1000" dirty="0">
                <a:solidFill>
                  <a:schemeClr val="tx2"/>
                </a:solidFill>
              </a:rPr>
              <a:t>icml’18</a:t>
            </a:r>
            <a:r>
              <a:rPr lang="en-GB" sz="1000" dirty="0"/>
              <a:t>]</a:t>
            </a:r>
            <a:r>
              <a:rPr lang="en-GB" dirty="0"/>
              <a:t>) </a:t>
            </a:r>
            <a:r>
              <a:rPr lang="en-GB" sz="1000" dirty="0"/>
              <a:t>[</a:t>
            </a:r>
            <a:r>
              <a:rPr lang="en-GB" sz="1000" dirty="0">
                <a:solidFill>
                  <a:schemeClr val="accent5"/>
                </a:solidFill>
              </a:rPr>
              <a:t>icml’19?</a:t>
            </a:r>
            <a:r>
              <a:rPr lang="en-GB" sz="1000" dirty="0"/>
              <a:t>]</a:t>
            </a:r>
          </a:p>
          <a:p>
            <a:r>
              <a:rPr lang="en-GB" dirty="0">
                <a:solidFill>
                  <a:schemeClr val="tx2"/>
                </a:solidFill>
              </a:rPr>
              <a:t>a logarithmic number of features is often sufficient(!)</a:t>
            </a:r>
          </a:p>
          <a:p>
            <a:endParaRPr lang="en-GB" dirty="0"/>
          </a:p>
          <a:p>
            <a:r>
              <a:rPr lang="en-GB" dirty="0"/>
              <a:t>parallelise: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Guaranteed same performance </a:t>
            </a:r>
            <a:r>
              <a:rPr lang="en-GB" dirty="0"/>
              <a:t>as a non-parallel base-learning algorithm</a:t>
            </a:r>
            <a:br>
              <a:rPr lang="en-GB" dirty="0"/>
            </a:br>
            <a:r>
              <a:rPr lang="en-GB" dirty="0"/>
              <a:t>in </a:t>
            </a:r>
            <a:r>
              <a:rPr lang="en-GB" dirty="0">
                <a:solidFill>
                  <a:schemeClr val="tx2"/>
                </a:solidFill>
              </a:rPr>
              <a:t>polylogarithmic time </a:t>
            </a:r>
            <a:r>
              <a:rPr lang="en-GB" dirty="0"/>
              <a:t>using more data and many computational cores </a:t>
            </a:r>
            <a:r>
              <a:rPr lang="en-GB" sz="1000" dirty="0"/>
              <a:t>[</a:t>
            </a:r>
            <a:r>
              <a:rPr lang="en-GB" sz="1000" dirty="0">
                <a:solidFill>
                  <a:schemeClr val="tx2"/>
                </a:solidFill>
              </a:rPr>
              <a:t>nips’17</a:t>
            </a:r>
            <a:r>
              <a:rPr lang="en-GB" sz="1000" dirty="0"/>
              <a:t>]</a:t>
            </a:r>
            <a:br>
              <a:rPr lang="en-GB" sz="1000" dirty="0"/>
            </a:br>
            <a:r>
              <a:rPr lang="en-GB" dirty="0">
                <a:solidFill>
                  <a:schemeClr val="accent5"/>
                </a:solidFill>
              </a:rPr>
              <a:t>(</a:t>
            </a:r>
            <a:r>
              <a:rPr lang="en-GB" dirty="0" err="1">
                <a:solidFill>
                  <a:schemeClr val="accent5"/>
                </a:solidFill>
              </a:rPr>
              <a:t>cf</a:t>
            </a:r>
            <a:r>
              <a:rPr lang="en-GB" dirty="0">
                <a:solidFill>
                  <a:schemeClr val="accent5"/>
                </a:solidFill>
              </a:rPr>
              <a:t> Nick’s Class for decision problems)</a:t>
            </a:r>
            <a:br>
              <a:rPr lang="en-GB" sz="1000" dirty="0"/>
            </a:b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6592E-E6D3-4835-B913-B2B579762F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722" y="4447345"/>
            <a:ext cx="2064038" cy="378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799729-22B4-42A6-A307-2D192B9BE88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523787"/>
            <a:ext cx="1152128" cy="2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0320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564D42-EFA0-B247-81BB-01ED8553C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Moore’s Law</a:t>
            </a:r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35F53CD-2D5F-1B4A-BA39-24004F43E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9622"/>
            <a:ext cx="2164221" cy="250639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E9B7BF1-AA34-B64F-BE5D-7B71C534E6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627534"/>
            <a:ext cx="3455032" cy="2041208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30909F8-6A11-4E40-9DD5-DE928543CB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320" y="2668742"/>
            <a:ext cx="3508832" cy="2441440"/>
          </a:xfrm>
          <a:prstGeom prst="rect">
            <a:avLst/>
          </a:prstGeom>
        </p:spPr>
      </p:pic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6EBB9193-4745-4B0A-AA56-2D7744FDB0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8752" y="555582"/>
            <a:ext cx="2995736" cy="299573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FEDFCA-0A9A-4608-AA57-62D8EC0BAF25}"/>
              </a:ext>
            </a:extLst>
          </p:cNvPr>
          <p:cNvCxnSpPr>
            <a:cxnSpLocks/>
          </p:cNvCxnSpPr>
          <p:nvPr/>
        </p:nvCxnSpPr>
        <p:spPr>
          <a:xfrm>
            <a:off x="6078835" y="1059582"/>
            <a:ext cx="2881672" cy="194421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4E9A0F-BA85-4B2F-9A3C-AC799E397D57}"/>
              </a:ext>
            </a:extLst>
          </p:cNvPr>
          <p:cNvCxnSpPr>
            <a:cxnSpLocks/>
          </p:cNvCxnSpPr>
          <p:nvPr/>
        </p:nvCxnSpPr>
        <p:spPr>
          <a:xfrm flipV="1">
            <a:off x="6084168" y="1059582"/>
            <a:ext cx="2881672" cy="194421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01D8C49F-34B9-4279-B147-D2E3FC10EEE5}"/>
              </a:ext>
            </a:extLst>
          </p:cNvPr>
          <p:cNvGrpSpPr/>
          <p:nvPr/>
        </p:nvGrpSpPr>
        <p:grpSpPr>
          <a:xfrm>
            <a:off x="6012160" y="3579862"/>
            <a:ext cx="3096344" cy="1563638"/>
            <a:chOff x="6012160" y="3579862"/>
            <a:chExt cx="3096344" cy="1563638"/>
          </a:xfrm>
        </p:grpSpPr>
        <p:pic>
          <p:nvPicPr>
            <p:cNvPr id="12" name="Graphic 11" descr="Computer">
              <a:extLst>
                <a:ext uri="{FF2B5EF4-FFF2-40B4-BE49-F238E27FC236}">
                  <a16:creationId xmlns:a16="http://schemas.microsoft.com/office/drawing/2014/main" id="{5A5FFF18-F08F-4248-8947-FC3D1318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32701" y="4659982"/>
              <a:ext cx="483518" cy="483518"/>
            </a:xfrm>
            <a:prstGeom prst="rect">
              <a:avLst/>
            </a:prstGeom>
          </p:spPr>
        </p:pic>
        <p:pic>
          <p:nvPicPr>
            <p:cNvPr id="13" name="Graphic 12" descr="Watch">
              <a:extLst>
                <a:ext uri="{FF2B5EF4-FFF2-40B4-BE49-F238E27FC236}">
                  <a16:creationId xmlns:a16="http://schemas.microsoft.com/office/drawing/2014/main" id="{F4446505-1DCB-4B9C-BD3F-4DBAC14F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44208" y="4515966"/>
              <a:ext cx="360040" cy="360040"/>
            </a:xfrm>
            <a:prstGeom prst="rect">
              <a:avLst/>
            </a:prstGeom>
          </p:spPr>
        </p:pic>
        <p:pic>
          <p:nvPicPr>
            <p:cNvPr id="14" name="Graphic 13" descr="Computer">
              <a:extLst>
                <a:ext uri="{FF2B5EF4-FFF2-40B4-BE49-F238E27FC236}">
                  <a16:creationId xmlns:a16="http://schemas.microsoft.com/office/drawing/2014/main" id="{4A13EBFC-A0A7-499D-B9DF-7F1A41C3F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32701" y="4227934"/>
              <a:ext cx="483518" cy="483518"/>
            </a:xfrm>
            <a:prstGeom prst="rect">
              <a:avLst/>
            </a:prstGeom>
          </p:spPr>
        </p:pic>
        <p:pic>
          <p:nvPicPr>
            <p:cNvPr id="15" name="Graphic 14" descr="Watch">
              <a:extLst>
                <a:ext uri="{FF2B5EF4-FFF2-40B4-BE49-F238E27FC236}">
                  <a16:creationId xmlns:a16="http://schemas.microsoft.com/office/drawing/2014/main" id="{5BFA9B08-D8FA-4719-B2BC-9E849958C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44208" y="4083918"/>
              <a:ext cx="360040" cy="360040"/>
            </a:xfrm>
            <a:prstGeom prst="rect">
              <a:avLst/>
            </a:prstGeom>
          </p:spPr>
        </p:pic>
        <p:pic>
          <p:nvPicPr>
            <p:cNvPr id="16" name="Graphic 15" descr="Computer">
              <a:extLst>
                <a:ext uri="{FF2B5EF4-FFF2-40B4-BE49-F238E27FC236}">
                  <a16:creationId xmlns:a16="http://schemas.microsoft.com/office/drawing/2014/main" id="{6717A0E9-A41D-4594-A07D-6FCD0174E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12160" y="3723878"/>
              <a:ext cx="483518" cy="483518"/>
            </a:xfrm>
            <a:prstGeom prst="rect">
              <a:avLst/>
            </a:prstGeom>
          </p:spPr>
        </p:pic>
        <p:pic>
          <p:nvPicPr>
            <p:cNvPr id="17" name="Graphic 16" descr="Watch">
              <a:extLst>
                <a:ext uri="{FF2B5EF4-FFF2-40B4-BE49-F238E27FC236}">
                  <a16:creationId xmlns:a16="http://schemas.microsoft.com/office/drawing/2014/main" id="{DB5F939B-6C70-448B-878A-116DA2354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23667" y="3579862"/>
              <a:ext cx="360040" cy="360040"/>
            </a:xfrm>
            <a:prstGeom prst="rect">
              <a:avLst/>
            </a:prstGeom>
          </p:spPr>
        </p:pic>
        <p:pic>
          <p:nvPicPr>
            <p:cNvPr id="18" name="Graphic 17" descr="Computer">
              <a:extLst>
                <a:ext uri="{FF2B5EF4-FFF2-40B4-BE49-F238E27FC236}">
                  <a16:creationId xmlns:a16="http://schemas.microsoft.com/office/drawing/2014/main" id="{240526BA-2C31-4F86-8B2B-F0A28D870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24789" y="4659982"/>
              <a:ext cx="483518" cy="483518"/>
            </a:xfrm>
            <a:prstGeom prst="rect">
              <a:avLst/>
            </a:prstGeom>
          </p:spPr>
        </p:pic>
        <p:pic>
          <p:nvPicPr>
            <p:cNvPr id="19" name="Graphic 18" descr="Watch">
              <a:extLst>
                <a:ext uri="{FF2B5EF4-FFF2-40B4-BE49-F238E27FC236}">
                  <a16:creationId xmlns:a16="http://schemas.microsoft.com/office/drawing/2014/main" id="{53AEBA66-1002-4C3A-A46A-91F948B09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36296" y="4515966"/>
              <a:ext cx="360040" cy="360040"/>
            </a:xfrm>
            <a:prstGeom prst="rect">
              <a:avLst/>
            </a:prstGeom>
          </p:spPr>
        </p:pic>
        <p:pic>
          <p:nvPicPr>
            <p:cNvPr id="20" name="Graphic 19" descr="Computer">
              <a:extLst>
                <a:ext uri="{FF2B5EF4-FFF2-40B4-BE49-F238E27FC236}">
                  <a16:creationId xmlns:a16="http://schemas.microsoft.com/office/drawing/2014/main" id="{34DB08CE-8396-4DAB-B173-3D3BAB504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24789" y="4227934"/>
              <a:ext cx="483518" cy="483518"/>
            </a:xfrm>
            <a:prstGeom prst="rect">
              <a:avLst/>
            </a:prstGeom>
          </p:spPr>
        </p:pic>
        <p:pic>
          <p:nvPicPr>
            <p:cNvPr id="21" name="Graphic 20" descr="Watch">
              <a:extLst>
                <a:ext uri="{FF2B5EF4-FFF2-40B4-BE49-F238E27FC236}">
                  <a16:creationId xmlns:a16="http://schemas.microsoft.com/office/drawing/2014/main" id="{733FCD33-D928-4292-B5DB-FD530309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36296" y="4083918"/>
              <a:ext cx="360040" cy="360040"/>
            </a:xfrm>
            <a:prstGeom prst="rect">
              <a:avLst/>
            </a:prstGeom>
          </p:spPr>
        </p:pic>
        <p:pic>
          <p:nvPicPr>
            <p:cNvPr id="22" name="Graphic 21" descr="Computer">
              <a:extLst>
                <a:ext uri="{FF2B5EF4-FFF2-40B4-BE49-F238E27FC236}">
                  <a16:creationId xmlns:a16="http://schemas.microsoft.com/office/drawing/2014/main" id="{F8100C4E-D5DC-41CC-86C6-511F20777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04248" y="3723878"/>
              <a:ext cx="483518" cy="483518"/>
            </a:xfrm>
            <a:prstGeom prst="rect">
              <a:avLst/>
            </a:prstGeom>
          </p:spPr>
        </p:pic>
        <p:pic>
          <p:nvPicPr>
            <p:cNvPr id="23" name="Graphic 22" descr="Watch">
              <a:extLst>
                <a:ext uri="{FF2B5EF4-FFF2-40B4-BE49-F238E27FC236}">
                  <a16:creationId xmlns:a16="http://schemas.microsoft.com/office/drawing/2014/main" id="{CEC3D218-389B-4013-B59D-CB4241B6A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15755" y="3579862"/>
              <a:ext cx="360040" cy="360040"/>
            </a:xfrm>
            <a:prstGeom prst="rect">
              <a:avLst/>
            </a:prstGeom>
          </p:spPr>
        </p:pic>
        <p:pic>
          <p:nvPicPr>
            <p:cNvPr id="24" name="Graphic 23" descr="Computer">
              <a:extLst>
                <a:ext uri="{FF2B5EF4-FFF2-40B4-BE49-F238E27FC236}">
                  <a16:creationId xmlns:a16="http://schemas.microsoft.com/office/drawing/2014/main" id="{33EE9CBC-3FEA-47C8-B75B-D7BC9A7C6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16877" y="4659982"/>
              <a:ext cx="483518" cy="483518"/>
            </a:xfrm>
            <a:prstGeom prst="rect">
              <a:avLst/>
            </a:prstGeom>
          </p:spPr>
        </p:pic>
        <p:pic>
          <p:nvPicPr>
            <p:cNvPr id="25" name="Graphic 24" descr="Watch">
              <a:extLst>
                <a:ext uri="{FF2B5EF4-FFF2-40B4-BE49-F238E27FC236}">
                  <a16:creationId xmlns:a16="http://schemas.microsoft.com/office/drawing/2014/main" id="{FAC3EFD7-B4BE-433E-9700-9B1F04C70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28384" y="4515966"/>
              <a:ext cx="360040" cy="360040"/>
            </a:xfrm>
            <a:prstGeom prst="rect">
              <a:avLst/>
            </a:prstGeom>
          </p:spPr>
        </p:pic>
        <p:pic>
          <p:nvPicPr>
            <p:cNvPr id="26" name="Graphic 25" descr="Computer">
              <a:extLst>
                <a:ext uri="{FF2B5EF4-FFF2-40B4-BE49-F238E27FC236}">
                  <a16:creationId xmlns:a16="http://schemas.microsoft.com/office/drawing/2014/main" id="{F61D3368-61C9-4928-ADCE-7753A4637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16877" y="4227934"/>
              <a:ext cx="483518" cy="483518"/>
            </a:xfrm>
            <a:prstGeom prst="rect">
              <a:avLst/>
            </a:prstGeom>
          </p:spPr>
        </p:pic>
        <p:pic>
          <p:nvPicPr>
            <p:cNvPr id="27" name="Graphic 26" descr="Watch">
              <a:extLst>
                <a:ext uri="{FF2B5EF4-FFF2-40B4-BE49-F238E27FC236}">
                  <a16:creationId xmlns:a16="http://schemas.microsoft.com/office/drawing/2014/main" id="{4D50E587-7D1E-4BBA-ABD1-8CF28A46E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28384" y="4083918"/>
              <a:ext cx="360040" cy="360040"/>
            </a:xfrm>
            <a:prstGeom prst="rect">
              <a:avLst/>
            </a:prstGeom>
          </p:spPr>
        </p:pic>
        <p:pic>
          <p:nvPicPr>
            <p:cNvPr id="28" name="Graphic 27" descr="Computer">
              <a:extLst>
                <a:ext uri="{FF2B5EF4-FFF2-40B4-BE49-F238E27FC236}">
                  <a16:creationId xmlns:a16="http://schemas.microsoft.com/office/drawing/2014/main" id="{113F0450-353B-4504-9D36-5AA19B639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6336" y="3723878"/>
              <a:ext cx="483518" cy="483518"/>
            </a:xfrm>
            <a:prstGeom prst="rect">
              <a:avLst/>
            </a:prstGeom>
          </p:spPr>
        </p:pic>
        <p:pic>
          <p:nvPicPr>
            <p:cNvPr id="29" name="Graphic 28" descr="Watch">
              <a:extLst>
                <a:ext uri="{FF2B5EF4-FFF2-40B4-BE49-F238E27FC236}">
                  <a16:creationId xmlns:a16="http://schemas.microsoft.com/office/drawing/2014/main" id="{B14135C7-A90D-48B7-ABFD-62DCF5CD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7843" y="3579862"/>
              <a:ext cx="360040" cy="360040"/>
            </a:xfrm>
            <a:prstGeom prst="rect">
              <a:avLst/>
            </a:prstGeom>
          </p:spPr>
        </p:pic>
        <p:pic>
          <p:nvPicPr>
            <p:cNvPr id="30" name="Graphic 29" descr="Computer">
              <a:extLst>
                <a:ext uri="{FF2B5EF4-FFF2-40B4-BE49-F238E27FC236}">
                  <a16:creationId xmlns:a16="http://schemas.microsoft.com/office/drawing/2014/main" id="{C48E81C8-CE0A-4801-9E75-9D2F65CA0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36957" y="4659982"/>
              <a:ext cx="483518" cy="483518"/>
            </a:xfrm>
            <a:prstGeom prst="rect">
              <a:avLst/>
            </a:prstGeom>
          </p:spPr>
        </p:pic>
        <p:pic>
          <p:nvPicPr>
            <p:cNvPr id="31" name="Graphic 30" descr="Computer">
              <a:extLst>
                <a:ext uri="{FF2B5EF4-FFF2-40B4-BE49-F238E27FC236}">
                  <a16:creationId xmlns:a16="http://schemas.microsoft.com/office/drawing/2014/main" id="{FCD249C4-25B2-4E65-A6A4-3D44FABEC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36957" y="4227934"/>
              <a:ext cx="483518" cy="483518"/>
            </a:xfrm>
            <a:prstGeom prst="rect">
              <a:avLst/>
            </a:prstGeom>
          </p:spPr>
        </p:pic>
        <p:pic>
          <p:nvPicPr>
            <p:cNvPr id="32" name="Graphic 31" descr="Computer">
              <a:extLst>
                <a:ext uri="{FF2B5EF4-FFF2-40B4-BE49-F238E27FC236}">
                  <a16:creationId xmlns:a16="http://schemas.microsoft.com/office/drawing/2014/main" id="{1B686A17-1982-4F8D-943D-E3130F3D1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16416" y="3723878"/>
              <a:ext cx="483518" cy="483518"/>
            </a:xfrm>
            <a:prstGeom prst="rect">
              <a:avLst/>
            </a:prstGeom>
          </p:spPr>
        </p:pic>
        <p:pic>
          <p:nvPicPr>
            <p:cNvPr id="33" name="Graphic 32" descr="Watch">
              <a:extLst>
                <a:ext uri="{FF2B5EF4-FFF2-40B4-BE49-F238E27FC236}">
                  <a16:creationId xmlns:a16="http://schemas.microsoft.com/office/drawing/2014/main" id="{EF8FE658-2299-45CA-8C8F-0192E2A22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464" y="4515966"/>
              <a:ext cx="360040" cy="360040"/>
            </a:xfrm>
            <a:prstGeom prst="rect">
              <a:avLst/>
            </a:prstGeom>
          </p:spPr>
        </p:pic>
        <p:pic>
          <p:nvPicPr>
            <p:cNvPr id="34" name="Graphic 33" descr="Watch">
              <a:extLst>
                <a:ext uri="{FF2B5EF4-FFF2-40B4-BE49-F238E27FC236}">
                  <a16:creationId xmlns:a16="http://schemas.microsoft.com/office/drawing/2014/main" id="{E98D4C63-FD55-4187-89D5-5ECF47590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464" y="4083918"/>
              <a:ext cx="360040" cy="360040"/>
            </a:xfrm>
            <a:prstGeom prst="rect">
              <a:avLst/>
            </a:prstGeom>
          </p:spPr>
        </p:pic>
        <p:pic>
          <p:nvPicPr>
            <p:cNvPr id="35" name="Graphic 34" descr="Watch">
              <a:extLst>
                <a:ext uri="{FF2B5EF4-FFF2-40B4-BE49-F238E27FC236}">
                  <a16:creationId xmlns:a16="http://schemas.microsoft.com/office/drawing/2014/main" id="{9693E16F-5505-420C-A3BF-1C7A22C1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27923" y="3579862"/>
              <a:ext cx="360040" cy="36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555874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B69E3-9DBF-4ADD-BD65-0EE60989D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ML </a:t>
            </a:r>
            <a:r>
              <a:rPr lang="en-GB" dirty="0"/>
              <a:t>for Computational Systems Chemistry / Mass Spectroscopy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0A94E1-D429-45FE-825D-A54C56186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8"/>
          <a:stretch/>
        </p:blipFill>
        <p:spPr>
          <a:xfrm>
            <a:off x="323528" y="3291306"/>
            <a:ext cx="4860540" cy="1794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A9EFD2-A046-4A28-8B8C-6C7F040A6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659586"/>
            <a:ext cx="4483842" cy="26248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87A9AD-D67C-4486-B68B-7FC686178F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649" y="2850925"/>
            <a:ext cx="2267754" cy="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3EB9E8-4D05-4755-A448-32080DB964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945" y="1775353"/>
            <a:ext cx="1280000" cy="54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4E4F7C-5930-4D91-BF37-E6604C8331B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8" b="16651"/>
          <a:stretch/>
        </p:blipFill>
        <p:spPr>
          <a:xfrm>
            <a:off x="7196619" y="2310925"/>
            <a:ext cx="1622326" cy="54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C18B67-1907-47B4-A284-15D3D84EC7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233" y="1775353"/>
            <a:ext cx="1050254" cy="54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BD1546-9C9C-4C8F-85F8-C5EF2508B0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552" y="2303839"/>
            <a:ext cx="756000" cy="54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AC6C5-30AF-41AF-839D-CEBF1E6B83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418" y="4478011"/>
            <a:ext cx="2093684" cy="54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E9E96E-C4AD-4B2E-9AE3-57F4BF388A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923" y="4481554"/>
            <a:ext cx="588022" cy="54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C83B6E-A04E-4751-AEEC-D36D69C1943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90" y="3394468"/>
            <a:ext cx="1705655" cy="54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BFF1C3-85CD-455F-92B2-B080CBCDB43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299" y="3394468"/>
            <a:ext cx="1184210" cy="54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6ACFFC-A65A-4D08-8294-FBC13ED5D5A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39" b="25056"/>
          <a:stretch/>
        </p:blipFill>
        <p:spPr>
          <a:xfrm>
            <a:off x="6013299" y="3938011"/>
            <a:ext cx="1724360" cy="54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EB6320-83EE-4112-BB92-5FCE335674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659" y="3938011"/>
            <a:ext cx="1081286" cy="54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2CFE96-9544-4200-8012-53EDA748CA37}"/>
              </a:ext>
            </a:extLst>
          </p:cNvPr>
          <p:cNvSpPr txBox="1"/>
          <p:nvPr/>
        </p:nvSpPr>
        <p:spPr>
          <a:xfrm rot="16200000">
            <a:off x="-684440" y="2689949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under submission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4817890-CAD4-4CB9-8D43-761AB3997AF9}"/>
              </a:ext>
            </a:extLst>
          </p:cNvPr>
          <p:cNvSpPr/>
          <p:nvPr/>
        </p:nvSpPr>
        <p:spPr>
          <a:xfrm>
            <a:off x="3523379" y="4923957"/>
            <a:ext cx="1021727" cy="125422"/>
          </a:xfrm>
          <a:custGeom>
            <a:avLst/>
            <a:gdLst>
              <a:gd name="connsiteX0" fmla="*/ 1021727 w 1021727"/>
              <a:gd name="connsiteY0" fmla="*/ 4390 h 125422"/>
              <a:gd name="connsiteX1" fmla="*/ 483845 w 1021727"/>
              <a:gd name="connsiteY1" fmla="*/ 125414 h 125422"/>
              <a:gd name="connsiteX2" fmla="*/ 33368 w 1021727"/>
              <a:gd name="connsiteY2" fmla="*/ 11114 h 125422"/>
              <a:gd name="connsiteX3" fmla="*/ 33368 w 1021727"/>
              <a:gd name="connsiteY3" fmla="*/ 4390 h 12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727" h="125422">
                <a:moveTo>
                  <a:pt x="1021727" y="4390"/>
                </a:moveTo>
                <a:cubicBezTo>
                  <a:pt x="835149" y="64341"/>
                  <a:pt x="648571" y="124293"/>
                  <a:pt x="483845" y="125414"/>
                </a:cubicBezTo>
                <a:cubicBezTo>
                  <a:pt x="319118" y="126535"/>
                  <a:pt x="33368" y="11114"/>
                  <a:pt x="33368" y="11114"/>
                </a:cubicBezTo>
                <a:cubicBezTo>
                  <a:pt x="-41711" y="-9057"/>
                  <a:pt x="33368" y="4390"/>
                  <a:pt x="33368" y="4390"/>
                </a:cubicBezTo>
              </a:path>
            </a:pathLst>
          </a:custGeom>
          <a:ln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FE5191A-2D6C-46A2-9C00-5FAD0E61C1C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540" y="1233194"/>
            <a:ext cx="145340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449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B69E3-9DBF-4ADD-BD65-0EE60989D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ML</a:t>
            </a:r>
            <a:r>
              <a:rPr lang="en-GB" dirty="0"/>
              <a:t> for the design of Bacteriophages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93CE2-91EB-4A13-9300-26A67D1596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5" r="3"/>
          <a:stretch/>
        </p:blipFill>
        <p:spPr>
          <a:xfrm>
            <a:off x="427542" y="1928747"/>
            <a:ext cx="1718784" cy="1375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3EB27-6D97-4889-91BE-1F4743DD00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865" y="2879218"/>
            <a:ext cx="540000" cy="5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F7E99B-09DC-47FC-9660-776F78F74F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81"/>
          <a:stretch/>
        </p:blipFill>
        <p:spPr>
          <a:xfrm>
            <a:off x="8285669" y="1755603"/>
            <a:ext cx="726600" cy="5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8E70E9-71EF-48D0-BCEE-7A9070A5CC7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5" b="18245"/>
          <a:stretch/>
        </p:blipFill>
        <p:spPr>
          <a:xfrm>
            <a:off x="7050749" y="2879218"/>
            <a:ext cx="1417116" cy="5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EA3278-F34D-4E31-8739-4D266D3140C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99" b="7340"/>
          <a:stretch/>
        </p:blipFill>
        <p:spPr>
          <a:xfrm>
            <a:off x="7098833" y="3417722"/>
            <a:ext cx="1906019" cy="54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7083E5-EA66-4CB1-BF24-084D958D21E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4" r="6915"/>
          <a:stretch/>
        </p:blipFill>
        <p:spPr>
          <a:xfrm>
            <a:off x="7026821" y="2336665"/>
            <a:ext cx="1008112" cy="54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0F9833-B4E5-4FFD-B9E7-7ADEF52A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1" t="28185" r="10628" b="26091"/>
          <a:stretch/>
        </p:blipFill>
        <p:spPr>
          <a:xfrm>
            <a:off x="7039771" y="3957722"/>
            <a:ext cx="1968368" cy="54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F14D1C-BF6A-4837-989D-968806E78A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31" y="1755603"/>
            <a:ext cx="1316250" cy="54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E57335C-131F-486D-9D7C-90DA6ECD4D4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528" y="2336665"/>
            <a:ext cx="908324" cy="54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1064F0-15D1-45B8-AD8F-0FC2EE2903E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444" y="1219365"/>
            <a:ext cx="540000" cy="54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4D1A879-923C-41A3-B23E-D19D897B10D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8" t="17070" r="12971" b="14499"/>
          <a:stretch/>
        </p:blipFill>
        <p:spPr>
          <a:xfrm>
            <a:off x="7532238" y="1215603"/>
            <a:ext cx="578755" cy="5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41AB08-0706-4890-A57D-5B940F86CE9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852" y="1218423"/>
            <a:ext cx="900000" cy="5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27068D-5277-4B20-B0DF-26FE9C46AA3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84" y="3957722"/>
            <a:ext cx="540000" cy="54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C6B6B2-D8D8-4479-AABA-C43AF757DCE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3" b="13193"/>
          <a:stretch/>
        </p:blipFill>
        <p:spPr>
          <a:xfrm>
            <a:off x="6557325" y="4503053"/>
            <a:ext cx="2450540" cy="54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CE8B80-3E57-4CA6-93BE-DC77DB86175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20391" b="26979"/>
          <a:stretch/>
        </p:blipFill>
        <p:spPr>
          <a:xfrm>
            <a:off x="421744" y="3432906"/>
            <a:ext cx="6020642" cy="1647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7EA3BB-7E7F-4E08-ADDB-A08177441200}"/>
              </a:ext>
            </a:extLst>
          </p:cNvPr>
          <p:cNvSpPr txBox="1"/>
          <p:nvPr/>
        </p:nvSpPr>
        <p:spPr>
          <a:xfrm>
            <a:off x="323528" y="828190"/>
            <a:ext cx="5479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/>
              <a:t>in vivo </a:t>
            </a:r>
            <a:r>
              <a:rPr lang="en-GB" sz="1400" dirty="0"/>
              <a:t>phage activity </a:t>
            </a:r>
          </a:p>
          <a:p>
            <a:pPr marL="400050" indent="-400050">
              <a:buAutoNum type="romanLcParenBoth"/>
            </a:pPr>
            <a:r>
              <a:rPr lang="en-GB" sz="1400" dirty="0"/>
              <a:t>reduces the numbers of bacteria possessing AMR plasmids </a:t>
            </a:r>
          </a:p>
          <a:p>
            <a:pPr marL="400050" indent="-400050">
              <a:buAutoNum type="romanLcParenBoth"/>
            </a:pPr>
            <a:r>
              <a:rPr lang="en-GB" sz="1400" dirty="0"/>
              <a:t>selects for complete AMR plasmid loss and </a:t>
            </a:r>
          </a:p>
          <a:p>
            <a:pPr marL="400050" indent="-400050">
              <a:buAutoNum type="romanLcParenBoth"/>
            </a:pPr>
            <a:r>
              <a:rPr lang="en-GB" sz="1400" dirty="0"/>
              <a:t>selects for loss of AMR plasmid transmissibility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0074D3-3BD9-4DE0-804E-84DE405B8959}"/>
              </a:ext>
            </a:extLst>
          </p:cNvPr>
          <p:cNvSpPr txBox="1"/>
          <p:nvPr/>
        </p:nvSpPr>
        <p:spPr>
          <a:xfrm rot="16200000">
            <a:off x="-684440" y="2689949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under submission</a:t>
            </a:r>
          </a:p>
        </p:txBody>
      </p:sp>
    </p:spTree>
    <p:extLst>
      <p:ext uri="{BB962C8B-B14F-4D97-AF65-F5344CB8AC3E}">
        <p14:creationId xmlns:p14="http://schemas.microsoft.com/office/powerpoint/2010/main" val="313904900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3573E-F8F7-4EF5-B723-1EE785C93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ML &amp; Simulation</a:t>
            </a:r>
            <a:r>
              <a:rPr lang="en-GB" dirty="0"/>
              <a:t> for the Active Design of Solar Cells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2FDD9-C1BE-4403-BB77-AAA56F9B7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80" y="2283718"/>
            <a:ext cx="6048175" cy="28148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0297C1-F852-4CFD-AD80-90B2671CB3F9}"/>
              </a:ext>
            </a:extLst>
          </p:cNvPr>
          <p:cNvSpPr txBox="1"/>
          <p:nvPr/>
        </p:nvSpPr>
        <p:spPr>
          <a:xfrm>
            <a:off x="3830970" y="4619912"/>
            <a:ext cx="53495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dirty="0"/>
              <a:t>image sources</a:t>
            </a:r>
          </a:p>
          <a:p>
            <a:pPr algn="r"/>
            <a:r>
              <a:rPr lang="en-GB" sz="1000" dirty="0"/>
              <a:t>http://www.iitbmonash.org/story-63</a:t>
            </a:r>
          </a:p>
          <a:p>
            <a:pPr algn="r"/>
            <a:r>
              <a:rPr lang="en-GB" sz="1000" dirty="0"/>
              <a:t>https://cosmosmagazine.com/technology/how-solar-cells-turn-sunlight-into-electricity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D3B517-B005-45ED-A8EA-D1A14988B250}"/>
              </a:ext>
            </a:extLst>
          </p:cNvPr>
          <p:cNvSpPr txBox="1"/>
          <p:nvPr/>
        </p:nvSpPr>
        <p:spPr>
          <a:xfrm>
            <a:off x="323528" y="771550"/>
            <a:ext cx="61366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Active search </a:t>
            </a:r>
            <a:r>
              <a:rPr lang="en-GB" sz="1400" dirty="0"/>
              <a:t>over measurement parameters of device simulator </a:t>
            </a:r>
            <a:br>
              <a:rPr lang="en-GB" sz="1400" dirty="0"/>
            </a:br>
            <a:r>
              <a:rPr lang="en-GB" sz="1400" dirty="0"/>
              <a:t>and </a:t>
            </a:r>
            <a:r>
              <a:rPr lang="en-GB" sz="1400" i="1" dirty="0"/>
              <a:t>real device </a:t>
            </a:r>
            <a:r>
              <a:rPr lang="en-GB" sz="1400" dirty="0"/>
              <a:t>to </a:t>
            </a:r>
            <a:r>
              <a:rPr lang="en-GB" sz="1400" dirty="0">
                <a:solidFill>
                  <a:schemeClr val="tx2"/>
                </a:solidFill>
              </a:rPr>
              <a:t>reveal inefficiency </a:t>
            </a:r>
            <a:r>
              <a:rPr lang="en-GB" sz="1400" dirty="0"/>
              <a:t>of the current real device</a:t>
            </a:r>
          </a:p>
          <a:p>
            <a:endParaRPr lang="en-GB" sz="1400" dirty="0"/>
          </a:p>
          <a:p>
            <a:r>
              <a:rPr lang="en-GB" sz="1400" b="1" dirty="0"/>
              <a:t>Active optimisation </a:t>
            </a:r>
            <a:r>
              <a:rPr lang="en-GB" sz="1400" dirty="0"/>
              <a:t>over fabrication, structure, and material parameters </a:t>
            </a:r>
            <a:br>
              <a:rPr lang="en-GB" sz="1400" dirty="0"/>
            </a:br>
            <a:r>
              <a:rPr lang="en-GB" sz="1400" dirty="0"/>
              <a:t>of </a:t>
            </a:r>
            <a:r>
              <a:rPr lang="en-GB" sz="1400" i="1" dirty="0"/>
              <a:t>real devices </a:t>
            </a:r>
            <a:r>
              <a:rPr lang="en-GB" sz="1400" dirty="0"/>
              <a:t>to </a:t>
            </a:r>
            <a:r>
              <a:rPr lang="en-GB" sz="1400" dirty="0">
                <a:solidFill>
                  <a:schemeClr val="tx2"/>
                </a:solidFill>
              </a:rPr>
              <a:t>find more efficient devices</a:t>
            </a: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F737D829-69BE-459C-A6D4-77F22BE506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35868"/>
            <a:ext cx="2592288" cy="2739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1330E8-8E52-4DE1-9E50-48DC3DB30A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284" y="1239602"/>
            <a:ext cx="1813586" cy="5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639557-C2A7-40EA-930A-B2A792E9A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122" y="1779602"/>
            <a:ext cx="2084211" cy="5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11D057-2610-4268-AD8B-5F3008C7F59F}"/>
              </a:ext>
            </a:extLst>
          </p:cNvPr>
          <p:cNvSpPr txBox="1"/>
          <p:nvPr/>
        </p:nvSpPr>
        <p:spPr>
          <a:xfrm rot="16200000">
            <a:off x="-597075" y="2689949"/>
            <a:ext cx="1471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development</a:t>
            </a:r>
          </a:p>
        </p:txBody>
      </p:sp>
    </p:spTree>
    <p:extLst>
      <p:ext uri="{BB962C8B-B14F-4D97-AF65-F5344CB8AC3E}">
        <p14:creationId xmlns:p14="http://schemas.microsoft.com/office/powerpoint/2010/main" val="187572571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50F039-CD5D-47FC-967D-9E2BA42DC9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b="76339"/>
          <a:stretch/>
        </p:blipFill>
        <p:spPr>
          <a:xfrm>
            <a:off x="323528" y="3348947"/>
            <a:ext cx="5688632" cy="1620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0212B0-2899-41CA-8B3A-306073549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Active Search </a:t>
            </a:r>
            <a:r>
              <a:rPr lang="en-GB" dirty="0"/>
              <a:t>for Modern Slavery Sites (</a:t>
            </a:r>
            <a:r>
              <a:rPr lang="en-GB" dirty="0" err="1"/>
              <a:t>eg</a:t>
            </a:r>
            <a:r>
              <a:rPr lang="en-GB" dirty="0"/>
              <a:t> Brick Kilns)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49F170-4F21-4D95-B7B3-FDBCB5CC40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188" y="829688"/>
            <a:ext cx="2606820" cy="16698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89D86B-7FC4-4AF6-AA2F-B8750A86E6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358" y="872718"/>
            <a:ext cx="2597286" cy="14608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95A9FD-4DC4-40DA-9CDD-BDBE41BFF6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85" y="3355515"/>
            <a:ext cx="2737122" cy="162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A43774-9E8F-465C-AB96-BD890ABF70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9" r="19525" b="22479"/>
          <a:stretch/>
        </p:blipFill>
        <p:spPr>
          <a:xfrm>
            <a:off x="323528" y="870000"/>
            <a:ext cx="2597286" cy="144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DAB022-CF72-48B3-BB41-CF78EBBEA15E}"/>
              </a:ext>
            </a:extLst>
          </p:cNvPr>
          <p:cNvSpPr txBox="1"/>
          <p:nvPr/>
        </p:nvSpPr>
        <p:spPr>
          <a:xfrm>
            <a:off x="990329" y="2787774"/>
            <a:ext cx="7132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Aim: use active search to minimise the amount of manual expert supervision needed</a:t>
            </a:r>
          </a:p>
        </p:txBody>
      </p:sp>
    </p:spTree>
    <p:extLst>
      <p:ext uri="{BB962C8B-B14F-4D97-AF65-F5344CB8AC3E}">
        <p14:creationId xmlns:p14="http://schemas.microsoft.com/office/powerpoint/2010/main" val="412583747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906CE8-C4BA-4557-9401-4A17962C16A5}"/>
              </a:ext>
            </a:extLst>
          </p:cNvPr>
          <p:cNvSpPr txBox="1"/>
          <p:nvPr/>
        </p:nvSpPr>
        <p:spPr>
          <a:xfrm>
            <a:off x="3611692" y="2156251"/>
            <a:ext cx="19207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appendix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EFDFC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638936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3598"/>
                <a:ext cx="8686800" cy="33944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1600" dirty="0"/>
                  <a:t>a </a:t>
                </a:r>
                <a:r>
                  <a:rPr lang="en-GB" sz="1600" b="1" dirty="0"/>
                  <a:t>bipartition</a:t>
                </a:r>
                <a:r>
                  <a:rPr lang="en-GB" sz="1600" dirty="0"/>
                  <a:t> of a set is a pair of disjoint subsets</a:t>
                </a:r>
              </a:p>
              <a:p>
                <a:pPr marL="0" indent="0">
                  <a:buNone/>
                </a:pPr>
                <a:r>
                  <a:rPr lang="en-GB" sz="1600" dirty="0"/>
                  <a:t>a </a:t>
                </a:r>
                <a:r>
                  <a:rPr lang="en-GB" sz="1600" b="1" dirty="0"/>
                  <a:t>Radon partition</a:t>
                </a:r>
                <a:r>
                  <a:rPr lang="en-GB" sz="1600" dirty="0"/>
                  <a:t> of a set is a bipartition whose convex hulls overlap</a:t>
                </a:r>
              </a:p>
              <a:p>
                <a:pPr marL="0" indent="0">
                  <a:buNone/>
                </a:pPr>
                <a:r>
                  <a:rPr lang="en-GB" sz="1600" dirty="0"/>
                  <a:t>a </a:t>
                </a:r>
                <a:r>
                  <a:rPr lang="en-GB" sz="1600" b="1" dirty="0"/>
                  <a:t>Radon point </a:t>
                </a:r>
                <a:r>
                  <a:rPr lang="en-GB" sz="1600" dirty="0"/>
                  <a:t>of a set is a point in this overlap</a:t>
                </a:r>
              </a:p>
              <a:p>
                <a:r>
                  <a:rPr lang="en-GB" sz="1600" dirty="0">
                    <a:solidFill>
                      <a:schemeClr val="tx1"/>
                    </a:solidFill>
                  </a:rPr>
                  <a:t>the </a:t>
                </a:r>
                <a:r>
                  <a:rPr lang="en-GB" sz="1600" b="1" dirty="0">
                    <a:solidFill>
                      <a:schemeClr val="tx1"/>
                    </a:solidFill>
                  </a:rPr>
                  <a:t>Radon number</a:t>
                </a:r>
                <a:r>
                  <a:rPr lang="en-GB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 is the smallest size such that any set of that size has a Radon partition </a:t>
                </a:r>
                <a:r>
                  <a:rPr lang="en-GB" dirty="0">
                    <a:solidFill>
                      <a:schemeClr val="tx1"/>
                    </a:solidFill>
                  </a:rPr>
                  <a:t>(for Euclidean spaces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i="1" dirty="0">
                    <a:solidFill>
                      <a:schemeClr val="tx1"/>
                    </a:solidFill>
                  </a:rPr>
                  <a:t> </a:t>
                </a:r>
                <a:r>
                  <a:rPr lang="en-GB" sz="1600" dirty="0">
                    <a:solidFill>
                      <a:schemeClr val="tx1"/>
                    </a:solidFill>
                  </a:rPr>
                  <a:t>Radon’s Theorem shows that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GB" sz="1600" dirty="0"/>
              </a:p>
            </p:txBody>
          </p:sp>
        </mc:Choice>
        <mc:Fallback xmlns="">
          <p:sp>
            <p:nvSpPr>
              <p:cNvPr id="33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3598"/>
                <a:ext cx="8686800" cy="3394472"/>
              </a:xfrm>
              <a:blipFill>
                <a:blip r:embed="rId2"/>
                <a:stretch>
                  <a:fillRect l="-351" t="-539" r="-2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Radon Points</a:t>
            </a:r>
          </a:p>
        </p:txBody>
      </p:sp>
    </p:spTree>
    <p:extLst>
      <p:ext uri="{BB962C8B-B14F-4D97-AF65-F5344CB8AC3E}">
        <p14:creationId xmlns:p14="http://schemas.microsoft.com/office/powerpoint/2010/main" val="243083261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3598"/>
                <a:ext cx="8686800" cy="33944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1600" dirty="0"/>
                  <a:t>a </a:t>
                </a:r>
                <a:r>
                  <a:rPr lang="en-GB" sz="1600" b="1" dirty="0"/>
                  <a:t>bipartition</a:t>
                </a:r>
                <a:r>
                  <a:rPr lang="en-GB" sz="1600" dirty="0"/>
                  <a:t> of a set is a pair of disjoint subsets</a:t>
                </a:r>
              </a:p>
              <a:p>
                <a:pPr marL="0" indent="0">
                  <a:buNone/>
                </a:pPr>
                <a:r>
                  <a:rPr lang="en-GB" sz="1600" dirty="0"/>
                  <a:t>a </a:t>
                </a:r>
                <a:r>
                  <a:rPr lang="en-GB" sz="1600" b="1" dirty="0"/>
                  <a:t>Radon partition</a:t>
                </a:r>
                <a:r>
                  <a:rPr lang="en-GB" sz="1600" dirty="0"/>
                  <a:t> of a set is a bipartition whose convex hulls overlap</a:t>
                </a:r>
              </a:p>
              <a:p>
                <a:pPr marL="0" indent="0">
                  <a:buNone/>
                </a:pPr>
                <a:r>
                  <a:rPr lang="en-GB" sz="1600" dirty="0"/>
                  <a:t>a </a:t>
                </a:r>
                <a:r>
                  <a:rPr lang="en-GB" sz="1600" b="1" dirty="0"/>
                  <a:t>Radon point </a:t>
                </a:r>
                <a:r>
                  <a:rPr lang="en-GB" sz="1600" dirty="0"/>
                  <a:t>of a set is a point in this overlap</a:t>
                </a:r>
              </a:p>
              <a:p>
                <a:r>
                  <a:rPr lang="en-GB" sz="1600" dirty="0">
                    <a:solidFill>
                      <a:schemeClr val="tx1"/>
                    </a:solidFill>
                  </a:rPr>
                  <a:t>the </a:t>
                </a:r>
                <a:r>
                  <a:rPr lang="en-GB" sz="1600" b="1" dirty="0">
                    <a:solidFill>
                      <a:schemeClr val="tx1"/>
                    </a:solidFill>
                  </a:rPr>
                  <a:t>Radon number</a:t>
                </a:r>
                <a:r>
                  <a:rPr lang="en-GB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 is the smallest size such that any set of that size has a Radon partition </a:t>
                </a:r>
                <a:r>
                  <a:rPr lang="en-GB" dirty="0">
                    <a:solidFill>
                      <a:schemeClr val="tx1"/>
                    </a:solidFill>
                  </a:rPr>
                  <a:t>(for Euclidean spaces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i="1" dirty="0">
                    <a:solidFill>
                      <a:schemeClr val="tx1"/>
                    </a:solidFill>
                  </a:rPr>
                  <a:t> </a:t>
                </a:r>
                <a:r>
                  <a:rPr lang="en-GB" sz="1600" dirty="0">
                    <a:solidFill>
                      <a:schemeClr val="tx1"/>
                    </a:solidFill>
                  </a:rPr>
                  <a:t>Radon’s Theorem shows that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GB" sz="1600" dirty="0"/>
              </a:p>
            </p:txBody>
          </p:sp>
        </mc:Choice>
        <mc:Fallback xmlns="">
          <p:sp>
            <p:nvSpPr>
              <p:cNvPr id="33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3598"/>
                <a:ext cx="8686800" cy="3394472"/>
              </a:xfrm>
              <a:blipFill>
                <a:blip r:embed="rId2"/>
                <a:stretch>
                  <a:fillRect l="-351" t="-539" r="-2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Radon Points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27794" y="4373691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*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77230" y="3734911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*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05222" y="3241431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*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33414" y="4020071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528" y="3950935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31758" y="3865479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*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3566" y="3086839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8658" y="4139147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874794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9F054AE-5EBE-4128-8EAF-78289ECC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about.us</a:t>
            </a:r>
            <a:endParaRPr lang="en-AT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AFBEEF-838D-4D23-874F-E9F939EE6289}"/>
              </a:ext>
            </a:extLst>
          </p:cNvPr>
          <p:cNvGrpSpPr>
            <a:grpSpLocks noChangeAspect="1"/>
          </p:cNvGrpSpPr>
          <p:nvPr/>
        </p:nvGrpSpPr>
        <p:grpSpPr>
          <a:xfrm>
            <a:off x="359532" y="577550"/>
            <a:ext cx="8496944" cy="4576693"/>
            <a:chOff x="0" y="109142"/>
            <a:chExt cx="9144000" cy="49252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22E28B-6EDD-4876-B200-061630ACC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9142"/>
              <a:ext cx="9144000" cy="4925216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62EF420-C8F9-495F-BF35-DD1030CC7EC7}"/>
                </a:ext>
              </a:extLst>
            </p:cNvPr>
            <p:cNvSpPr/>
            <p:nvPr/>
          </p:nvSpPr>
          <p:spPr>
            <a:xfrm>
              <a:off x="5112060" y="223803"/>
              <a:ext cx="1008112" cy="104411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9169718-A8A8-46B3-AB46-E267BA26F86D}"/>
                </a:ext>
              </a:extLst>
            </p:cNvPr>
            <p:cNvSpPr/>
            <p:nvPr/>
          </p:nvSpPr>
          <p:spPr>
            <a:xfrm>
              <a:off x="6264188" y="231490"/>
              <a:ext cx="1008112" cy="104411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1424017-9C26-4C0D-850A-502B5B90FB02}"/>
                </a:ext>
              </a:extLst>
            </p:cNvPr>
            <p:cNvSpPr/>
            <p:nvPr/>
          </p:nvSpPr>
          <p:spPr>
            <a:xfrm>
              <a:off x="7452320" y="231490"/>
              <a:ext cx="1008112" cy="104411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</p:spTree>
    <p:extLst>
      <p:ext uri="{BB962C8B-B14F-4D97-AF65-F5344CB8AC3E}">
        <p14:creationId xmlns:p14="http://schemas.microsoft.com/office/powerpoint/2010/main" val="2008195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910E-06D0-41B1-A49D-8EF5A5E7F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Data—Example: Cars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8A29FF-35CD-4740-92A5-7C8443EE9E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92696"/>
            <a:ext cx="1858496" cy="1239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D6ACE7-40D4-4B19-BB15-810EA3EC8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392201" y="1966198"/>
            <a:ext cx="4569504" cy="178510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FA134C0-3263-48B4-A200-CCDAE3039649}"/>
              </a:ext>
            </a:extLst>
          </p:cNvPr>
          <p:cNvSpPr/>
          <p:nvPr/>
        </p:nvSpPr>
        <p:spPr>
          <a:xfrm>
            <a:off x="774048" y="2679802"/>
            <a:ext cx="360000" cy="360000"/>
          </a:xfrm>
          <a:prstGeom prst="ellipse">
            <a:avLst/>
          </a:prstGeom>
          <a:solidFill>
            <a:schemeClr val="accent5">
              <a:alpha val="52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B73203-41F9-4A88-A5A8-242C74127FA5}"/>
              </a:ext>
            </a:extLst>
          </p:cNvPr>
          <p:cNvCxnSpPr>
            <a:stCxn id="8" idx="7"/>
          </p:cNvCxnSpPr>
          <p:nvPr/>
        </p:nvCxnSpPr>
        <p:spPr>
          <a:xfrm flipV="1">
            <a:off x="1081327" y="1932298"/>
            <a:ext cx="826377" cy="80022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1D6F40D-D17F-4876-BA02-3F557205A63A}"/>
              </a:ext>
            </a:extLst>
          </p:cNvPr>
          <p:cNvSpPr/>
          <p:nvPr/>
        </p:nvSpPr>
        <p:spPr>
          <a:xfrm>
            <a:off x="532551" y="3111810"/>
            <a:ext cx="360000" cy="360000"/>
          </a:xfrm>
          <a:prstGeom prst="ellipse">
            <a:avLst/>
          </a:prstGeom>
          <a:solidFill>
            <a:schemeClr val="accent5">
              <a:alpha val="52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0EF0CB-66A3-4767-9CCA-20CCCE38B8FB}"/>
              </a:ext>
            </a:extLst>
          </p:cNvPr>
          <p:cNvCxnSpPr>
            <a:cxnSpLocks/>
            <a:stCxn id="11" idx="6"/>
            <a:endCxn id="14" idx="1"/>
          </p:cNvCxnSpPr>
          <p:nvPr/>
        </p:nvCxnSpPr>
        <p:spPr>
          <a:xfrm flipV="1">
            <a:off x="892551" y="2864092"/>
            <a:ext cx="1012495" cy="42771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ADE071F-92D6-4D84-8131-E5E44E7B29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46" y="2244892"/>
            <a:ext cx="1863813" cy="1238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D8921A-68AF-4386-B408-13BCCD4AC0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46" y="3795886"/>
            <a:ext cx="1856150" cy="12384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422D03A-90A9-41D1-8565-0EC45038FA92}"/>
              </a:ext>
            </a:extLst>
          </p:cNvPr>
          <p:cNvSpPr/>
          <p:nvPr/>
        </p:nvSpPr>
        <p:spPr>
          <a:xfrm>
            <a:off x="1314515" y="3330568"/>
            <a:ext cx="360000" cy="360000"/>
          </a:xfrm>
          <a:prstGeom prst="ellipse">
            <a:avLst/>
          </a:prstGeom>
          <a:solidFill>
            <a:schemeClr val="accent5">
              <a:alpha val="52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B97E01-B19E-493C-B638-4C8C464B2D60}"/>
              </a:ext>
            </a:extLst>
          </p:cNvPr>
          <p:cNvCxnSpPr>
            <a:cxnSpLocks/>
            <a:stCxn id="19" idx="5"/>
          </p:cNvCxnSpPr>
          <p:nvPr/>
        </p:nvCxnSpPr>
        <p:spPr>
          <a:xfrm>
            <a:off x="1621794" y="3637847"/>
            <a:ext cx="281813" cy="15803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2" name="Left Brace 31">
            <a:extLst>
              <a:ext uri="{FF2B5EF4-FFF2-40B4-BE49-F238E27FC236}">
                <a16:creationId xmlns:a16="http://schemas.microsoft.com/office/drawing/2014/main" id="{5A735808-9A7D-4094-A97F-EAEB9349728F}"/>
              </a:ext>
            </a:extLst>
          </p:cNvPr>
          <p:cNvSpPr/>
          <p:nvPr/>
        </p:nvSpPr>
        <p:spPr>
          <a:xfrm>
            <a:off x="3815916" y="692696"/>
            <a:ext cx="540060" cy="4723370"/>
          </a:xfrm>
          <a:prstGeom prst="leftBrace">
            <a:avLst>
              <a:gd name="adj1" fmla="val 33987"/>
              <a:gd name="adj2" fmla="val 13574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A9525DC-948B-4DA6-8194-EF3FDBAA25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130" y="1527634"/>
            <a:ext cx="2043113" cy="54816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83449F7-1534-4BAC-963D-CB27441244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574193"/>
            <a:ext cx="1862138" cy="25812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33F3A50-CE77-494A-95EE-DAD5881DC6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629977"/>
            <a:ext cx="1862138" cy="20097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BDAE91F-542E-4291-9207-D12981F50F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433" y="699542"/>
            <a:ext cx="454342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6577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3598"/>
                <a:ext cx="8686800" cy="33944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1600" dirty="0"/>
                  <a:t>a </a:t>
                </a:r>
                <a:r>
                  <a:rPr lang="en-GB" sz="1600" b="1" dirty="0"/>
                  <a:t>bipartition</a:t>
                </a:r>
                <a:r>
                  <a:rPr lang="en-GB" sz="1600" dirty="0"/>
                  <a:t> of a set is a pair of disjoint subsets</a:t>
                </a:r>
              </a:p>
              <a:p>
                <a:pPr marL="0" indent="0">
                  <a:buNone/>
                </a:pPr>
                <a:r>
                  <a:rPr lang="en-GB" sz="1600" dirty="0"/>
                  <a:t>a </a:t>
                </a:r>
                <a:r>
                  <a:rPr lang="en-GB" sz="1600" b="1" dirty="0"/>
                  <a:t>Radon partition</a:t>
                </a:r>
                <a:r>
                  <a:rPr lang="en-GB" sz="1600" dirty="0"/>
                  <a:t> of a set is a bipartition whose convex hulls overlap</a:t>
                </a:r>
              </a:p>
              <a:p>
                <a:pPr marL="0" indent="0">
                  <a:buNone/>
                </a:pPr>
                <a:r>
                  <a:rPr lang="en-GB" sz="1600" dirty="0"/>
                  <a:t>a </a:t>
                </a:r>
                <a:r>
                  <a:rPr lang="en-GB" sz="1600" b="1" dirty="0"/>
                  <a:t>Radon point </a:t>
                </a:r>
                <a:r>
                  <a:rPr lang="en-GB" sz="1600" dirty="0"/>
                  <a:t>of a set is a point in this overlap</a:t>
                </a:r>
              </a:p>
              <a:p>
                <a:r>
                  <a:rPr lang="en-GB" sz="1600" dirty="0">
                    <a:solidFill>
                      <a:schemeClr val="tx1"/>
                    </a:solidFill>
                  </a:rPr>
                  <a:t>the </a:t>
                </a:r>
                <a:r>
                  <a:rPr lang="en-GB" sz="1600" b="1" dirty="0">
                    <a:solidFill>
                      <a:schemeClr val="tx1"/>
                    </a:solidFill>
                  </a:rPr>
                  <a:t>Radon number</a:t>
                </a:r>
                <a:r>
                  <a:rPr lang="en-GB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 is the smallest size such that any set of that size has a Radon partition </a:t>
                </a:r>
                <a:r>
                  <a:rPr lang="en-GB" dirty="0">
                    <a:solidFill>
                      <a:schemeClr val="tx1"/>
                    </a:solidFill>
                  </a:rPr>
                  <a:t>(for Euclidean spaces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i="1" dirty="0">
                    <a:solidFill>
                      <a:schemeClr val="tx1"/>
                    </a:solidFill>
                  </a:rPr>
                  <a:t> </a:t>
                </a:r>
                <a:r>
                  <a:rPr lang="en-GB" sz="1600" dirty="0">
                    <a:solidFill>
                      <a:schemeClr val="tx1"/>
                    </a:solidFill>
                  </a:rPr>
                  <a:t>Radon’s Theorem shows that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GB" sz="1600" dirty="0"/>
              </a:p>
            </p:txBody>
          </p:sp>
        </mc:Choice>
        <mc:Fallback xmlns="">
          <p:sp>
            <p:nvSpPr>
              <p:cNvPr id="33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3598"/>
                <a:ext cx="8686800" cy="3394472"/>
              </a:xfrm>
              <a:blipFill>
                <a:blip r:embed="rId2"/>
                <a:stretch>
                  <a:fillRect l="-351" t="-539" r="-2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Radon Points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1829243" y="3180430"/>
            <a:ext cx="2005029" cy="432048"/>
          </a:xfrm>
          <a:prstGeom prst="wedgeRoundRectCallout">
            <a:avLst>
              <a:gd name="adj1" fmla="val -54499"/>
              <a:gd name="adj2" fmla="val 148507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Radon point</a:t>
            </a:r>
            <a:endParaRPr lang="en-GB" i="1" dirty="0">
              <a:solidFill>
                <a:schemeClr val="tx1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23528" y="3086839"/>
            <a:ext cx="7701340" cy="1933183"/>
            <a:chOff x="323528" y="3086839"/>
            <a:chExt cx="7701340" cy="1933183"/>
          </a:xfrm>
        </p:grpSpPr>
        <p:sp>
          <p:nvSpPr>
            <p:cNvPr id="6" name="TextBox 5"/>
            <p:cNvSpPr txBox="1"/>
            <p:nvPr/>
          </p:nvSpPr>
          <p:spPr>
            <a:xfrm>
              <a:off x="1627794" y="4373691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22" name="Isosceles Triangle 21"/>
            <p:cNvSpPr/>
            <p:nvPr/>
          </p:nvSpPr>
          <p:spPr>
            <a:xfrm rot="21430090">
              <a:off x="5323162" y="3480868"/>
              <a:ext cx="2508230" cy="840669"/>
            </a:xfrm>
            <a:prstGeom prst="triangle">
              <a:avLst>
                <a:gd name="adj" fmla="val 3204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77230" y="3734911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rgbClr val="FF0000"/>
                  </a:solidFill>
                </a:rPr>
                <a:t>*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05222" y="3241431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33414" y="4020071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14337" y="3544043"/>
              <a:ext cx="468078" cy="6994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/>
                <a:t>o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530476" y="4105527"/>
              <a:ext cx="2508230" cy="965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310514" y="3302863"/>
              <a:ext cx="525182" cy="1316926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323528" y="3950935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rgbClr val="C00000"/>
                  </a:solidFill>
                </a:rPr>
                <a:t>*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31758" y="3865479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rgbClr val="C00000"/>
                  </a:solidFill>
                </a:rPr>
                <a:t>*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03648" y="3745310"/>
              <a:ext cx="51488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/>
                <a:t>o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03566" y="3086839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88658" y="4139147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</p:grpSp>
      <p:sp>
        <p:nvSpPr>
          <p:cNvPr id="21" name="Rounded Rectangular Callout 20"/>
          <p:cNvSpPr/>
          <p:nvPr/>
        </p:nvSpPr>
        <p:spPr>
          <a:xfrm>
            <a:off x="6444208" y="3014831"/>
            <a:ext cx="2005029" cy="432048"/>
          </a:xfrm>
          <a:prstGeom prst="wedgeRoundRectCallout">
            <a:avLst>
              <a:gd name="adj1" fmla="val -54499"/>
              <a:gd name="adj2" fmla="val 148507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Radon point</a:t>
            </a:r>
            <a:endParaRPr lang="en-GB" i="1" dirty="0">
              <a:solidFill>
                <a:schemeClr val="tx1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39090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3598"/>
                <a:ext cx="8686800" cy="33944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1600" dirty="0"/>
                  <a:t>a </a:t>
                </a:r>
                <a:r>
                  <a:rPr lang="en-GB" sz="1600" b="1" dirty="0"/>
                  <a:t>bipartition</a:t>
                </a:r>
                <a:r>
                  <a:rPr lang="en-GB" sz="1600" dirty="0"/>
                  <a:t> of a set is a pair of disjoint subsets</a:t>
                </a:r>
              </a:p>
              <a:p>
                <a:pPr marL="0" indent="0">
                  <a:buNone/>
                </a:pPr>
                <a:r>
                  <a:rPr lang="en-GB" sz="1600" dirty="0"/>
                  <a:t>a </a:t>
                </a:r>
                <a:r>
                  <a:rPr lang="en-GB" sz="1600" b="1" dirty="0"/>
                  <a:t>Radon partition</a:t>
                </a:r>
                <a:r>
                  <a:rPr lang="en-GB" sz="1600" dirty="0"/>
                  <a:t> of a set is a bipartition whose convex hulls overlap</a:t>
                </a:r>
              </a:p>
              <a:p>
                <a:pPr marL="0" indent="0">
                  <a:buNone/>
                </a:pPr>
                <a:r>
                  <a:rPr lang="en-GB" sz="1600" dirty="0"/>
                  <a:t>a </a:t>
                </a:r>
                <a:r>
                  <a:rPr lang="en-GB" sz="1600" b="1" dirty="0"/>
                  <a:t>Radon point </a:t>
                </a:r>
                <a:r>
                  <a:rPr lang="en-GB" sz="1600" dirty="0"/>
                  <a:t>of a set is a point in this overlap</a:t>
                </a:r>
              </a:p>
              <a:p>
                <a:r>
                  <a:rPr lang="en-GB" sz="1600" dirty="0">
                    <a:solidFill>
                      <a:schemeClr val="tx1"/>
                    </a:solidFill>
                  </a:rPr>
                  <a:t>the </a:t>
                </a:r>
                <a:r>
                  <a:rPr lang="en-GB" sz="1600" b="1" dirty="0">
                    <a:solidFill>
                      <a:schemeClr val="tx1"/>
                    </a:solidFill>
                  </a:rPr>
                  <a:t>Radon number</a:t>
                </a:r>
                <a:r>
                  <a:rPr lang="en-GB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 is the smallest size such that any set of that size has a Radon partition </a:t>
                </a:r>
                <a:r>
                  <a:rPr lang="en-GB" dirty="0">
                    <a:solidFill>
                      <a:schemeClr val="tx1"/>
                    </a:solidFill>
                  </a:rPr>
                  <a:t>(for Euclidean spaces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i="1" dirty="0">
                    <a:solidFill>
                      <a:schemeClr val="tx1"/>
                    </a:solidFill>
                  </a:rPr>
                  <a:t> </a:t>
                </a:r>
                <a:r>
                  <a:rPr lang="en-GB" sz="1600" dirty="0">
                    <a:solidFill>
                      <a:schemeClr val="tx1"/>
                    </a:solidFill>
                  </a:rPr>
                  <a:t>Radon’s Theorem shows that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)</a:t>
                </a:r>
              </a:p>
              <a:p>
                <a:endParaRPr lang="en-GB" dirty="0"/>
              </a:p>
              <a:p>
                <a:endParaRPr lang="en-GB" sz="1600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2"/>
                    </a:solidFill>
                  </a:rPr>
                  <a:t>for any (quasi-)convex function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chemeClr val="tx2"/>
                    </a:solidFill>
                  </a:rPr>
                  <a:t> and any set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>
                    <a:solidFill>
                      <a:schemeClr val="tx2"/>
                    </a:solidFill>
                  </a:rPr>
                  <a:t>, </a:t>
                </a:r>
              </a:p>
              <a:p>
                <a:r>
                  <a:rPr lang="en-GB" dirty="0">
                    <a:solidFill>
                      <a:schemeClr val="tx2"/>
                    </a:solidFill>
                  </a:rPr>
                  <a:t>the </a:t>
                </a:r>
                <a:r>
                  <a:rPr lang="en-GB" b="1" dirty="0">
                    <a:solidFill>
                      <a:schemeClr val="tx2"/>
                    </a:solidFill>
                  </a:rPr>
                  <a:t>Radon point </a:t>
                </a:r>
                <a:r>
                  <a:rPr lang="en-GB" dirty="0">
                    <a:solidFill>
                      <a:schemeClr val="tx2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>
                    <a:solidFill>
                      <a:schemeClr val="tx2"/>
                    </a:solidFill>
                  </a:rPr>
                  <a:t> has a value of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>
                    <a:solidFill>
                      <a:schemeClr val="tx2"/>
                    </a:solidFill>
                  </a:rPr>
                  <a:t> that is </a:t>
                </a:r>
                <a:r>
                  <a:rPr lang="en-GB" b="1" dirty="0">
                    <a:solidFill>
                      <a:schemeClr val="tx2"/>
                    </a:solidFill>
                  </a:rPr>
                  <a:t>no larger </a:t>
                </a:r>
                <a:r>
                  <a:rPr lang="en-GB" dirty="0">
                    <a:solidFill>
                      <a:schemeClr val="tx2"/>
                    </a:solidFill>
                  </a:rPr>
                  <a:t>than two points from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>
                    <a:solidFill>
                      <a:schemeClr val="tx2"/>
                    </a:solidFill>
                  </a:rPr>
                  <a:t> </a:t>
                </a:r>
                <a:endParaRPr lang="en-GB" sz="1600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n-GB" sz="1600" dirty="0"/>
              </a:p>
            </p:txBody>
          </p:sp>
        </mc:Choice>
        <mc:Fallback xmlns="">
          <p:sp>
            <p:nvSpPr>
              <p:cNvPr id="33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3598"/>
                <a:ext cx="8686800" cy="3394472"/>
              </a:xfrm>
              <a:blipFill>
                <a:blip r:embed="rId2"/>
                <a:stretch>
                  <a:fillRect l="-351" t="-539" r="-2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Radon Points</a:t>
            </a:r>
          </a:p>
        </p:txBody>
      </p:sp>
    </p:spTree>
    <p:extLst>
      <p:ext uri="{BB962C8B-B14F-4D97-AF65-F5344CB8AC3E}">
        <p14:creationId xmlns:p14="http://schemas.microsoft.com/office/powerpoint/2010/main" val="197183624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Consistency of Radon Points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3B7EB3-FD82-4E88-B645-CBD2794C721C}"/>
                  </a:ext>
                </a:extLst>
              </p:cNvPr>
              <p:cNvSpPr txBox="1"/>
              <p:nvPr/>
            </p:nvSpPr>
            <p:spPr>
              <a:xfrm>
                <a:off x="1194312" y="2481914"/>
                <a:ext cx="5972854" cy="496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FEFDFC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solidFill>
                              <a:srgbClr val="FEFDF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solidFill>
                              <a:srgbClr val="FEFDFC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FEFD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rgbClr val="FEFD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rgbClr val="FEFDFC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FEFDF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2400" b="0" i="1" smtClean="0">
                                    <a:solidFill>
                                      <a:srgbClr val="FEFDFC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GB" sz="2400" b="0" i="1" smtClean="0">
                                    <a:solidFill>
                                      <a:srgbClr val="FEFDF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GB" sz="2400" b="0" i="1" smtClean="0">
                            <a:solidFill>
                              <a:srgbClr val="FEFDFC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GB" sz="2400" b="0" i="1" smtClean="0">
                            <a:solidFill>
                              <a:srgbClr val="FEFDFC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GB" sz="2400" b="0" i="1" smtClean="0">
                        <a:solidFill>
                          <a:srgbClr val="FEFDFC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400" b="0" i="1" smtClean="0">
                            <a:solidFill>
                              <a:srgbClr val="FEFDF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FEFD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solidFill>
                                  <a:srgbClr val="FEFDFC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b="0" i="1" smtClean="0">
                                <a:solidFill>
                                  <a:srgbClr val="FEFDFC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GB" sz="2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GB" sz="2400" i="1" smtClean="0">
                                            <a:solidFill>
                                              <a:srgbClr val="FEFDF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FEFDF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GB" sz="2400" i="1">
                                                <a:solidFill>
                                                  <a:srgbClr val="FEFDF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400" b="0" i="1" smtClean="0">
                                                <a:solidFill>
                                                  <a:srgbClr val="FEFDF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GB" sz="2400" b="0" i="1" smtClean="0">
                                                <a:solidFill>
                                                  <a:srgbClr val="FEFDF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GB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GB" sz="2400" b="0" i="1" smtClean="0">
                            <a:solidFill>
                              <a:srgbClr val="FEFDF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GB" sz="2400" b="0" i="1" smtClean="0">
                        <a:solidFill>
                          <a:srgbClr val="FEFDF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rgbClr val="FEFDFC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3B7EB3-FD82-4E88-B645-CBD2794C7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312" y="2481914"/>
                <a:ext cx="5972854" cy="496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1CAE9A-2865-41E9-B50C-6E2982A6565D}"/>
                  </a:ext>
                </a:extLst>
              </p:cNvPr>
              <p:cNvSpPr txBox="1"/>
              <p:nvPr/>
            </p:nvSpPr>
            <p:spPr>
              <a:xfrm>
                <a:off x="4752020" y="2598462"/>
                <a:ext cx="2863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400" dirty="0">
                  <a:solidFill>
                    <a:srgbClr val="FEFDFC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1CAE9A-2865-41E9-B50C-6E2982A6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020" y="2598462"/>
                <a:ext cx="286360" cy="369332"/>
              </a:xfrm>
              <a:prstGeom prst="rect">
                <a:avLst/>
              </a:prstGeom>
              <a:blipFill>
                <a:blip r:embed="rId3"/>
                <a:stretch>
                  <a:fillRect l="-23404" r="-19149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75219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Consistency of Radon Points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3B7EB3-FD82-4E88-B645-CBD2794C721C}"/>
                  </a:ext>
                </a:extLst>
              </p:cNvPr>
              <p:cNvSpPr txBox="1"/>
              <p:nvPr/>
            </p:nvSpPr>
            <p:spPr>
              <a:xfrm>
                <a:off x="1194312" y="2481914"/>
                <a:ext cx="5393912" cy="496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rgbClr val="FEFD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rgbClr val="FEFDFC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FEFDF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2400" b="0" i="1" smtClean="0">
                                    <a:solidFill>
                                      <a:srgbClr val="FEFDFC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GB" sz="2400" b="0" i="1" smtClean="0">
                                    <a:solidFill>
                                      <a:srgbClr val="FEFDF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GB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GB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GB" sz="2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GB" sz="2400" i="1" smtClean="0">
                                            <a:solidFill>
                                              <a:srgbClr val="FEFDF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FEFDF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GB" sz="2400" i="1">
                                                <a:solidFill>
                                                  <a:srgbClr val="FEFDF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400" b="0" i="1" smtClean="0">
                                                <a:solidFill>
                                                  <a:srgbClr val="FEFDF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GB" sz="2400" b="0" i="1" smtClean="0">
                                                <a:solidFill>
                                                  <a:srgbClr val="FEFDF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GB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3B7EB3-FD82-4E88-B645-CBD2794C7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312" y="2481914"/>
                <a:ext cx="5393912" cy="496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BF5CF1-4C7A-4CD8-8CD7-759425D81047}"/>
                  </a:ext>
                </a:extLst>
              </p:cNvPr>
              <p:cNvSpPr txBox="1"/>
              <p:nvPr/>
            </p:nvSpPr>
            <p:spPr>
              <a:xfrm>
                <a:off x="1909376" y="2571750"/>
                <a:ext cx="2863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GB" sz="2400" dirty="0">
                  <a:solidFill>
                    <a:srgbClr val="FEFDFC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BF5CF1-4C7A-4CD8-8CD7-759425D81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376" y="2571750"/>
                <a:ext cx="286360" cy="369332"/>
              </a:xfrm>
              <a:prstGeom prst="rect">
                <a:avLst/>
              </a:prstGeom>
              <a:blipFill>
                <a:blip r:embed="rId3"/>
                <a:stretch>
                  <a:fillRect l="-21277" r="-21277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1CAE9A-2865-41E9-B50C-6E2982A6565D}"/>
                  </a:ext>
                </a:extLst>
              </p:cNvPr>
              <p:cNvSpPr txBox="1"/>
              <p:nvPr/>
            </p:nvSpPr>
            <p:spPr>
              <a:xfrm>
                <a:off x="4752020" y="2598462"/>
                <a:ext cx="2863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400" dirty="0">
                  <a:solidFill>
                    <a:srgbClr val="FEFDFC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1CAE9A-2865-41E9-B50C-6E2982A6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020" y="2598462"/>
                <a:ext cx="286360" cy="369332"/>
              </a:xfrm>
              <a:prstGeom prst="rect">
                <a:avLst/>
              </a:prstGeom>
              <a:blipFill>
                <a:blip r:embed="rId4"/>
                <a:stretch>
                  <a:fillRect l="-23404" r="-19149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74513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Consistency of Radon Points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3B7EB3-FD82-4E88-B645-CBD2794C721C}"/>
                  </a:ext>
                </a:extLst>
              </p:cNvPr>
              <p:cNvSpPr txBox="1"/>
              <p:nvPr/>
            </p:nvSpPr>
            <p:spPr>
              <a:xfrm>
                <a:off x="1194312" y="2481914"/>
                <a:ext cx="5393912" cy="496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GB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GB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GB" sz="2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GB" sz="2400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GB" sz="2400" i="1">
                                                <a:solidFill>
                                                  <a:schemeClr val="tx1">
                                                    <a:lumMod val="50000"/>
                                                    <a:lumOff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GB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GB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3B7EB3-FD82-4E88-B645-CBD2794C7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312" y="2481914"/>
                <a:ext cx="5393912" cy="496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AB7A03-6BBD-4120-8B8E-8FBA4A5A73E5}"/>
                  </a:ext>
                </a:extLst>
              </p:cNvPr>
              <p:cNvSpPr txBox="1"/>
              <p:nvPr/>
            </p:nvSpPr>
            <p:spPr>
              <a:xfrm>
                <a:off x="1195522" y="3804872"/>
                <a:ext cx="7133428" cy="573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GB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GB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GB" sz="2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GB" sz="2400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GB" sz="2400" i="1">
                                                <a:solidFill>
                                                  <a:schemeClr val="tx1">
                                                    <a:lumMod val="50000"/>
                                                    <a:lumOff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GB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AB7A03-6BBD-4120-8B8E-8FBA4A5A7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522" y="3804872"/>
                <a:ext cx="7133428" cy="573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CBF079-6AB4-4149-AFCB-9AC938E5047B}"/>
                  </a:ext>
                </a:extLst>
              </p:cNvPr>
              <p:cNvSpPr txBox="1"/>
              <p:nvPr/>
            </p:nvSpPr>
            <p:spPr>
              <a:xfrm>
                <a:off x="1194312" y="1236204"/>
                <a:ext cx="2600455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sup>
                            </m:sSup>
                          </m:e>
                        </m:d>
                        <m:r>
                          <a:rPr lang="en-GB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GB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CBF079-6AB4-4149-AFCB-9AC938E50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312" y="1236204"/>
                <a:ext cx="2600455" cy="416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F0489A-6835-47C6-8AFC-19D209E7B6E4}"/>
                  </a:ext>
                </a:extLst>
              </p:cNvPr>
              <p:cNvSpPr/>
              <p:nvPr/>
            </p:nvSpPr>
            <p:spPr>
              <a:xfrm>
                <a:off x="161764" y="4765225"/>
                <a:ext cx="882047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400" dirty="0"/>
                  <a:t>what is the sequential runtime complexity of achieving the same bound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4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GB" sz="1400" dirty="0"/>
                  <a:t> with the original algorithm?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F0489A-6835-47C6-8AFC-19D209E7B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4765225"/>
                <a:ext cx="8820472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64C0A58-C9C5-4FA3-9F07-91265811E5B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46"/>
          <a:stretch/>
        </p:blipFill>
        <p:spPr>
          <a:xfrm rot="10800000">
            <a:off x="7292838" y="570156"/>
            <a:ext cx="1851670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692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and Sample Complexity 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51058"/>
            <a:ext cx="3157728" cy="5166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541924"/>
            <a:ext cx="2577084" cy="5181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11908"/>
            <a:ext cx="5135880" cy="4556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336" y="1678694"/>
            <a:ext cx="1597152" cy="3169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830822"/>
            <a:ext cx="3329940" cy="31699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00031" y="3642578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parallel Radon machine</a:t>
            </a:r>
          </a:p>
        </p:txBody>
      </p:sp>
      <p:sp>
        <p:nvSpPr>
          <p:cNvPr id="3" name="Rectangle 2"/>
          <p:cNvSpPr/>
          <p:nvPr/>
        </p:nvSpPr>
        <p:spPr>
          <a:xfrm>
            <a:off x="467544" y="1347614"/>
            <a:ext cx="8640960" cy="1008112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19944" y="2715766"/>
            <a:ext cx="1863824" cy="1008112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611560" y="4011910"/>
            <a:ext cx="2448272" cy="1008112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539552" y="1059582"/>
            <a:ext cx="6304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given a fixed confidence target and constant precision parameter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0031" y="2427734"/>
            <a:ext cx="2703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single centralised machine</a:t>
            </a:r>
          </a:p>
        </p:txBody>
      </p:sp>
    </p:spTree>
    <p:extLst>
      <p:ext uri="{BB962C8B-B14F-4D97-AF65-F5344CB8AC3E}">
        <p14:creationId xmlns:p14="http://schemas.microsoft.com/office/powerpoint/2010/main" val="33302071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Empirical Simulation Study—Linear SVMs</a:t>
            </a:r>
            <a:endParaRPr lang="en-GB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243942"/>
            <a:ext cx="2558715" cy="26419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421937"/>
            <a:ext cx="2558715" cy="24639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9AA5DE-13BB-4DBC-8D04-8BEDCEAC8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785709"/>
            <a:ext cx="4105512" cy="32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1216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pPr/>
              <a:t>207</a:t>
            </a:fld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27784" y="1275606"/>
            <a:ext cx="1130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design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05501" y="1275606"/>
            <a:ext cx="1282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analyse</a:t>
            </a:r>
          </a:p>
        </p:txBody>
      </p:sp>
      <p:sp>
        <p:nvSpPr>
          <p:cNvPr id="32" name="Arc 31"/>
          <p:cNvSpPr>
            <a:spLocks noChangeAspect="1"/>
          </p:cNvSpPr>
          <p:nvPr/>
        </p:nvSpPr>
        <p:spPr>
          <a:xfrm rot="8100000">
            <a:off x="2965230" y="1757068"/>
            <a:ext cx="3240000" cy="3240000"/>
          </a:xfrm>
          <a:prstGeom prst="arc">
            <a:avLst/>
          </a:prstGeom>
          <a:ln w="1270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/>
          <p:cNvSpPr>
            <a:spLocks noChangeAspect="1"/>
          </p:cNvSpPr>
          <p:nvPr/>
        </p:nvSpPr>
        <p:spPr>
          <a:xfrm rot="2700000" flipH="1" flipV="1">
            <a:off x="2506722" y="1253012"/>
            <a:ext cx="3240000" cy="3240000"/>
          </a:xfrm>
          <a:prstGeom prst="arc">
            <a:avLst/>
          </a:prstGeom>
          <a:ln w="1270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c 34"/>
          <p:cNvSpPr>
            <a:spLocks noChangeAspect="1"/>
          </p:cNvSpPr>
          <p:nvPr/>
        </p:nvSpPr>
        <p:spPr>
          <a:xfrm rot="2700000">
            <a:off x="3469286" y="1253012"/>
            <a:ext cx="3240000" cy="3240000"/>
          </a:xfrm>
          <a:prstGeom prst="arc">
            <a:avLst/>
          </a:prstGeom>
          <a:ln w="1270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c 35"/>
          <p:cNvSpPr>
            <a:spLocks noChangeAspect="1"/>
          </p:cNvSpPr>
          <p:nvPr/>
        </p:nvSpPr>
        <p:spPr>
          <a:xfrm rot="18900000">
            <a:off x="2965230" y="794504"/>
            <a:ext cx="3240000" cy="3240000"/>
          </a:xfrm>
          <a:prstGeom prst="arc">
            <a:avLst/>
          </a:prstGeom>
          <a:ln w="1270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/>
          <p:cNvSpPr txBox="1"/>
          <p:nvPr/>
        </p:nvSpPr>
        <p:spPr>
          <a:xfrm>
            <a:off x="2699792" y="4011910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make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80112" y="4083918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test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79512" y="4011910"/>
            <a:ext cx="2204616" cy="936104"/>
            <a:chOff x="179512" y="4011910"/>
            <a:chExt cx="2204616" cy="936104"/>
          </a:xfrm>
        </p:grpSpPr>
        <p:sp>
          <p:nvSpPr>
            <p:cNvPr id="16" name="Rounded Rectangular Callout 15"/>
            <p:cNvSpPr/>
            <p:nvPr/>
          </p:nvSpPr>
          <p:spPr>
            <a:xfrm>
              <a:off x="179512" y="4011910"/>
              <a:ext cx="2114692" cy="936104"/>
            </a:xfrm>
            <a:prstGeom prst="wedgeRoundRectCallout">
              <a:avLst>
                <a:gd name="adj1" fmla="val 59350"/>
                <a:gd name="adj2" fmla="val -24285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7843" y="4045009"/>
              <a:ext cx="21162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realise designed </a:t>
              </a:r>
            </a:p>
            <a:p>
              <a:r>
                <a:rPr lang="en-GB" sz="1600" dirty="0"/>
                <a:t>candidate structures</a:t>
              </a:r>
            </a:p>
            <a:p>
              <a:r>
                <a:rPr lang="en-GB" sz="1600" dirty="0"/>
                <a:t>in their context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79512" y="843558"/>
            <a:ext cx="2259118" cy="1800200"/>
            <a:chOff x="179512" y="843558"/>
            <a:chExt cx="2259118" cy="1800200"/>
          </a:xfrm>
        </p:grpSpPr>
        <p:sp>
          <p:nvSpPr>
            <p:cNvPr id="19" name="Rounded Rectangular Callout 18"/>
            <p:cNvSpPr/>
            <p:nvPr/>
          </p:nvSpPr>
          <p:spPr>
            <a:xfrm>
              <a:off x="179512" y="843558"/>
              <a:ext cx="2114692" cy="1800200"/>
            </a:xfrm>
            <a:prstGeom prst="wedgeRoundRectCallout">
              <a:avLst>
                <a:gd name="adj1" fmla="val 60299"/>
                <a:gd name="adj2" fmla="val -13845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7843" y="917307"/>
              <a:ext cx="217078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design novel </a:t>
              </a:r>
            </a:p>
            <a:p>
              <a:r>
                <a:rPr lang="en-GB" sz="1600" dirty="0"/>
                <a:t>candidate structures </a:t>
              </a:r>
            </a:p>
            <a:p>
              <a:endParaRPr lang="en-GB" sz="1600" dirty="0"/>
            </a:p>
            <a:p>
              <a:r>
                <a:rPr lang="en-GB" sz="1600" dirty="0"/>
                <a:t>huge, </a:t>
              </a:r>
              <a:r>
                <a:rPr lang="en-GB" sz="1600" dirty="0" err="1"/>
                <a:t>intensionally</a:t>
              </a:r>
              <a:r>
                <a:rPr lang="en-GB" sz="1600" dirty="0"/>
                <a:t> </a:t>
              </a:r>
            </a:p>
            <a:p>
              <a:r>
                <a:rPr lang="en-GB" sz="1600" dirty="0"/>
                <a:t>specified design </a:t>
              </a:r>
            </a:p>
            <a:p>
              <a:r>
                <a:rPr lang="en-GB" sz="1600" dirty="0"/>
                <a:t>space of structures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01588" y="4011910"/>
            <a:ext cx="2234908" cy="936104"/>
            <a:chOff x="6801588" y="4011910"/>
            <a:chExt cx="2234908" cy="936104"/>
          </a:xfrm>
        </p:grpSpPr>
        <p:sp>
          <p:nvSpPr>
            <p:cNvPr id="22" name="Rounded Rectangular Callout 21"/>
            <p:cNvSpPr/>
            <p:nvPr/>
          </p:nvSpPr>
          <p:spPr>
            <a:xfrm>
              <a:off x="6801588" y="4011910"/>
              <a:ext cx="2170787" cy="936104"/>
            </a:xfrm>
            <a:prstGeom prst="wedgeRoundRectCallout">
              <a:avLst>
                <a:gd name="adj1" fmla="val -61891"/>
                <a:gd name="adj2" fmla="val -18180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01589" y="4045009"/>
              <a:ext cx="22349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determine properties</a:t>
              </a:r>
            </a:p>
            <a:p>
              <a:r>
                <a:rPr lang="en-GB" sz="1600" dirty="0"/>
                <a:t>of realised structures </a:t>
              </a:r>
            </a:p>
            <a:p>
              <a:r>
                <a:rPr lang="en-GB" sz="1600" dirty="0"/>
                <a:t>in their context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793701" y="771550"/>
            <a:ext cx="2170786" cy="1800200"/>
            <a:chOff x="6793701" y="771550"/>
            <a:chExt cx="2170786" cy="1800200"/>
          </a:xfrm>
        </p:grpSpPr>
        <p:sp>
          <p:nvSpPr>
            <p:cNvPr id="24" name="Rounded Rectangular Callout 23"/>
            <p:cNvSpPr/>
            <p:nvPr/>
          </p:nvSpPr>
          <p:spPr>
            <a:xfrm>
              <a:off x="6801588" y="771550"/>
              <a:ext cx="2162899" cy="1800200"/>
            </a:xfrm>
            <a:prstGeom prst="wedgeRoundRectCallout">
              <a:avLst>
                <a:gd name="adj1" fmla="val -58669"/>
                <a:gd name="adj2" fmla="val -8686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93701" y="915566"/>
              <a:ext cx="215155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build a hypothesis of</a:t>
              </a:r>
            </a:p>
            <a:p>
              <a:r>
                <a:rPr lang="en-GB" sz="1600" dirty="0"/>
                <a:t>the properties of all</a:t>
              </a:r>
            </a:p>
            <a:p>
              <a:r>
                <a:rPr lang="en-GB" sz="1600" dirty="0"/>
                <a:t>structures from the </a:t>
              </a:r>
            </a:p>
            <a:p>
              <a:r>
                <a:rPr lang="en-GB" sz="1600" dirty="0"/>
                <a:t>design space</a:t>
              </a:r>
            </a:p>
            <a:p>
              <a:endParaRPr lang="en-GB" sz="1600" dirty="0"/>
            </a:p>
            <a:p>
              <a:r>
                <a:rPr lang="en-GB" sz="1600" dirty="0"/>
                <a:t>to improve designs</a:t>
              </a:r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267843" y="3377068"/>
            <a:ext cx="8624637" cy="0"/>
          </a:xfrm>
          <a:prstGeom prst="line">
            <a:avLst/>
          </a:prstGeom>
          <a:ln w="444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63867" y="1842378"/>
            <a:ext cx="300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cope with the cyclic nature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377068"/>
            <a:ext cx="9144000" cy="178697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2684566" y="2355726"/>
            <a:ext cx="396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cope with the huge candidate space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45475" y="2859782"/>
            <a:ext cx="3841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aim at general-purpose algorithms</a:t>
            </a:r>
          </a:p>
        </p:txBody>
      </p:sp>
      <p:pic>
        <p:nvPicPr>
          <p:cNvPr id="31" name="Picture 24" descr="beaker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3867894"/>
            <a:ext cx="1067781" cy="94886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994834" y="3507854"/>
            <a:ext cx="335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interface with domain experts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7843" y="2499742"/>
            <a:ext cx="5725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5152" y="3435846"/>
            <a:ext cx="396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798260" y="658892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44408" y="2823070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740352" y="2758157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647479" y="778788"/>
            <a:ext cx="5725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067944" y="1203598"/>
            <a:ext cx="396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83469" y="2819712"/>
            <a:ext cx="301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47279" y="4488090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451006" y="4398372"/>
            <a:ext cx="2487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946862" y="4352786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tx2"/>
                </a:solidFill>
              </a:rPr>
              <a:t>?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-108520" y="1779662"/>
            <a:ext cx="9361040" cy="3465676"/>
            <a:chOff x="-108520" y="1779662"/>
            <a:chExt cx="9361040" cy="3465676"/>
          </a:xfrm>
        </p:grpSpPr>
        <p:sp>
          <p:nvSpPr>
            <p:cNvPr id="50" name="TextBox 49">
              <a:hlinkClick r:id="rId3" action="ppaction://hlinksldjump"/>
            </p:cNvPr>
            <p:cNvSpPr txBox="1"/>
            <p:nvPr/>
          </p:nvSpPr>
          <p:spPr>
            <a:xfrm>
              <a:off x="9011748" y="2274426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.</a:t>
              </a:r>
            </a:p>
          </p:txBody>
        </p:sp>
        <p:sp>
          <p:nvSpPr>
            <p:cNvPr id="51" name="TextBox 50">
              <a:hlinkClick r:id="" action="ppaction://noaction"/>
            </p:cNvPr>
            <p:cNvSpPr txBox="1"/>
            <p:nvPr/>
          </p:nvSpPr>
          <p:spPr>
            <a:xfrm>
              <a:off x="9011748" y="1779662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.</a:t>
              </a:r>
            </a:p>
          </p:txBody>
        </p:sp>
        <p:sp>
          <p:nvSpPr>
            <p:cNvPr id="52" name="TextBox 51">
              <a:hlinkClick r:id="rId4" action="ppaction://hlinksldjump"/>
            </p:cNvPr>
            <p:cNvSpPr txBox="1"/>
            <p:nvPr/>
          </p:nvSpPr>
          <p:spPr>
            <a:xfrm>
              <a:off x="9011748" y="2787774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.</a:t>
              </a:r>
            </a:p>
          </p:txBody>
        </p:sp>
        <p:sp>
          <p:nvSpPr>
            <p:cNvPr id="53" name="TextBox 52">
              <a:hlinkClick r:id="" action="ppaction://noaction"/>
            </p:cNvPr>
            <p:cNvSpPr txBox="1"/>
            <p:nvPr/>
          </p:nvSpPr>
          <p:spPr>
            <a:xfrm>
              <a:off x="9011748" y="3426554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.</a:t>
              </a:r>
            </a:p>
          </p:txBody>
        </p:sp>
        <p:sp>
          <p:nvSpPr>
            <p:cNvPr id="54" name="TextBox 53">
              <a:hlinkClick r:id="" action="ppaction://noaction"/>
            </p:cNvPr>
            <p:cNvSpPr txBox="1"/>
            <p:nvPr/>
          </p:nvSpPr>
          <p:spPr>
            <a:xfrm>
              <a:off x="-108520" y="2283718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.</a:t>
              </a:r>
            </a:p>
          </p:txBody>
        </p:sp>
        <p:sp>
          <p:nvSpPr>
            <p:cNvPr id="55" name="TextBox 54">
              <a:hlinkClick r:id="" action="ppaction://noaction"/>
            </p:cNvPr>
            <p:cNvSpPr txBox="1"/>
            <p:nvPr/>
          </p:nvSpPr>
          <p:spPr>
            <a:xfrm>
              <a:off x="4475244" y="4876006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13867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Acknowledgements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5496" y="3804304"/>
            <a:ext cx="2699792" cy="1791750"/>
            <a:chOff x="144016" y="3723878"/>
            <a:chExt cx="2699792" cy="1791750"/>
          </a:xfrm>
        </p:grpSpPr>
        <p:sp>
          <p:nvSpPr>
            <p:cNvPr id="9" name="Rectangle 8"/>
            <p:cNvSpPr/>
            <p:nvPr/>
          </p:nvSpPr>
          <p:spPr>
            <a:xfrm>
              <a:off x="144016" y="3723878"/>
              <a:ext cx="2699792" cy="12756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" name="Grafik 11" descr="dfg_logo.gi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8478" y="5227628"/>
              <a:ext cx="2322579" cy="288000"/>
            </a:xfrm>
            <a:prstGeom prst="rect">
              <a:avLst/>
            </a:prstGeom>
          </p:spPr>
        </p:pic>
        <p:pic>
          <p:nvPicPr>
            <p:cNvPr id="11" name="Grafik 12" descr="logo_emmy_noether_203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528" y="4321012"/>
              <a:ext cx="1062982" cy="576000"/>
            </a:xfrm>
            <a:prstGeom prst="rect">
              <a:avLst/>
            </a:prstGeom>
          </p:spPr>
        </p:pic>
      </p:grpSp>
      <p:pic>
        <p:nvPicPr>
          <p:cNvPr id="3" name="Picture 32" descr="logo_start"/>
          <p:cNvPicPr preferRelativeResize="0"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4156402"/>
            <a:ext cx="1706433" cy="1007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1" descr="iais_43mm_rgb"/>
          <p:cNvPicPr preferRelativeResize="0"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15773" y="4466218"/>
            <a:ext cx="1932291" cy="54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176" y="4403662"/>
            <a:ext cx="578152" cy="591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B27DA3-7CBA-4A2D-814F-00625AE9251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415507"/>
            <a:ext cx="1573710" cy="584698"/>
          </a:xfrm>
          <a:prstGeom prst="rect">
            <a:avLst/>
          </a:prstGeom>
        </p:spPr>
      </p:pic>
      <p:sp>
        <p:nvSpPr>
          <p:cNvPr id="5" name="Textfeld 7"/>
          <p:cNvSpPr txBox="1"/>
          <p:nvPr/>
        </p:nvSpPr>
        <p:spPr>
          <a:xfrm>
            <a:off x="323528" y="821047"/>
            <a:ext cx="8122736" cy="267765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de-DE" sz="1400" b="1" dirty="0"/>
              <a:t>collaborators: </a:t>
            </a:r>
          </a:p>
          <a:p>
            <a:r>
              <a:rPr lang="de-DE" sz="1400" dirty="0"/>
              <a:t>Prof. Peter Flach, Prof. John W. Lloyd, Prof. Alex </a:t>
            </a:r>
            <a:r>
              <a:rPr lang="de-DE" sz="1400" dirty="0" err="1"/>
              <a:t>Smola</a:t>
            </a:r>
            <a:r>
              <a:rPr lang="de-DE" sz="1400" dirty="0"/>
              <a:t>, Prof. Stefan Wrobel, Prof. Tobias Scheffer, </a:t>
            </a:r>
          </a:p>
          <a:p>
            <a:r>
              <a:rPr lang="de-DE" sz="1400" dirty="0"/>
              <a:t>Prof. Jürgen </a:t>
            </a:r>
            <a:r>
              <a:rPr lang="de-DE" sz="1400" dirty="0" err="1"/>
              <a:t>Bajorath</a:t>
            </a:r>
            <a:r>
              <a:rPr lang="de-DE" sz="1400" dirty="0"/>
              <a:t>, Prof. SVN </a:t>
            </a:r>
            <a:r>
              <a:rPr lang="de-DE" sz="1400" dirty="0" err="1"/>
              <a:t>Vishwanathan</a:t>
            </a:r>
            <a:r>
              <a:rPr lang="de-DE" sz="1400" dirty="0"/>
              <a:t>, Prof. Kristian Kersting, Prof. Stephane Canu, </a:t>
            </a:r>
          </a:p>
          <a:p>
            <a:r>
              <a:rPr lang="de-DE" sz="1400" dirty="0"/>
              <a:t>Prof. Jan Ramon, Prof. Gilles Gasso, Prof. Kurt Driessens, Prof. Quoc V. Le, Prof. </a:t>
            </a:r>
            <a:r>
              <a:rPr lang="en-GB" sz="1400" dirty="0"/>
              <a:t>Jonathan D. Hirst</a:t>
            </a:r>
            <a:endParaRPr lang="de-DE" sz="1400" dirty="0"/>
          </a:p>
          <a:p>
            <a:r>
              <a:rPr lang="en-GB" sz="1400" dirty="0"/>
              <a:t>Simon J. F. Macdonald, Thomas </a:t>
            </a:r>
            <a:r>
              <a:rPr lang="en-GB" sz="1400" dirty="0" err="1"/>
              <a:t>Mcinally</a:t>
            </a:r>
            <a:r>
              <a:rPr lang="en-GB" sz="1400" dirty="0"/>
              <a:t>, </a:t>
            </a:r>
            <a:r>
              <a:rPr lang="de-DE" sz="1400" dirty="0"/>
              <a:t>Dr. Karina Zapien, Dr. Claudio Lucchese, </a:t>
            </a:r>
          </a:p>
          <a:p>
            <a:r>
              <a:rPr lang="de-DE" sz="1400" dirty="0"/>
              <a:t>Dr. Hanna Geppert, Dr. Dagmar Stumpfe, Dr. Yasmin Altun, Dr. Gemma C. Garriga, </a:t>
            </a:r>
          </a:p>
          <a:p>
            <a:r>
              <a:rPr lang="de-DE" sz="1400" dirty="0"/>
              <a:t>Dr. Adam Kowalczyk, Dr. Sandy Moens, Simon Burton, </a:t>
            </a:r>
            <a:r>
              <a:rPr lang="en-GB" sz="1400" dirty="0"/>
              <a:t>Steven A. Oatley,</a:t>
            </a:r>
          </a:p>
          <a:p>
            <a:br>
              <a:rPr lang="de-DE" sz="1400" dirty="0"/>
            </a:br>
            <a:r>
              <a:rPr lang="de-DE" sz="1400" b="1" dirty="0"/>
              <a:t>group &amp; alumni</a:t>
            </a:r>
            <a:r>
              <a:rPr lang="de-DE" sz="1400" dirty="0"/>
              <a:t>: </a:t>
            </a:r>
          </a:p>
          <a:p>
            <a:r>
              <a:rPr lang="de-DE" sz="1400" dirty="0"/>
              <a:t>Prof. Ulf Brefeld,  Prof. Roman Garnett, Dr. Mario Boley, Dr. Tamas Horvath, Dr. Shankar Vembu, </a:t>
            </a:r>
          </a:p>
          <a:p>
            <a:r>
              <a:rPr lang="de-DE" sz="1400" dirty="0"/>
              <a:t>Dr. Olana Missura, Dr. Daniel Paurat, Dr. </a:t>
            </a:r>
            <a:r>
              <a:rPr lang="en-GB" sz="1400" dirty="0" err="1"/>
              <a:t>Nicolò</a:t>
            </a:r>
            <a:r>
              <a:rPr lang="en-GB" sz="1400" dirty="0"/>
              <a:t> </a:t>
            </a:r>
            <a:r>
              <a:rPr lang="en-GB" sz="1400" dirty="0" err="1"/>
              <a:t>Navarin</a:t>
            </a:r>
            <a:r>
              <a:rPr lang="en-GB" sz="1400" dirty="0"/>
              <a:t>, </a:t>
            </a:r>
            <a:r>
              <a:rPr lang="de-DE" sz="1400" dirty="0"/>
              <a:t>Michael Kamp, Bo Kang, Dino Oglic, </a:t>
            </a:r>
          </a:p>
          <a:p>
            <a:r>
              <a:rPr lang="de-DE" sz="1400" dirty="0"/>
              <a:t>Katrin Ullrich, Jens Humrich, Laurentiu Ilici , Jiojian Wang, Joeseph Redshaw, Alexe Haywood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05406-90F0-41FA-A986-EB34C8CE756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472" y="4473527"/>
            <a:ext cx="722032" cy="62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7983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906CE8-C4BA-4557-9401-4A17962C16A5}"/>
              </a:ext>
            </a:extLst>
          </p:cNvPr>
          <p:cNvSpPr txBox="1"/>
          <p:nvPr/>
        </p:nvSpPr>
        <p:spPr>
          <a:xfrm>
            <a:off x="3611692" y="2156251"/>
            <a:ext cx="19207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appendix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EFDFC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322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7E3F51-7633-4FF5-9E52-4C76D6ADC1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3" r="22642"/>
          <a:stretch/>
        </p:blipFill>
        <p:spPr>
          <a:xfrm>
            <a:off x="0" y="576556"/>
            <a:ext cx="4247964" cy="4566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B7F334-9F97-43C8-A7E5-689520F1CA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1" r="20357"/>
          <a:stretch/>
        </p:blipFill>
        <p:spPr>
          <a:xfrm>
            <a:off x="4247964" y="576556"/>
            <a:ext cx="4896036" cy="456694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D647B4F-B80B-4E0B-900D-D800959CC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-164554"/>
            <a:ext cx="8496944" cy="857250"/>
          </a:xfrm>
        </p:spPr>
        <p:txBody>
          <a:bodyPr/>
          <a:lstStyle/>
          <a:p>
            <a:r>
              <a:rPr lang="en-US" dirty="0"/>
              <a:t>Machine Learning in the Media </a:t>
            </a:r>
            <a:r>
              <a:rPr lang="en-US" i="1" dirty="0"/>
              <a:t>(</a:t>
            </a:r>
            <a:r>
              <a:rPr lang="en-US" i="1" dirty="0" err="1"/>
              <a:t>i</a:t>
            </a:r>
            <a:r>
              <a:rPr lang="en-US" i="1" dirty="0"/>
              <a:t>)</a:t>
            </a:r>
            <a:endParaRPr lang="en-GB" i="1" dirty="0"/>
          </a:p>
        </p:txBody>
      </p:sp>
      <p:pic>
        <p:nvPicPr>
          <p:cNvPr id="3074" name="Picture 2" descr="Sebastian Thrun – Wikipedia">
            <a:hlinkClick r:id="rId4"/>
            <a:extLst>
              <a:ext uri="{FF2B5EF4-FFF2-40B4-BE49-F238E27FC236}">
                <a16:creationId xmlns:a16="http://schemas.microsoft.com/office/drawing/2014/main" id="{A9F3F5E3-475B-4BB6-9889-D73368E00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6556"/>
            <a:ext cx="768058" cy="91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ore Graepel - Chessprogramming wiki">
            <a:hlinkClick r:id="rId6"/>
            <a:extLst>
              <a:ext uri="{FF2B5EF4-FFF2-40B4-BE49-F238E27FC236}">
                <a16:creationId xmlns:a16="http://schemas.microsoft.com/office/drawing/2014/main" id="{6D4A0552-B36D-46E5-BC90-E04F5B9EF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434" y="576556"/>
            <a:ext cx="915566" cy="91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81880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9A971CEA-E5F5-49EE-AD28-81F8DE15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-164554"/>
            <a:ext cx="8496944" cy="857250"/>
          </a:xfrm>
        </p:spPr>
        <p:txBody>
          <a:bodyPr/>
          <a:lstStyle/>
          <a:p>
            <a:r>
              <a:rPr lang="en-GB" dirty="0"/>
              <a:t>Machine Learning Lab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ACB49-9661-4B1C-AB11-1107A3D36871}"/>
              </a:ext>
            </a:extLst>
          </p:cNvPr>
          <p:cNvSpPr txBox="1"/>
          <p:nvPr/>
        </p:nvSpPr>
        <p:spPr>
          <a:xfrm>
            <a:off x="1303002" y="915566"/>
            <a:ext cx="16337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Machine Learning</a:t>
            </a:r>
            <a:br>
              <a:rPr lang="en-GB" sz="1400" dirty="0"/>
            </a:br>
            <a:r>
              <a:rPr lang="en-GB" sz="1400" dirty="0"/>
              <a:t>research for </a:t>
            </a:r>
            <a:br>
              <a:rPr lang="en-GB" sz="1400" dirty="0"/>
            </a:br>
            <a:r>
              <a:rPr lang="en-GB" sz="1400" dirty="0"/>
              <a:t>applications </a:t>
            </a:r>
          </a:p>
          <a:p>
            <a:r>
              <a:rPr lang="en-GB" sz="1400" dirty="0"/>
              <a:t>in Chemistry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5DE931-895E-438D-8764-56CAC34FD488}"/>
              </a:ext>
            </a:extLst>
          </p:cNvPr>
          <p:cNvSpPr txBox="1"/>
          <p:nvPr/>
        </p:nvSpPr>
        <p:spPr>
          <a:xfrm>
            <a:off x="1339006" y="2157703"/>
            <a:ext cx="16337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Machine Learning</a:t>
            </a:r>
          </a:p>
          <a:p>
            <a:r>
              <a:rPr lang="en-GB" sz="1400" dirty="0"/>
              <a:t>research for </a:t>
            </a:r>
            <a:br>
              <a:rPr lang="en-GB" sz="1400" dirty="0"/>
            </a:br>
            <a:r>
              <a:rPr lang="en-GB" sz="1400" dirty="0"/>
              <a:t>applications </a:t>
            </a:r>
            <a:br>
              <a:rPr lang="en-GB" sz="1400" dirty="0"/>
            </a:br>
            <a:r>
              <a:rPr lang="en-GB" sz="1400" dirty="0"/>
              <a:t>in Materials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5DFFCA-F1BB-4A78-860C-26B93EE9BE68}"/>
              </a:ext>
            </a:extLst>
          </p:cNvPr>
          <p:cNvGrpSpPr/>
          <p:nvPr/>
        </p:nvGrpSpPr>
        <p:grpSpPr>
          <a:xfrm flipH="1">
            <a:off x="35496" y="901266"/>
            <a:ext cx="1468760" cy="914400"/>
            <a:chOff x="28562" y="901266"/>
            <a:chExt cx="1468760" cy="914400"/>
          </a:xfrm>
        </p:grpSpPr>
        <p:pic>
          <p:nvPicPr>
            <p:cNvPr id="5" name="Graphic 4" descr="Woman">
              <a:extLst>
                <a:ext uri="{FF2B5EF4-FFF2-40B4-BE49-F238E27FC236}">
                  <a16:creationId xmlns:a16="http://schemas.microsoft.com/office/drawing/2014/main" id="{7BC3697D-43D8-449C-B5CE-FA44407DF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2922" y="901266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Man">
              <a:extLst>
                <a:ext uri="{FF2B5EF4-FFF2-40B4-BE49-F238E27FC236}">
                  <a16:creationId xmlns:a16="http://schemas.microsoft.com/office/drawing/2014/main" id="{8B31FF44-745E-4068-966A-A29CB1E59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562" y="901266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117AC1-DD1B-4DE4-B914-F3DF700D05BE}"/>
              </a:ext>
            </a:extLst>
          </p:cNvPr>
          <p:cNvGrpSpPr/>
          <p:nvPr/>
        </p:nvGrpSpPr>
        <p:grpSpPr>
          <a:xfrm>
            <a:off x="35496" y="2139702"/>
            <a:ext cx="1468760" cy="914400"/>
            <a:chOff x="28562" y="901266"/>
            <a:chExt cx="1468760" cy="914400"/>
          </a:xfrm>
        </p:grpSpPr>
        <p:pic>
          <p:nvPicPr>
            <p:cNvPr id="13" name="Graphic 12" descr="Woman">
              <a:extLst>
                <a:ext uri="{FF2B5EF4-FFF2-40B4-BE49-F238E27FC236}">
                  <a16:creationId xmlns:a16="http://schemas.microsoft.com/office/drawing/2014/main" id="{4EB38F2B-21F9-41E4-BC56-8CD470965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2922" y="901266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Man">
              <a:extLst>
                <a:ext uri="{FF2B5EF4-FFF2-40B4-BE49-F238E27FC236}">
                  <a16:creationId xmlns:a16="http://schemas.microsoft.com/office/drawing/2014/main" id="{0968C2D6-8C1E-4D95-9950-21C6810FB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562" y="901266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63C0498-CE49-41AF-8FB7-8EAC411D195A}"/>
              </a:ext>
            </a:extLst>
          </p:cNvPr>
          <p:cNvSpPr txBox="1"/>
          <p:nvPr/>
        </p:nvSpPr>
        <p:spPr>
          <a:xfrm>
            <a:off x="3444126" y="1239602"/>
            <a:ext cx="2255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basic/fundamental </a:t>
            </a:r>
          </a:p>
          <a:p>
            <a:pPr algn="ctr"/>
            <a:r>
              <a:rPr lang="en-GB" b="1" dirty="0"/>
              <a:t>Machine Learning</a:t>
            </a:r>
          </a:p>
          <a:p>
            <a:pPr algn="ctr"/>
            <a:r>
              <a:rPr lang="en-GB" dirty="0"/>
              <a:t>research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A53540-80FD-4BCF-BF6E-E35215558660}"/>
              </a:ext>
            </a:extLst>
          </p:cNvPr>
          <p:cNvSpPr txBox="1"/>
          <p:nvPr/>
        </p:nvSpPr>
        <p:spPr>
          <a:xfrm>
            <a:off x="3803199" y="2162932"/>
            <a:ext cx="15376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active learning</a:t>
            </a:r>
          </a:p>
          <a:p>
            <a:pPr algn="ctr"/>
            <a:r>
              <a:rPr lang="en-GB" sz="1400" dirty="0"/>
              <a:t>online learning</a:t>
            </a:r>
          </a:p>
          <a:p>
            <a:pPr algn="ctr"/>
            <a:r>
              <a:rPr lang="en-GB" sz="1400" dirty="0"/>
              <a:t>structured data</a:t>
            </a:r>
          </a:p>
          <a:p>
            <a:pPr algn="ctr"/>
            <a:r>
              <a:rPr lang="en-GB" sz="1400" dirty="0"/>
              <a:t>parallel learning</a:t>
            </a:r>
          </a:p>
          <a:p>
            <a:pPr algn="ctr"/>
            <a:r>
              <a:rPr lang="en-GB" sz="1400" dirty="0"/>
              <a:t>learning theory</a:t>
            </a:r>
          </a:p>
          <a:p>
            <a:pPr algn="ctr"/>
            <a:r>
              <a:rPr lang="en-GB" sz="1400" dirty="0"/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63B8C-C794-4F7D-A0AA-F495FCD51840}"/>
              </a:ext>
            </a:extLst>
          </p:cNvPr>
          <p:cNvSpPr txBox="1"/>
          <p:nvPr/>
        </p:nvSpPr>
        <p:spPr>
          <a:xfrm>
            <a:off x="2095847" y="3723878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Machine Learning </a:t>
            </a:r>
            <a:br>
              <a:rPr lang="en-GB" sz="1400" dirty="0"/>
            </a:br>
            <a:r>
              <a:rPr lang="en-GB" sz="1400" dirty="0"/>
              <a:t>as a service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ED9480-57A3-4C47-B45F-CF90CD98FFFD}"/>
              </a:ext>
            </a:extLst>
          </p:cNvPr>
          <p:cNvSpPr txBox="1"/>
          <p:nvPr/>
        </p:nvSpPr>
        <p:spPr>
          <a:xfrm>
            <a:off x="5374720" y="3723878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Machine Learning </a:t>
            </a:r>
            <a:br>
              <a:rPr lang="en-GB" sz="1400" dirty="0"/>
            </a:br>
            <a:r>
              <a:rPr lang="en-GB" sz="1400" dirty="0"/>
              <a:t>tool development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B27146-3E5E-4641-9706-87686DBACD7E}"/>
              </a:ext>
            </a:extLst>
          </p:cNvPr>
          <p:cNvGrpSpPr/>
          <p:nvPr/>
        </p:nvGrpSpPr>
        <p:grpSpPr>
          <a:xfrm>
            <a:off x="7639744" y="915566"/>
            <a:ext cx="1468760" cy="914400"/>
            <a:chOff x="28562" y="901266"/>
            <a:chExt cx="1468760" cy="914400"/>
          </a:xfrm>
        </p:grpSpPr>
        <p:pic>
          <p:nvPicPr>
            <p:cNvPr id="20" name="Graphic 19" descr="Woman">
              <a:extLst>
                <a:ext uri="{FF2B5EF4-FFF2-40B4-BE49-F238E27FC236}">
                  <a16:creationId xmlns:a16="http://schemas.microsoft.com/office/drawing/2014/main" id="{D474C8B3-4F79-465D-B710-E0BDC50F8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2922" y="901266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334883A1-9793-4989-A8F0-E287A97A5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562" y="901266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9B1C1A-48A3-409A-BE4B-0B784EDCB072}"/>
              </a:ext>
            </a:extLst>
          </p:cNvPr>
          <p:cNvGrpSpPr/>
          <p:nvPr/>
        </p:nvGrpSpPr>
        <p:grpSpPr>
          <a:xfrm flipH="1">
            <a:off x="7639744" y="2154002"/>
            <a:ext cx="1468760" cy="914400"/>
            <a:chOff x="28562" y="901266"/>
            <a:chExt cx="1468760" cy="914400"/>
          </a:xfrm>
        </p:grpSpPr>
        <p:pic>
          <p:nvPicPr>
            <p:cNvPr id="23" name="Graphic 22" descr="Woman">
              <a:extLst>
                <a:ext uri="{FF2B5EF4-FFF2-40B4-BE49-F238E27FC236}">
                  <a16:creationId xmlns:a16="http://schemas.microsoft.com/office/drawing/2014/main" id="{2B35C23B-2509-4DB9-8B47-3C683276C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82922" y="901266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Man">
              <a:extLst>
                <a:ext uri="{FF2B5EF4-FFF2-40B4-BE49-F238E27FC236}">
                  <a16:creationId xmlns:a16="http://schemas.microsoft.com/office/drawing/2014/main" id="{20BEF511-FD9E-4236-B21E-AF0C5A7AA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8562" y="901266"/>
              <a:ext cx="914400" cy="9144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56F129A-A48C-4147-A815-58AFA6DC998A}"/>
              </a:ext>
            </a:extLst>
          </p:cNvPr>
          <p:cNvSpPr txBox="1"/>
          <p:nvPr/>
        </p:nvSpPr>
        <p:spPr>
          <a:xfrm>
            <a:off x="6179652" y="915566"/>
            <a:ext cx="16337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400" dirty="0"/>
              <a:t>Machine Learning</a:t>
            </a:r>
            <a:br>
              <a:rPr lang="en-GB" sz="1400" dirty="0"/>
            </a:br>
            <a:r>
              <a:rPr lang="en-GB" sz="1400" dirty="0"/>
              <a:t>research for </a:t>
            </a:r>
            <a:br>
              <a:rPr lang="en-GB" sz="1400" dirty="0"/>
            </a:br>
            <a:r>
              <a:rPr lang="en-GB" sz="1400" dirty="0"/>
              <a:t>applications </a:t>
            </a:r>
          </a:p>
          <a:p>
            <a:pPr algn="r"/>
            <a:r>
              <a:rPr lang="en-GB" sz="1400" dirty="0"/>
              <a:t>in Humanities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92D122-43F1-45E2-825F-EB85ACCB0D03}"/>
              </a:ext>
            </a:extLst>
          </p:cNvPr>
          <p:cNvSpPr txBox="1"/>
          <p:nvPr/>
        </p:nvSpPr>
        <p:spPr>
          <a:xfrm>
            <a:off x="6215656" y="2157703"/>
            <a:ext cx="16337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400" dirty="0"/>
              <a:t>Machine Learning</a:t>
            </a:r>
          </a:p>
          <a:p>
            <a:pPr algn="r"/>
            <a:r>
              <a:rPr lang="en-GB" sz="1400" dirty="0"/>
              <a:t>research for </a:t>
            </a:r>
            <a:br>
              <a:rPr lang="en-GB" sz="1400" dirty="0"/>
            </a:br>
            <a:r>
              <a:rPr lang="en-GB" sz="1400" dirty="0"/>
              <a:t>applications </a:t>
            </a:r>
            <a:br>
              <a:rPr lang="en-GB" sz="1400" dirty="0"/>
            </a:br>
            <a:r>
              <a:rPr lang="en-GB" sz="1400" dirty="0"/>
              <a:t>in __________</a:t>
            </a:r>
          </a:p>
        </p:txBody>
      </p:sp>
      <p:pic>
        <p:nvPicPr>
          <p:cNvPr id="29" name="Graphic 28" descr="Woman">
            <a:extLst>
              <a:ext uri="{FF2B5EF4-FFF2-40B4-BE49-F238E27FC236}">
                <a16:creationId xmlns:a16="http://schemas.microsoft.com/office/drawing/2014/main" id="{99F37045-BAB9-4478-B022-F1250A07FB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3003708" y="1690312"/>
            <a:ext cx="914400" cy="914400"/>
          </a:xfrm>
          <a:prstGeom prst="rect">
            <a:avLst/>
          </a:prstGeom>
        </p:spPr>
      </p:pic>
      <p:pic>
        <p:nvPicPr>
          <p:cNvPr id="30" name="Graphic 29" descr="Man">
            <a:extLst>
              <a:ext uri="{FF2B5EF4-FFF2-40B4-BE49-F238E27FC236}">
                <a16:creationId xmlns:a16="http://schemas.microsoft.com/office/drawing/2014/main" id="{8325D4A3-2714-44FF-87DC-B4763955038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3173666" y="2635552"/>
            <a:ext cx="914400" cy="914400"/>
          </a:xfrm>
          <a:prstGeom prst="rect">
            <a:avLst/>
          </a:prstGeom>
        </p:spPr>
      </p:pic>
      <p:pic>
        <p:nvPicPr>
          <p:cNvPr id="31" name="Graphic 30" descr="Man">
            <a:extLst>
              <a:ext uri="{FF2B5EF4-FFF2-40B4-BE49-F238E27FC236}">
                <a16:creationId xmlns:a16="http://schemas.microsoft.com/office/drawing/2014/main" id="{058EE9A1-5E32-4FD0-846A-1509DD3CF7C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5225890" y="1690312"/>
            <a:ext cx="914400" cy="914400"/>
          </a:xfrm>
          <a:prstGeom prst="rect">
            <a:avLst/>
          </a:prstGeom>
        </p:spPr>
      </p:pic>
      <p:pic>
        <p:nvPicPr>
          <p:cNvPr id="32" name="Graphic 31" descr="Woman">
            <a:extLst>
              <a:ext uri="{FF2B5EF4-FFF2-40B4-BE49-F238E27FC236}">
                <a16:creationId xmlns:a16="http://schemas.microsoft.com/office/drawing/2014/main" id="{0856D71E-44D8-4C25-9D8C-B3576949C8D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flipH="1">
            <a:off x="5055933" y="2635552"/>
            <a:ext cx="914400" cy="9144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2B635AE-D890-48C6-A438-5510391A83C3}"/>
              </a:ext>
            </a:extLst>
          </p:cNvPr>
          <p:cNvGrpSpPr/>
          <p:nvPr/>
        </p:nvGrpSpPr>
        <p:grpSpPr>
          <a:xfrm flipH="1">
            <a:off x="2229968" y="4180377"/>
            <a:ext cx="1468760" cy="914400"/>
            <a:chOff x="28562" y="901266"/>
            <a:chExt cx="1468760" cy="914400"/>
          </a:xfrm>
        </p:grpSpPr>
        <p:pic>
          <p:nvPicPr>
            <p:cNvPr id="34" name="Graphic 33" descr="Woman">
              <a:extLst>
                <a:ext uri="{FF2B5EF4-FFF2-40B4-BE49-F238E27FC236}">
                  <a16:creationId xmlns:a16="http://schemas.microsoft.com/office/drawing/2014/main" id="{9CA6D658-F796-4BBD-86BC-E84F5AE26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82922" y="901266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Man">
              <a:extLst>
                <a:ext uri="{FF2B5EF4-FFF2-40B4-BE49-F238E27FC236}">
                  <a16:creationId xmlns:a16="http://schemas.microsoft.com/office/drawing/2014/main" id="{9F4B9E83-D120-41FA-B398-91E05894C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8562" y="901266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EF3CE1D-EDA5-4964-BB75-B37D8F0E54EA}"/>
              </a:ext>
            </a:extLst>
          </p:cNvPr>
          <p:cNvGrpSpPr/>
          <p:nvPr/>
        </p:nvGrpSpPr>
        <p:grpSpPr>
          <a:xfrm flipH="1">
            <a:off x="5445272" y="4180377"/>
            <a:ext cx="1468760" cy="914400"/>
            <a:chOff x="28562" y="901266"/>
            <a:chExt cx="1468760" cy="914400"/>
          </a:xfrm>
        </p:grpSpPr>
        <p:pic>
          <p:nvPicPr>
            <p:cNvPr id="37" name="Graphic 36" descr="Woman">
              <a:extLst>
                <a:ext uri="{FF2B5EF4-FFF2-40B4-BE49-F238E27FC236}">
                  <a16:creationId xmlns:a16="http://schemas.microsoft.com/office/drawing/2014/main" id="{7A85BCBC-88A5-4CAD-ADB9-3834B86E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82922" y="901266"/>
              <a:ext cx="914400" cy="914400"/>
            </a:xfrm>
            <a:prstGeom prst="rect">
              <a:avLst/>
            </a:prstGeom>
          </p:spPr>
        </p:pic>
        <p:pic>
          <p:nvPicPr>
            <p:cNvPr id="38" name="Graphic 37" descr="Man">
              <a:extLst>
                <a:ext uri="{FF2B5EF4-FFF2-40B4-BE49-F238E27FC236}">
                  <a16:creationId xmlns:a16="http://schemas.microsoft.com/office/drawing/2014/main" id="{525411C8-66F1-4629-BD5F-27B6515D1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8562" y="90126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884762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7A66E-0A52-4B15-830A-4B2088A8F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-164554"/>
            <a:ext cx="8496944" cy="857250"/>
          </a:xfrm>
        </p:spPr>
        <p:txBody>
          <a:bodyPr/>
          <a:lstStyle/>
          <a:p>
            <a:r>
              <a:rPr lang="en-GB" dirty="0"/>
              <a:t>Further International Collaborations and Standing Indicators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CCBE8-2AD8-441B-AD7F-D823528EA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244" y="784276"/>
            <a:ext cx="1183940" cy="494277"/>
          </a:xfrm>
        </p:spPr>
        <p:txBody>
          <a:bodyPr/>
          <a:lstStyle/>
          <a:p>
            <a:r>
              <a:rPr lang="en-GB" b="1" dirty="0"/>
              <a:t>previous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9BA92-FD83-4341-BB52-D4CA27B6D7C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528" y="777006"/>
            <a:ext cx="1183940" cy="494277"/>
          </a:xfrm>
        </p:spPr>
        <p:txBody>
          <a:bodyPr/>
          <a:lstStyle/>
          <a:p>
            <a:r>
              <a:rPr lang="en-GB" b="1" dirty="0"/>
              <a:t>ongoing</a:t>
            </a:r>
          </a:p>
        </p:txBody>
      </p:sp>
      <p:pic>
        <p:nvPicPr>
          <p:cNvPr id="5" name="Picture 32" descr="logo_start">
            <a:extLst>
              <a:ext uri="{FF2B5EF4-FFF2-40B4-BE49-F238E27FC236}">
                <a16:creationId xmlns:a16="http://schemas.microsoft.com/office/drawing/2014/main" id="{10D56AA0-532B-4356-A549-4DCE8FB0AC2F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2" cstate="print"/>
          <a:srcRect l="15619" t="35595" r="23388" b="27433"/>
          <a:stretch/>
        </p:blipFill>
        <p:spPr bwMode="auto">
          <a:xfrm>
            <a:off x="2684894" y="1314557"/>
            <a:ext cx="1508641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1" descr="iais_43mm_rgb">
            <a:extLst>
              <a:ext uri="{FF2B5EF4-FFF2-40B4-BE49-F238E27FC236}">
                <a16:creationId xmlns:a16="http://schemas.microsoft.com/office/drawing/2014/main" id="{832DB16C-DDFF-49B9-9AEF-BC298A06A2A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336044"/>
            <a:ext cx="1929101" cy="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446F46-BD51-4AEA-94D6-A541EC19E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66" y="1322310"/>
            <a:ext cx="527886" cy="5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BB615E-7194-42CB-8A79-A13F22545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018" y="2004588"/>
            <a:ext cx="1545517" cy="5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EF2A06-74B5-49C2-A59C-92C894E082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89730"/>
            <a:ext cx="1402598" cy="5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44785E-42B4-4065-BD47-702C47C9A04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38537"/>
            <a:ext cx="1318359" cy="5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2D2F54-0B69-454E-A13D-3D5CEDF96D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887" y="2638537"/>
            <a:ext cx="2551648" cy="54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6EF59A-F397-49D6-9B89-234E59FD4B6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899" y="1318824"/>
            <a:ext cx="1513601" cy="54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22CE32-DBA4-48B3-AF07-C1C2692BB95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3" b="20110"/>
          <a:stretch/>
        </p:blipFill>
        <p:spPr>
          <a:xfrm>
            <a:off x="5999531" y="627534"/>
            <a:ext cx="1728336" cy="54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6F8EDE2-F558-47ED-9A38-D09385BF008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6" b="8475"/>
          <a:stretch/>
        </p:blipFill>
        <p:spPr>
          <a:xfrm>
            <a:off x="5151383" y="2011857"/>
            <a:ext cx="1589400" cy="54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FC8B7FB-0F2E-4407-8D3E-0A2B8551D34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700" y="1997869"/>
            <a:ext cx="672897" cy="54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86CD95-831B-450D-8B60-075C507289F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84" y="702094"/>
            <a:ext cx="537313" cy="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09EEAA-3610-4A93-9944-B6663C616D6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66" y="2701404"/>
            <a:ext cx="2037736" cy="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992D06-2159-4E12-BBFE-3244305A7F6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6" t="14710" r="21323" b="14070"/>
          <a:stretch/>
        </p:blipFill>
        <p:spPr>
          <a:xfrm>
            <a:off x="2402697" y="699542"/>
            <a:ext cx="657199" cy="54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16C200-B706-4426-B44A-E92FA5D6C6F8}"/>
              </a:ext>
            </a:extLst>
          </p:cNvPr>
          <p:cNvSpPr txBox="1"/>
          <p:nvPr/>
        </p:nvSpPr>
        <p:spPr>
          <a:xfrm>
            <a:off x="285018" y="3615866"/>
            <a:ext cx="366799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Program Co-Chair ECML/PKDD</a:t>
            </a:r>
            <a:r>
              <a:rPr lang="en-GB" sz="1400" dirty="0"/>
              <a:t>’18</a:t>
            </a:r>
          </a:p>
          <a:p>
            <a:endParaRPr lang="en-GB" sz="1400" dirty="0"/>
          </a:p>
          <a:p>
            <a:r>
              <a:rPr lang="en-GB" sz="1400" b="1" dirty="0"/>
              <a:t>Journal-Track Co-Chair ECML/PKDD</a:t>
            </a:r>
            <a:r>
              <a:rPr lang="en-GB" sz="1400" dirty="0"/>
              <a:t>’16</a:t>
            </a:r>
          </a:p>
          <a:p>
            <a:endParaRPr lang="en-GB" sz="1400" dirty="0"/>
          </a:p>
          <a:p>
            <a:r>
              <a:rPr lang="en-GB" sz="1400" dirty="0"/>
              <a:t>Workshop Co-Chair CML’13, ’15, ’16; MLG ’06</a:t>
            </a:r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148383-05E0-4E9E-A7CA-482488B8421E}"/>
              </a:ext>
            </a:extLst>
          </p:cNvPr>
          <p:cNvSpPr txBox="1"/>
          <p:nvPr/>
        </p:nvSpPr>
        <p:spPr>
          <a:xfrm>
            <a:off x="6587423" y="3615866"/>
            <a:ext cx="245772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Area Chair/SPC </a:t>
            </a:r>
          </a:p>
          <a:p>
            <a:pPr algn="ctr"/>
            <a:r>
              <a:rPr lang="en-GB" sz="1400" dirty="0"/>
              <a:t>IJCAI’19</a:t>
            </a:r>
          </a:p>
          <a:p>
            <a:pPr algn="ctr"/>
            <a:r>
              <a:rPr lang="en-GB" sz="1400" dirty="0"/>
              <a:t>NIPS’19, ’18, ’17, ’15</a:t>
            </a:r>
          </a:p>
          <a:p>
            <a:pPr algn="ctr"/>
            <a:r>
              <a:rPr lang="en-GB" sz="1400" dirty="0"/>
              <a:t>ECML/PKDD’19, ‘15, ‘14, ‘13</a:t>
            </a:r>
          </a:p>
          <a:p>
            <a:pPr algn="ctr"/>
            <a:endParaRPr lang="en-GB" sz="1400" dirty="0"/>
          </a:p>
          <a:p>
            <a:pPr algn="ctr"/>
            <a:r>
              <a:rPr lang="en-GB" sz="1400" b="1" dirty="0"/>
              <a:t>Editor </a:t>
            </a:r>
            <a:r>
              <a:rPr lang="en-GB" sz="1400" dirty="0"/>
              <a:t>for </a:t>
            </a:r>
            <a:r>
              <a:rPr lang="en-GB" sz="1400" b="1" dirty="0"/>
              <a:t>Machine Learning</a:t>
            </a:r>
          </a:p>
          <a:p>
            <a:pPr algn="ctr"/>
            <a:endParaRPr lang="en-GB" sz="1400" dirty="0"/>
          </a:p>
          <a:p>
            <a:pPr algn="ctr"/>
            <a:endParaRPr lang="en-GB" sz="1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AB56224-0030-45D2-AE4A-EAACAC59C63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947" y="3996374"/>
            <a:ext cx="1258252" cy="36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6202699-7316-497E-9279-F5F335D1656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358" y="3996374"/>
            <a:ext cx="352652" cy="36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2EC333A-656D-474D-9104-841F392DF9F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136" y="3995865"/>
            <a:ext cx="545934" cy="36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91B051F-D0E2-4CB3-830A-90E074DDECC1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051" y="3634277"/>
            <a:ext cx="247559" cy="36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AAE122-B9EB-48AD-826D-109FC65218DF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27" b="41917"/>
          <a:stretch/>
        </p:blipFill>
        <p:spPr>
          <a:xfrm>
            <a:off x="3503887" y="3625097"/>
            <a:ext cx="2391090" cy="360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5DA2C6E-1941-4AAC-88A1-67A1B9905551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602" y="2701404"/>
            <a:ext cx="540000" cy="540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F84A7A3-E773-447F-8F6D-D2550DC86CAE}"/>
              </a:ext>
            </a:extLst>
          </p:cNvPr>
          <p:cNvSpPr txBox="1"/>
          <p:nvPr/>
        </p:nvSpPr>
        <p:spPr>
          <a:xfrm>
            <a:off x="4433852" y="4470738"/>
            <a:ext cx="1547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Best </a:t>
            </a:r>
          </a:p>
          <a:p>
            <a:pPr algn="ctr"/>
            <a:r>
              <a:rPr lang="en-GB" sz="1400" dirty="0"/>
              <a:t>Paper/Reviewer </a:t>
            </a:r>
          </a:p>
          <a:p>
            <a:pPr algn="ctr"/>
            <a:r>
              <a:rPr lang="en-GB" sz="1400" dirty="0"/>
              <a:t>Awards</a:t>
            </a:r>
          </a:p>
        </p:txBody>
      </p:sp>
    </p:spTree>
    <p:extLst>
      <p:ext uri="{BB962C8B-B14F-4D97-AF65-F5344CB8AC3E}">
        <p14:creationId xmlns:p14="http://schemas.microsoft.com/office/powerpoint/2010/main" val="321242550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906CE8-C4BA-4557-9401-4A17962C16A5}"/>
              </a:ext>
            </a:extLst>
          </p:cNvPr>
          <p:cNvSpPr txBox="1"/>
          <p:nvPr/>
        </p:nvSpPr>
        <p:spPr>
          <a:xfrm>
            <a:off x="3611689" y="2156251"/>
            <a:ext cx="1920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03006868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B69E3-9DBF-4ADD-BD65-0EE60989D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Embrace the randomness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686FC3-876A-4C0C-9752-A1C1EC6968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0388"/>
            <a:ext cx="5616116" cy="285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7913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9700-B0B9-4C80-B993-A4B81D5E8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Funding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DA117-136B-46F3-B361-351C596F1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FWF </a:t>
            </a:r>
            <a:r>
              <a:rPr lang="en-GB" dirty="0" err="1"/>
              <a:t>Einzelprojekte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FWF </a:t>
            </a:r>
            <a:r>
              <a:rPr lang="en-GB" dirty="0" err="1"/>
              <a:t>Forschungsgruppen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FWF SFB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EU FET-open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ERC </a:t>
            </a:r>
            <a:r>
              <a:rPr lang="en-GB" dirty="0" err="1"/>
              <a:t>AdG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151575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Kernels for Structured Data</a:t>
            </a:r>
            <a:endParaRPr lang="de-DE" sz="10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A67623B-6C72-4389-9355-80076BC6C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6545">
            <a:off x="2358332" y="2435827"/>
            <a:ext cx="1323138" cy="1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F164A082-86D2-4D58-8998-FA70462C0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7" y="2685667"/>
            <a:ext cx="1283812" cy="87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Grafik 9" descr="conformations.png">
            <a:extLst>
              <a:ext uri="{FF2B5EF4-FFF2-40B4-BE49-F238E27FC236}">
                <a16:creationId xmlns:a16="http://schemas.microsoft.com/office/drawing/2014/main" id="{D19C3D9A-A1EB-411E-91F8-A658801198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-1" r="70874" b="48104"/>
          <a:stretch/>
        </p:blipFill>
        <p:spPr>
          <a:xfrm>
            <a:off x="173982" y="3688432"/>
            <a:ext cx="1111427" cy="1053786"/>
          </a:xfrm>
          <a:prstGeom prst="rect">
            <a:avLst/>
          </a:prstGeom>
        </p:spPr>
      </p:pic>
      <p:pic>
        <p:nvPicPr>
          <p:cNvPr id="15" name="Picture 6" descr="mi">
            <a:extLst>
              <a:ext uri="{FF2B5EF4-FFF2-40B4-BE49-F238E27FC236}">
                <a16:creationId xmlns:a16="http://schemas.microsoft.com/office/drawing/2014/main" id="{81989487-08EA-4A3E-8DCF-55707210D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03808" y="3603257"/>
            <a:ext cx="1758228" cy="1224137"/>
          </a:xfrm>
          <a:prstGeom prst="rect">
            <a:avLst/>
          </a:prstGeom>
          <a:noFill/>
        </p:spPr>
      </p:pic>
      <p:pic>
        <p:nvPicPr>
          <p:cNvPr id="16" name="Grafik 9" descr="conformations.png">
            <a:extLst>
              <a:ext uri="{FF2B5EF4-FFF2-40B4-BE49-F238E27FC236}">
                <a16:creationId xmlns:a16="http://schemas.microsoft.com/office/drawing/2014/main" id="{F80B7A88-4631-4514-8B44-2879300C46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40756" t="-1" r="32679" b="48104"/>
          <a:stretch/>
        </p:blipFill>
        <p:spPr>
          <a:xfrm>
            <a:off x="1204150" y="3688432"/>
            <a:ext cx="1013670" cy="1053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6E0ED3-C629-427F-92E6-CC11BAA29E78}"/>
                  </a:ext>
                </a:extLst>
              </p:cNvPr>
              <p:cNvSpPr txBox="1"/>
              <p:nvPr/>
            </p:nvSpPr>
            <p:spPr>
              <a:xfrm>
                <a:off x="187489" y="4856654"/>
                <a:ext cx="4190571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sub>
                    </m:sSub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</m:t>
                    </m:r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𝒳</m:t>
                    </m:r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𝒴</m:t>
                    </m:r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↔</m:t>
                    </m:r>
                    <m:d>
                      <m:d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</m:t>
                            </m:r>
                          </m:e>
                          <m:sub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𝑀𝐼</m:t>
                            </m:r>
                          </m:sub>
                        </m:sSub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:</m:t>
                        </m:r>
                        <m:sSup>
                          <m:sSupPr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𝒳</m:t>
                            </m:r>
                          </m:sup>
                        </m:sSup>
                        <m: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→</m:t>
                        </m:r>
                        <m: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𝒴</m:t>
                        </m:r>
                      </m:e>
                    </m:d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ℋ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𝐼</m:t>
                        </m:r>
                      </m:sub>
                    </m:sSub>
                    <m:r>
                      <a:rPr kumimoji="0" lang="en-GB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↔</m:t>
                    </m:r>
                    <m:sSub>
                      <m:sSubPr>
                        <m:ctrlP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ℋ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𝑀𝐼</m:t>
                        </m:r>
                      </m:sub>
                    </m:sSub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sub>
                    </m:sSub>
                    <m:r>
                      <a:rPr kumimoji="0" lang="en-GB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↔</m:t>
                    </m:r>
                    <m:sSub>
                      <m:sSubPr>
                        <m:ctrlP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𝑀𝐼</m:t>
                        </m:r>
                      </m:sub>
                    </m:sSub>
                  </m:oMath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6E0ED3-C629-427F-92E6-CC11BAA29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89" y="4856654"/>
                <a:ext cx="4190571" cy="243143"/>
              </a:xfrm>
              <a:prstGeom prst="rect">
                <a:avLst/>
              </a:prstGeom>
              <a:blipFill>
                <a:blip r:embed="rId6"/>
                <a:stretch>
                  <a:fillRect l="-2038" b="-2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67544" y="699542"/>
            <a:ext cx="4028257" cy="37804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Kernels for Basic Terms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[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icml’02, mlj‘04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]</a:t>
            </a:r>
            <a:endParaRPr kumimoji="0" lang="de-DE" sz="1000" b="1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idea: data as terms in typped higher-order logic; type definition gives kernel % modifiers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theoretical results: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generally 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valid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(psd) &amp; efficient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effective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for problem classes like MIL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D3EE53B-8CB0-4408-9AFB-B79D2EBC92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02731030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Kernels for Structured Data</a:t>
            </a:r>
            <a:endParaRPr lang="de-DE" sz="1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1B6F7-04F8-4B4B-B0BD-C505D729CE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48200" y="699542"/>
            <a:ext cx="4172272" cy="3895081"/>
          </a:xfrm>
        </p:spPr>
        <p:txBody>
          <a:bodyPr>
            <a:noAutofit/>
          </a:bodyPr>
          <a:lstStyle/>
          <a:p>
            <a:pPr lvl="0">
              <a:defRPr/>
            </a:pPr>
            <a:endParaRPr lang="en-GB" sz="1400" b="1" dirty="0"/>
          </a:p>
          <a:p>
            <a:pPr lvl="0">
              <a:defRPr/>
            </a:pPr>
            <a:endParaRPr lang="en-GB" sz="1400" b="1" dirty="0"/>
          </a:p>
          <a:p>
            <a:pPr lvl="0">
              <a:defRPr/>
            </a:pPr>
            <a:endParaRPr lang="en-GB" sz="1400" b="1" dirty="0"/>
          </a:p>
          <a:p>
            <a:pPr lvl="0">
              <a:defRPr/>
            </a:pPr>
            <a:endParaRPr lang="en-GB" sz="1400" b="1" dirty="0"/>
          </a:p>
          <a:p>
            <a:pPr lvl="0">
              <a:defRPr/>
            </a:pPr>
            <a:r>
              <a:rPr lang="en-GB" sz="1400" b="1" dirty="0"/>
              <a:t>Graph Kernels </a:t>
            </a:r>
            <a:r>
              <a:rPr lang="de-DE" sz="1000" dirty="0"/>
              <a:t>[</a:t>
            </a:r>
            <a:r>
              <a:rPr lang="de-DE" sz="1000" dirty="0">
                <a:solidFill>
                  <a:schemeClr val="tx2"/>
                </a:solidFill>
              </a:rPr>
              <a:t>colt’03,kdd‘04</a:t>
            </a:r>
            <a:r>
              <a:rPr lang="de-DE" sz="1000" dirty="0"/>
              <a:t>]</a:t>
            </a:r>
            <a:r>
              <a:rPr lang="en-GB" sz="1400" b="1" dirty="0"/>
              <a:t> </a:t>
            </a:r>
            <a:br>
              <a:rPr lang="en-GB" sz="1400" b="1" dirty="0"/>
            </a:br>
            <a:r>
              <a:rPr lang="en-GB" sz="1400" dirty="0"/>
              <a:t>idea:</a:t>
            </a:r>
            <a:r>
              <a:rPr lang="en-GB" sz="1400" b="1" dirty="0"/>
              <a:t> </a:t>
            </a:r>
            <a:r>
              <a:rPr lang="en-GB" sz="1400" dirty="0"/>
              <a:t>define kernel as some function of the </a:t>
            </a:r>
            <a:br>
              <a:rPr lang="en-GB" sz="1400" dirty="0"/>
            </a:br>
            <a:r>
              <a:rPr lang="en-GB" sz="1400" b="1" dirty="0">
                <a:solidFill>
                  <a:schemeClr val="tx2"/>
                </a:solidFill>
              </a:rPr>
              <a:t>common subgraphs </a:t>
            </a:r>
            <a:r>
              <a:rPr lang="en-GB" sz="1400" dirty="0"/>
              <a:t>(</a:t>
            </a:r>
            <a:r>
              <a:rPr lang="en-GB" sz="1400" dirty="0" err="1"/>
              <a:t>cf</a:t>
            </a:r>
            <a:r>
              <a:rPr lang="en-GB" sz="1400" dirty="0"/>
              <a:t> strings, trees, …)</a:t>
            </a:r>
            <a:br>
              <a:rPr lang="en-GB" sz="1400" b="1" dirty="0"/>
            </a:br>
            <a:endParaRPr lang="en-GB" sz="800" dirty="0"/>
          </a:p>
          <a:p>
            <a:pPr lvl="0">
              <a:defRPr/>
            </a:pPr>
            <a:r>
              <a:rPr lang="en-GB" sz="1400" dirty="0"/>
              <a:t>computing this graph kernel is </a:t>
            </a:r>
            <a:r>
              <a:rPr lang="en-GB" sz="1400" dirty="0">
                <a:solidFill>
                  <a:schemeClr val="tx2"/>
                </a:solidFill>
              </a:rPr>
              <a:t>NP-hard</a:t>
            </a:r>
            <a:r>
              <a:rPr lang="en-GB" sz="1400" dirty="0"/>
              <a:t>; </a:t>
            </a:r>
            <a:br>
              <a:rPr lang="en-GB" sz="1400" dirty="0"/>
            </a:br>
            <a:r>
              <a:rPr lang="en-GB" sz="1400" dirty="0"/>
              <a:t>even for </a:t>
            </a:r>
            <a:r>
              <a:rPr lang="en-GB" sz="1400" dirty="0">
                <a:solidFill>
                  <a:schemeClr val="tx2"/>
                </a:solidFill>
              </a:rPr>
              <a:t>paths</a:t>
            </a:r>
            <a:r>
              <a:rPr lang="en-GB" sz="1400" dirty="0"/>
              <a:t>, </a:t>
            </a:r>
            <a:r>
              <a:rPr lang="en-GB" sz="1400" dirty="0">
                <a:solidFill>
                  <a:schemeClr val="tx2"/>
                </a:solidFill>
              </a:rPr>
              <a:t>cycles</a:t>
            </a:r>
            <a:r>
              <a:rPr lang="en-GB" sz="1400" dirty="0"/>
              <a:t>, or </a:t>
            </a:r>
            <a:r>
              <a:rPr lang="en-GB" sz="1400" dirty="0">
                <a:solidFill>
                  <a:schemeClr val="tx2"/>
                </a:solidFill>
              </a:rPr>
              <a:t>connected subgraphs </a:t>
            </a:r>
            <a:br>
              <a:rPr lang="en-GB" sz="1400" dirty="0"/>
            </a:br>
            <a:r>
              <a:rPr lang="en-GB" sz="1400" dirty="0"/>
              <a:t>(with subgraph-isomorphism as the embedding)</a:t>
            </a:r>
          </a:p>
          <a:p>
            <a:pPr lvl="0">
              <a:defRPr/>
            </a:pPr>
            <a:endParaRPr lang="en-GB" sz="800" dirty="0"/>
          </a:p>
          <a:p>
            <a:pPr lvl="0">
              <a:defRPr/>
            </a:pPr>
            <a:r>
              <a:rPr lang="en-GB" sz="1400" dirty="0"/>
              <a:t>computing </a:t>
            </a:r>
            <a:r>
              <a:rPr lang="en-GB" sz="1400" b="1" dirty="0"/>
              <a:t>complete graph kernels </a:t>
            </a:r>
            <a:r>
              <a:rPr lang="en-GB" sz="1400" dirty="0"/>
              <a:t>is at least </a:t>
            </a:r>
            <a:br>
              <a:rPr lang="en-GB" sz="1400" dirty="0"/>
            </a:br>
            <a:r>
              <a:rPr lang="en-GB" sz="1400" dirty="0"/>
              <a:t>as hard as deciding </a:t>
            </a:r>
            <a:r>
              <a:rPr lang="en-GB" sz="1400" dirty="0">
                <a:solidFill>
                  <a:schemeClr val="tx2"/>
                </a:solidFill>
              </a:rPr>
              <a:t>graph isomorphism</a:t>
            </a:r>
          </a:p>
          <a:p>
            <a:pPr lvl="0">
              <a:defRPr/>
            </a:pPr>
            <a:endParaRPr lang="en-GB" sz="800" dirty="0">
              <a:solidFill>
                <a:schemeClr val="tx2"/>
              </a:solidFill>
            </a:endParaRPr>
          </a:p>
          <a:p>
            <a:r>
              <a:rPr lang="en-GB" sz="1400" dirty="0"/>
              <a:t>for efficient computation consider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particular </a:t>
            </a:r>
            <a:r>
              <a:rPr lang="en-GB" sz="1400" b="1" dirty="0">
                <a:solidFill>
                  <a:schemeClr val="tx2"/>
                </a:solidFill>
              </a:rPr>
              <a:t>graphs-classes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different embedding operators, e.g., </a:t>
            </a:r>
            <a:r>
              <a:rPr lang="en-GB" sz="1400" b="1" dirty="0">
                <a:solidFill>
                  <a:schemeClr val="tx2"/>
                </a:solidFill>
              </a:rPr>
              <a:t>homomorphism</a:t>
            </a:r>
          </a:p>
          <a:p>
            <a:pPr lvl="0">
              <a:defRPr/>
            </a:pPr>
            <a:endParaRPr lang="en-GB" sz="1400" dirty="0"/>
          </a:p>
          <a:p>
            <a:endParaRPr lang="en-GB" sz="14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A67623B-6C72-4389-9355-80076BC6C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6545">
            <a:off x="2358332" y="2435827"/>
            <a:ext cx="1323138" cy="1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F164A082-86D2-4D58-8998-FA70462C0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7" y="2685667"/>
            <a:ext cx="1283812" cy="87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Grafik 9" descr="conformations.png">
            <a:extLst>
              <a:ext uri="{FF2B5EF4-FFF2-40B4-BE49-F238E27FC236}">
                <a16:creationId xmlns:a16="http://schemas.microsoft.com/office/drawing/2014/main" id="{D19C3D9A-A1EB-411E-91F8-A658801198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-1" r="70874" b="48104"/>
          <a:stretch/>
        </p:blipFill>
        <p:spPr>
          <a:xfrm>
            <a:off x="173982" y="3688432"/>
            <a:ext cx="1111427" cy="1053786"/>
          </a:xfrm>
          <a:prstGeom prst="rect">
            <a:avLst/>
          </a:prstGeom>
        </p:spPr>
      </p:pic>
      <p:pic>
        <p:nvPicPr>
          <p:cNvPr id="15" name="Picture 6" descr="mi">
            <a:extLst>
              <a:ext uri="{FF2B5EF4-FFF2-40B4-BE49-F238E27FC236}">
                <a16:creationId xmlns:a16="http://schemas.microsoft.com/office/drawing/2014/main" id="{81989487-08EA-4A3E-8DCF-55707210D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03808" y="3603257"/>
            <a:ext cx="1758228" cy="1224137"/>
          </a:xfrm>
          <a:prstGeom prst="rect">
            <a:avLst/>
          </a:prstGeom>
          <a:noFill/>
        </p:spPr>
      </p:pic>
      <p:pic>
        <p:nvPicPr>
          <p:cNvPr id="16" name="Grafik 9" descr="conformations.png">
            <a:extLst>
              <a:ext uri="{FF2B5EF4-FFF2-40B4-BE49-F238E27FC236}">
                <a16:creationId xmlns:a16="http://schemas.microsoft.com/office/drawing/2014/main" id="{F80B7A88-4631-4514-8B44-2879300C46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40756" t="-1" r="32679" b="48104"/>
          <a:stretch/>
        </p:blipFill>
        <p:spPr>
          <a:xfrm>
            <a:off x="1204150" y="3688432"/>
            <a:ext cx="1013670" cy="1053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6E0ED3-C629-427F-92E6-CC11BAA29E78}"/>
                  </a:ext>
                </a:extLst>
              </p:cNvPr>
              <p:cNvSpPr txBox="1"/>
              <p:nvPr/>
            </p:nvSpPr>
            <p:spPr>
              <a:xfrm>
                <a:off x="187489" y="4856654"/>
                <a:ext cx="4190571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sub>
                    </m:sSub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</m:t>
                    </m:r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𝒳</m:t>
                    </m:r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𝒴</m:t>
                    </m:r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↔</m:t>
                    </m:r>
                    <m:d>
                      <m:d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</m:t>
                            </m:r>
                          </m:e>
                          <m:sub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𝑀𝐼</m:t>
                            </m:r>
                          </m:sub>
                        </m:sSub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:</m:t>
                        </m:r>
                        <m:sSup>
                          <m:sSupPr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𝒳</m:t>
                            </m:r>
                          </m:sup>
                        </m:sSup>
                        <m: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→</m:t>
                        </m:r>
                        <m: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𝒴</m:t>
                        </m:r>
                      </m:e>
                    </m:d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ℋ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𝐼</m:t>
                        </m:r>
                      </m:sub>
                    </m:sSub>
                    <m:r>
                      <a:rPr kumimoji="0" lang="en-GB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↔</m:t>
                    </m:r>
                    <m:sSub>
                      <m:sSubPr>
                        <m:ctrlP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ℋ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𝑀𝐼</m:t>
                        </m:r>
                      </m:sub>
                    </m:sSub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sub>
                    </m:sSub>
                    <m:r>
                      <a:rPr kumimoji="0" lang="en-GB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↔</m:t>
                    </m:r>
                    <m:sSub>
                      <m:sSubPr>
                        <m:ctrlP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𝑀𝐼</m:t>
                        </m:r>
                      </m:sub>
                    </m:sSub>
                  </m:oMath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6E0ED3-C629-427F-92E6-CC11BAA29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89" y="4856654"/>
                <a:ext cx="4190571" cy="243143"/>
              </a:xfrm>
              <a:prstGeom prst="rect">
                <a:avLst/>
              </a:prstGeom>
              <a:blipFill>
                <a:blip r:embed="rId6"/>
                <a:stretch>
                  <a:fillRect l="-2038" b="-2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67544" y="699542"/>
            <a:ext cx="4028257" cy="37804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Kernels for Basic Terms 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[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icml’02, mlj‘04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]</a:t>
            </a:r>
            <a:endParaRPr kumimoji="0" lang="de-DE" sz="1000" b="1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idea: data as terms in typped higher-order logic; type definition gives kernel % modifiers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theoretical results: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generally 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valid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(psd) &amp; efficient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effective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for problem classes like MIL</a:t>
            </a:r>
          </a:p>
        </p:txBody>
      </p:sp>
      <p:pic>
        <p:nvPicPr>
          <p:cNvPr id="19" name="Picture 3" descr="cpk">
            <a:extLst>
              <a:ext uri="{FF2B5EF4-FFF2-40B4-BE49-F238E27FC236}">
                <a16:creationId xmlns:a16="http://schemas.microsoft.com/office/drawing/2014/main" id="{BF5F0955-A3D9-4830-AF8E-FAAF2A0B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88224" y="688445"/>
            <a:ext cx="1835912" cy="1081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696060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Kernels for Basic Terms </a:t>
            </a:r>
            <a:r>
              <a:rPr lang="de-DE" sz="1000" dirty="0"/>
              <a:t>[</a:t>
            </a:r>
            <a:r>
              <a:rPr lang="de-DE" sz="1000" dirty="0">
                <a:solidFill>
                  <a:schemeClr val="tx2"/>
                </a:solidFill>
              </a:rPr>
              <a:t>icml’02, mlj‘04</a:t>
            </a:r>
            <a:r>
              <a:rPr lang="de-DE" sz="1000" dirty="0"/>
              <a:t>]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67544" y="1005576"/>
            <a:ext cx="5112568" cy="37804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principles</a:t>
            </a:r>
            <a:b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represent individuals by typed terms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represent sets, multisets, etc. naturally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logic for learning 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(Lloyd, 2003)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higher-order logic with polymorphic types, 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the terms of the logic are the terms of the 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typed 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  <a:sym typeface="Symbol" pitchFamily="18" charset="2"/>
              </a:rPr>
              <a:t>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-calculus,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basic terms </a:t>
            </a:r>
            <a:b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are essentially unambiguous closed terms 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of the logic,basic abstractions are used to 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represent sets, multisets, etc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	 		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9F4AC4-C678-48FC-BDA8-6C975472C5C5}"/>
              </a:ext>
            </a:extLst>
          </p:cNvPr>
          <p:cNvSpPr/>
          <p:nvPr/>
        </p:nvSpPr>
        <p:spPr>
          <a:xfrm>
            <a:off x="929566" y="4217504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valid!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900EC9-958A-436E-90DB-00E8E5BD49FD}"/>
              </a:ext>
            </a:extLst>
          </p:cNvPr>
          <p:cNvSpPr/>
          <p:nvPr/>
        </p:nvSpPr>
        <p:spPr>
          <a:xfrm>
            <a:off x="2195736" y="4217504"/>
            <a:ext cx="1175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efficient!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793892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6DE543B2-F935-407D-AC94-55E5A2F26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6545">
            <a:off x="7122323" y="2011156"/>
            <a:ext cx="1639044" cy="1486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Kernels for Basic Terms </a:t>
            </a:r>
            <a:r>
              <a:rPr lang="de-DE" sz="1000" dirty="0"/>
              <a:t>[</a:t>
            </a:r>
            <a:r>
              <a:rPr lang="de-DE" sz="1000" dirty="0">
                <a:solidFill>
                  <a:schemeClr val="tx2"/>
                </a:solidFill>
              </a:rPr>
              <a:t>icml’02, mlj‘04</a:t>
            </a:r>
            <a:r>
              <a:rPr lang="de-DE" sz="1000" dirty="0"/>
              <a:t>]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67544" y="1005576"/>
            <a:ext cx="5112568" cy="37804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principles</a:t>
            </a:r>
            <a:b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represent individuals by typed terms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represent sets, multisets, etc. naturally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logic for learning 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(Lloyd, 2003)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higher-order logic with polymorphic types, 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the terms of the logic are the terms of the 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typed 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  <a:sym typeface="Symbol" pitchFamily="18" charset="2"/>
              </a:rPr>
              <a:t>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-calculus,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basic terms </a:t>
            </a:r>
            <a:b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are essentially unambiguous closed terms 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of the logic,basic abstractions are used to </a:t>
            </a:r>
            <a:b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represent sets, multisets, etc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	 		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9F4AC4-C678-48FC-BDA8-6C975472C5C5}"/>
              </a:ext>
            </a:extLst>
          </p:cNvPr>
          <p:cNvSpPr/>
          <p:nvPr/>
        </p:nvSpPr>
        <p:spPr>
          <a:xfrm>
            <a:off x="929566" y="4217504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valid!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900EC9-958A-436E-90DB-00E8E5BD49FD}"/>
              </a:ext>
            </a:extLst>
          </p:cNvPr>
          <p:cNvSpPr/>
          <p:nvPr/>
        </p:nvSpPr>
        <p:spPr>
          <a:xfrm>
            <a:off x="2195736" y="4217504"/>
            <a:ext cx="1175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efficient!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43CA4-0CE0-417A-AAAC-8940C1132CB8}"/>
              </a:ext>
            </a:extLst>
          </p:cNvPr>
          <p:cNvSpPr/>
          <p:nvPr/>
        </p:nvSpPr>
        <p:spPr>
          <a:xfrm rot="16200000">
            <a:off x="3964601" y="2709518"/>
            <a:ext cx="1213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effective?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21DC887-15FC-4473-83D2-D1D51D893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032" y="717544"/>
            <a:ext cx="3873739" cy="178219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7459" tIns="48728" rIns="97459" bIns="48728"/>
          <a:lstStyle/>
          <a:p>
            <a:pPr marL="300552" marR="0" lvl="0" indent="-30055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4866" algn="l"/>
              </a:tabLst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task</a:t>
            </a:r>
          </a:p>
          <a:p>
            <a:pPr marL="300552" marR="0" lvl="0" indent="-30055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4866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given the </a:t>
            </a:r>
            <a:r>
              <a:rPr kumimoji="0" lang="en-US" sz="1400" b="1" i="0" u="none" strike="noStrike" kern="1200" cap="none" spc="0" normalizeH="0" baseline="3000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13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 NMR spectrum of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Diterpenes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,</a:t>
            </a:r>
          </a:p>
          <a:p>
            <a:pPr marL="300552" marR="0" lvl="0" indent="-30055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4866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predict the skeleton class it belongs to</a:t>
            </a:r>
          </a:p>
          <a:p>
            <a:pPr marL="300552" marR="0" lvl="0" indent="-30055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4866" algn="l"/>
              </a:tabLst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300552" marR="0" lvl="0" indent="-30055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4866" algn="l"/>
              </a:tabLst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data</a:t>
            </a:r>
          </a:p>
          <a:p>
            <a:pPr marL="300552" marR="0" lvl="0" indent="-30055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4866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1503 spectra classified into 23 skeleton types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09A7A722-F69C-4FE1-A82F-864C42F8B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032" y="1542"/>
            <a:ext cx="4104456" cy="553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4" tIns="45713" rIns="91424" bIns="45713">
            <a:spAutoFit/>
          </a:bodyPr>
          <a:lstStyle/>
          <a:p>
            <a:pPr marL="0" marR="0" lvl="0" indent="0" algn="l" defTabSz="9141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type </a:t>
            </a: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Spectrum</a:t>
            </a: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= Frequency </a:t>
            </a: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-&gt;</a:t>
            </a: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Multiplicity</a:t>
            </a:r>
          </a:p>
          <a:p>
            <a:pPr marL="0" marR="0" lvl="0" indent="0" algn="l" defTabSz="9141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type </a:t>
            </a: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Frequency</a:t>
            </a: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= Real with </a:t>
            </a: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modifier</a:t>
            </a: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Gaussian 0.6</a:t>
            </a:r>
          </a:p>
          <a:p>
            <a:pPr marL="0" marR="0" lvl="0" indent="0" algn="l" defTabSz="9141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data </a:t>
            </a: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Multiplicity</a:t>
            </a: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= s | d | t | q | 0 default 0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BE92FBE3-F284-45FC-B49D-AA6221E23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000" y="2289883"/>
            <a:ext cx="1590329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9" descr="conformations.png">
            <a:extLst>
              <a:ext uri="{FF2B5EF4-FFF2-40B4-BE49-F238E27FC236}">
                <a16:creationId xmlns:a16="http://schemas.microsoft.com/office/drawing/2014/main" id="{8799C959-9485-4A5F-B55A-E8C75641F9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-1" r="70874" b="48104"/>
          <a:stretch/>
        </p:blipFill>
        <p:spPr>
          <a:xfrm>
            <a:off x="4904426" y="3665037"/>
            <a:ext cx="1111427" cy="1053786"/>
          </a:xfrm>
          <a:prstGeom prst="rect">
            <a:avLst/>
          </a:prstGeom>
        </p:spPr>
      </p:pic>
      <p:pic>
        <p:nvPicPr>
          <p:cNvPr id="14" name="Picture 6" descr="mi">
            <a:extLst>
              <a:ext uri="{FF2B5EF4-FFF2-40B4-BE49-F238E27FC236}">
                <a16:creationId xmlns:a16="http://schemas.microsoft.com/office/drawing/2014/main" id="{EE36878E-A801-44A7-A01A-E09D76FA5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34252" y="3579862"/>
            <a:ext cx="1758228" cy="1224137"/>
          </a:xfrm>
          <a:prstGeom prst="rect">
            <a:avLst/>
          </a:prstGeom>
          <a:noFill/>
        </p:spPr>
      </p:pic>
      <p:pic>
        <p:nvPicPr>
          <p:cNvPr id="15" name="Grafik 9" descr="conformations.png">
            <a:extLst>
              <a:ext uri="{FF2B5EF4-FFF2-40B4-BE49-F238E27FC236}">
                <a16:creationId xmlns:a16="http://schemas.microsoft.com/office/drawing/2014/main" id="{2AB6D192-57EA-4ED5-8977-AEEEEBA849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40756" t="-1" r="32679" b="48104"/>
          <a:stretch/>
        </p:blipFill>
        <p:spPr>
          <a:xfrm>
            <a:off x="5934594" y="3665037"/>
            <a:ext cx="1013670" cy="1053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323A0A-AB28-47B7-9386-4576FB300767}"/>
                  </a:ext>
                </a:extLst>
              </p:cNvPr>
              <p:cNvSpPr txBox="1"/>
              <p:nvPr/>
            </p:nvSpPr>
            <p:spPr>
              <a:xfrm>
                <a:off x="4917933" y="4833259"/>
                <a:ext cx="4190571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sub>
                    </m:sSub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</m:t>
                    </m:r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𝒳</m:t>
                    </m:r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𝒴</m:t>
                    </m:r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↔</m:t>
                    </m:r>
                    <m:d>
                      <m:d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</m:t>
                            </m:r>
                          </m:e>
                          <m:sub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𝑀𝐼</m:t>
                            </m:r>
                          </m:sub>
                        </m:sSub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:</m:t>
                        </m:r>
                        <m:sSup>
                          <m:sSupPr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𝒳</m:t>
                            </m:r>
                          </m:sup>
                        </m:sSup>
                        <m: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→</m:t>
                        </m:r>
                        <m: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𝒴</m:t>
                        </m:r>
                      </m:e>
                    </m:d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ℋ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𝐼</m:t>
                        </m:r>
                      </m:sub>
                    </m:sSub>
                    <m:r>
                      <a:rPr kumimoji="0" lang="en-GB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↔</m:t>
                    </m:r>
                    <m:sSub>
                      <m:sSubPr>
                        <m:ctrlP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ℋ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𝑀𝐼</m:t>
                        </m:r>
                      </m:sub>
                    </m:sSub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sub>
                    </m:sSub>
                    <m:r>
                      <a:rPr kumimoji="0" lang="en-GB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↔</m:t>
                    </m:r>
                    <m:sSub>
                      <m:sSubPr>
                        <m:ctrlP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𝑀𝐼</m:t>
                        </m:r>
                      </m:sub>
                    </m:sSub>
                  </m:oMath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323A0A-AB28-47B7-9386-4576FB30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933" y="4833259"/>
                <a:ext cx="4190571" cy="243143"/>
              </a:xfrm>
              <a:prstGeom prst="rect">
                <a:avLst/>
              </a:prstGeom>
              <a:blipFill>
                <a:blip r:embed="rId6"/>
                <a:stretch>
                  <a:fillRect l="-2038" b="-2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290794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-164554"/>
            <a:ext cx="8496944" cy="857250"/>
          </a:xfrm>
        </p:spPr>
        <p:txBody>
          <a:bodyPr>
            <a:normAutofit/>
          </a:bodyPr>
          <a:lstStyle/>
          <a:p>
            <a:r>
              <a:rPr lang="de-DE" dirty="0">
                <a:latin typeface="+mn-lt"/>
              </a:rPr>
              <a:t>Graph Kernels </a:t>
            </a:r>
            <a:r>
              <a:rPr lang="de-DE" sz="1000" dirty="0">
                <a:latin typeface="+mn-lt"/>
              </a:rPr>
              <a:t>[</a:t>
            </a:r>
            <a:r>
              <a:rPr lang="de-DE" sz="1000" dirty="0">
                <a:solidFill>
                  <a:schemeClr val="tx2"/>
                </a:solidFill>
                <a:latin typeface="+mn-lt"/>
              </a:rPr>
              <a:t>colt’03,kdd‘04</a:t>
            </a:r>
            <a:r>
              <a:rPr lang="de-DE" sz="1000" dirty="0">
                <a:latin typeface="+mn-lt"/>
              </a:rPr>
              <a:t>]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67544" y="951756"/>
            <a:ext cx="4752528" cy="3780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common approach: </a:t>
            </a:r>
            <a:b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define kernel as some function of the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common subgraphs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cf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strings, trees, …)</a:t>
            </a:r>
            <a:b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computing this graph kernel is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NP-hard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;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even for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paths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cycles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, or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connected subgraphs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(with subgraph-isomorphism as the embedding)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EB811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EB811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EB811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539552" y="5156354"/>
            <a:ext cx="4353450" cy="864096"/>
            <a:chOff x="4467022" y="699542"/>
            <a:chExt cx="4353450" cy="864096"/>
          </a:xfrm>
        </p:grpSpPr>
        <p:sp>
          <p:nvSpPr>
            <p:cNvPr id="59" name="Rounded Rectangular Callout 58"/>
            <p:cNvSpPr/>
            <p:nvPr/>
          </p:nvSpPr>
          <p:spPr>
            <a:xfrm>
              <a:off x="8002993" y="1059582"/>
              <a:ext cx="817479" cy="504056"/>
            </a:xfrm>
            <a:prstGeom prst="wedgeRoundRectCallout">
              <a:avLst>
                <a:gd name="adj1" fmla="val -6699"/>
                <a:gd name="adj2" fmla="val -102279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60" name="Rounded Rectangular Callout 59"/>
            <p:cNvSpPr/>
            <p:nvPr/>
          </p:nvSpPr>
          <p:spPr>
            <a:xfrm>
              <a:off x="6728672" y="1059582"/>
              <a:ext cx="688832" cy="504056"/>
            </a:xfrm>
            <a:prstGeom prst="wedgeRoundRectCallout">
              <a:avLst>
                <a:gd name="adj1" fmla="val -10877"/>
                <a:gd name="adj2" fmla="val -103791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61" name="Rounded Rectangular Callout 60"/>
            <p:cNvSpPr/>
            <p:nvPr/>
          </p:nvSpPr>
          <p:spPr>
            <a:xfrm>
              <a:off x="5579596" y="1059582"/>
              <a:ext cx="688832" cy="504056"/>
            </a:xfrm>
            <a:prstGeom prst="wedgeRoundRectCallout">
              <a:avLst>
                <a:gd name="adj1" fmla="val 6822"/>
                <a:gd name="adj2" fmla="val -103791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63" name="Rounded Rectangular Callout 62"/>
            <p:cNvSpPr/>
            <p:nvPr/>
          </p:nvSpPr>
          <p:spPr>
            <a:xfrm>
              <a:off x="4467022" y="1059582"/>
              <a:ext cx="688832" cy="504056"/>
            </a:xfrm>
            <a:prstGeom prst="wedgeRoundRectCallout">
              <a:avLst>
                <a:gd name="adj1" fmla="val 15672"/>
                <a:gd name="adj2" fmla="val -103791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grpSp>
          <p:nvGrpSpPr>
            <p:cNvPr id="64" name="Group 132"/>
            <p:cNvGrpSpPr>
              <a:grpSpLocks noChangeAspect="1"/>
            </p:cNvGrpSpPr>
            <p:nvPr/>
          </p:nvGrpSpPr>
          <p:grpSpPr bwMode="auto">
            <a:xfrm>
              <a:off x="4639824" y="699542"/>
              <a:ext cx="4108640" cy="101429"/>
              <a:chOff x="577" y="2808"/>
              <a:chExt cx="2814" cy="72"/>
            </a:xfrm>
          </p:grpSpPr>
          <p:sp>
            <p:nvSpPr>
              <p:cNvPr id="122" name="Rectangle 133"/>
              <p:cNvSpPr>
                <a:spLocks noChangeAspect="1" noChangeArrowheads="1"/>
              </p:cNvSpPr>
              <p:nvPr/>
            </p:nvSpPr>
            <p:spPr bwMode="auto">
              <a:xfrm>
                <a:off x="577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3" name="Rectangle 134"/>
              <p:cNvSpPr>
                <a:spLocks noChangeAspect="1" noChangeArrowheads="1"/>
              </p:cNvSpPr>
              <p:nvPr/>
            </p:nvSpPr>
            <p:spPr bwMode="auto">
              <a:xfrm>
                <a:off x="649" y="2808"/>
                <a:ext cx="72" cy="72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4" name="Rectangle 135"/>
              <p:cNvSpPr>
                <a:spLocks noChangeAspect="1" noChangeArrowheads="1"/>
              </p:cNvSpPr>
              <p:nvPr/>
            </p:nvSpPr>
            <p:spPr bwMode="auto">
              <a:xfrm>
                <a:off x="721" y="2808"/>
                <a:ext cx="72" cy="7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5" name="Rectangle 136"/>
              <p:cNvSpPr>
                <a:spLocks noChangeAspect="1" noChangeArrowheads="1"/>
              </p:cNvSpPr>
              <p:nvPr/>
            </p:nvSpPr>
            <p:spPr bwMode="auto">
              <a:xfrm>
                <a:off x="793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6" name="Rectangle 137"/>
              <p:cNvSpPr>
                <a:spLocks noChangeAspect="1" noChangeArrowheads="1"/>
              </p:cNvSpPr>
              <p:nvPr/>
            </p:nvSpPr>
            <p:spPr bwMode="auto">
              <a:xfrm>
                <a:off x="865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7" name="Rectangle 138"/>
              <p:cNvSpPr>
                <a:spLocks noChangeAspect="1" noChangeArrowheads="1"/>
              </p:cNvSpPr>
              <p:nvPr/>
            </p:nvSpPr>
            <p:spPr bwMode="auto">
              <a:xfrm>
                <a:off x="937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8" name="Rectangle 139"/>
              <p:cNvSpPr>
                <a:spLocks noChangeAspect="1" noChangeArrowheads="1"/>
              </p:cNvSpPr>
              <p:nvPr/>
            </p:nvSpPr>
            <p:spPr bwMode="auto">
              <a:xfrm>
                <a:off x="1009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9" name="Rectangle 140"/>
              <p:cNvSpPr>
                <a:spLocks noChangeAspect="1" noChangeArrowheads="1"/>
              </p:cNvSpPr>
              <p:nvPr/>
            </p:nvSpPr>
            <p:spPr bwMode="auto">
              <a:xfrm>
                <a:off x="1081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0" name="Rectangle 141"/>
              <p:cNvSpPr>
                <a:spLocks noChangeAspect="1" noChangeArrowheads="1"/>
              </p:cNvSpPr>
              <p:nvPr/>
            </p:nvSpPr>
            <p:spPr bwMode="auto">
              <a:xfrm>
                <a:off x="1153" y="2808"/>
                <a:ext cx="72" cy="72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1" name="Rectangle 142"/>
              <p:cNvSpPr>
                <a:spLocks noChangeAspect="1" noChangeArrowheads="1"/>
              </p:cNvSpPr>
              <p:nvPr/>
            </p:nvSpPr>
            <p:spPr bwMode="auto">
              <a:xfrm>
                <a:off x="1225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2" name="Rectangle 143"/>
              <p:cNvSpPr>
                <a:spLocks noChangeAspect="1" noChangeArrowheads="1"/>
              </p:cNvSpPr>
              <p:nvPr/>
            </p:nvSpPr>
            <p:spPr bwMode="auto">
              <a:xfrm>
                <a:off x="865" y="2808"/>
                <a:ext cx="43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3" name="Rectangle 144"/>
              <p:cNvSpPr>
                <a:spLocks noChangeAspect="1" noChangeArrowheads="1"/>
              </p:cNvSpPr>
              <p:nvPr/>
            </p:nvSpPr>
            <p:spPr bwMode="auto">
              <a:xfrm>
                <a:off x="1303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4" name="Rectangle 145"/>
              <p:cNvSpPr>
                <a:spLocks noChangeAspect="1" noChangeArrowheads="1"/>
              </p:cNvSpPr>
              <p:nvPr/>
            </p:nvSpPr>
            <p:spPr bwMode="auto">
              <a:xfrm>
                <a:off x="1375" y="2808"/>
                <a:ext cx="72" cy="7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5" name="Rectangle 146"/>
              <p:cNvSpPr>
                <a:spLocks noChangeAspect="1" noChangeArrowheads="1"/>
              </p:cNvSpPr>
              <p:nvPr/>
            </p:nvSpPr>
            <p:spPr bwMode="auto">
              <a:xfrm>
                <a:off x="1447" y="2808"/>
                <a:ext cx="72" cy="7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6" name="Rectangle 147"/>
              <p:cNvSpPr>
                <a:spLocks noChangeAspect="1" noChangeArrowheads="1"/>
              </p:cNvSpPr>
              <p:nvPr/>
            </p:nvSpPr>
            <p:spPr bwMode="auto">
              <a:xfrm>
                <a:off x="1519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7" name="Rectangle 148"/>
              <p:cNvSpPr>
                <a:spLocks noChangeAspect="1" noChangeArrowheads="1"/>
              </p:cNvSpPr>
              <p:nvPr/>
            </p:nvSpPr>
            <p:spPr bwMode="auto">
              <a:xfrm>
                <a:off x="1591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8" name="Rectangle 149"/>
              <p:cNvSpPr>
                <a:spLocks noChangeAspect="1" noChangeArrowheads="1"/>
              </p:cNvSpPr>
              <p:nvPr/>
            </p:nvSpPr>
            <p:spPr bwMode="auto">
              <a:xfrm>
                <a:off x="1663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9" name="Rectangle 150"/>
              <p:cNvSpPr>
                <a:spLocks noChangeAspect="1" noChangeArrowheads="1"/>
              </p:cNvSpPr>
              <p:nvPr/>
            </p:nvSpPr>
            <p:spPr bwMode="auto">
              <a:xfrm>
                <a:off x="1735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0" name="Rectangle 151"/>
              <p:cNvSpPr>
                <a:spLocks noChangeAspect="1" noChangeArrowheads="1"/>
              </p:cNvSpPr>
              <p:nvPr/>
            </p:nvSpPr>
            <p:spPr bwMode="auto">
              <a:xfrm>
                <a:off x="1807" y="2808"/>
                <a:ext cx="72" cy="7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1" name="Rectangle 152"/>
              <p:cNvSpPr>
                <a:spLocks noChangeAspect="1" noChangeArrowheads="1"/>
              </p:cNvSpPr>
              <p:nvPr/>
            </p:nvSpPr>
            <p:spPr bwMode="auto">
              <a:xfrm>
                <a:off x="1879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2" name="Rectangle 153"/>
              <p:cNvSpPr>
                <a:spLocks noChangeAspect="1" noChangeArrowheads="1"/>
              </p:cNvSpPr>
              <p:nvPr/>
            </p:nvSpPr>
            <p:spPr bwMode="auto">
              <a:xfrm>
                <a:off x="1951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3" name="Rectangle 154"/>
              <p:cNvSpPr>
                <a:spLocks noChangeAspect="1" noChangeArrowheads="1"/>
              </p:cNvSpPr>
              <p:nvPr/>
            </p:nvSpPr>
            <p:spPr bwMode="auto">
              <a:xfrm>
                <a:off x="1591" y="2808"/>
                <a:ext cx="43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4" name="Rectangle 155"/>
              <p:cNvSpPr>
                <a:spLocks noChangeAspect="1" noChangeArrowheads="1"/>
              </p:cNvSpPr>
              <p:nvPr/>
            </p:nvSpPr>
            <p:spPr bwMode="auto">
              <a:xfrm>
                <a:off x="2017" y="2808"/>
                <a:ext cx="72" cy="7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5" name="Rectangle 156"/>
              <p:cNvSpPr>
                <a:spLocks noChangeAspect="1" noChangeArrowheads="1"/>
              </p:cNvSpPr>
              <p:nvPr/>
            </p:nvSpPr>
            <p:spPr bwMode="auto">
              <a:xfrm>
                <a:off x="2089" y="2808"/>
                <a:ext cx="72" cy="72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6" name="Rectangle 157"/>
              <p:cNvSpPr>
                <a:spLocks noChangeAspect="1" noChangeArrowheads="1"/>
              </p:cNvSpPr>
              <p:nvPr/>
            </p:nvSpPr>
            <p:spPr bwMode="auto">
              <a:xfrm>
                <a:off x="2161" y="2808"/>
                <a:ext cx="73" cy="72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7" name="Rectangle 158"/>
              <p:cNvSpPr>
                <a:spLocks noChangeAspect="1" noChangeArrowheads="1"/>
              </p:cNvSpPr>
              <p:nvPr/>
            </p:nvSpPr>
            <p:spPr bwMode="auto">
              <a:xfrm>
                <a:off x="2234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8" name="Rectangle 159"/>
              <p:cNvSpPr>
                <a:spLocks noChangeAspect="1" noChangeArrowheads="1"/>
              </p:cNvSpPr>
              <p:nvPr/>
            </p:nvSpPr>
            <p:spPr bwMode="auto">
              <a:xfrm>
                <a:off x="2306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9" name="Rectangle 160"/>
              <p:cNvSpPr>
                <a:spLocks noChangeAspect="1" noChangeArrowheads="1"/>
              </p:cNvSpPr>
              <p:nvPr/>
            </p:nvSpPr>
            <p:spPr bwMode="auto">
              <a:xfrm>
                <a:off x="2378" y="2808"/>
                <a:ext cx="72" cy="7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0" name="Rectangle 161"/>
              <p:cNvSpPr>
                <a:spLocks noChangeAspect="1" noChangeArrowheads="1"/>
              </p:cNvSpPr>
              <p:nvPr/>
            </p:nvSpPr>
            <p:spPr bwMode="auto">
              <a:xfrm>
                <a:off x="2450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1" name="Rectangle 162"/>
              <p:cNvSpPr>
                <a:spLocks noChangeAspect="1" noChangeArrowheads="1"/>
              </p:cNvSpPr>
              <p:nvPr/>
            </p:nvSpPr>
            <p:spPr bwMode="auto">
              <a:xfrm>
                <a:off x="2522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2" name="Rectangle 163"/>
              <p:cNvSpPr>
                <a:spLocks noChangeAspect="1" noChangeArrowheads="1"/>
              </p:cNvSpPr>
              <p:nvPr/>
            </p:nvSpPr>
            <p:spPr bwMode="auto">
              <a:xfrm>
                <a:off x="2594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3" name="Rectangle 164"/>
              <p:cNvSpPr>
                <a:spLocks noChangeAspect="1" noChangeArrowheads="1"/>
              </p:cNvSpPr>
              <p:nvPr/>
            </p:nvSpPr>
            <p:spPr bwMode="auto">
              <a:xfrm>
                <a:off x="2671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4" name="Rectangle 165"/>
              <p:cNvSpPr>
                <a:spLocks noChangeAspect="1" noChangeArrowheads="1"/>
              </p:cNvSpPr>
              <p:nvPr/>
            </p:nvSpPr>
            <p:spPr bwMode="auto">
              <a:xfrm>
                <a:off x="2743" y="2808"/>
                <a:ext cx="72" cy="7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5" name="Rectangle 166"/>
              <p:cNvSpPr>
                <a:spLocks noChangeAspect="1" noChangeArrowheads="1"/>
              </p:cNvSpPr>
              <p:nvPr/>
            </p:nvSpPr>
            <p:spPr bwMode="auto">
              <a:xfrm>
                <a:off x="2815" y="2808"/>
                <a:ext cx="72" cy="7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6" name="Rectangle 167"/>
              <p:cNvSpPr>
                <a:spLocks noChangeAspect="1" noChangeArrowheads="1"/>
              </p:cNvSpPr>
              <p:nvPr/>
            </p:nvSpPr>
            <p:spPr bwMode="auto">
              <a:xfrm>
                <a:off x="2887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7" name="Rectangle 168"/>
              <p:cNvSpPr>
                <a:spLocks noChangeAspect="1" noChangeArrowheads="1"/>
              </p:cNvSpPr>
              <p:nvPr/>
            </p:nvSpPr>
            <p:spPr bwMode="auto">
              <a:xfrm>
                <a:off x="2959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8" name="Rectangle 169"/>
              <p:cNvSpPr>
                <a:spLocks noChangeAspect="1" noChangeArrowheads="1"/>
              </p:cNvSpPr>
              <p:nvPr/>
            </p:nvSpPr>
            <p:spPr bwMode="auto">
              <a:xfrm>
                <a:off x="3031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9" name="Rectangle 170"/>
              <p:cNvSpPr>
                <a:spLocks noChangeAspect="1" noChangeArrowheads="1"/>
              </p:cNvSpPr>
              <p:nvPr/>
            </p:nvSpPr>
            <p:spPr bwMode="auto">
              <a:xfrm>
                <a:off x="3103" y="2808"/>
                <a:ext cx="72" cy="7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60" name="Rectangle 171"/>
              <p:cNvSpPr>
                <a:spLocks noChangeAspect="1" noChangeArrowheads="1"/>
              </p:cNvSpPr>
              <p:nvPr/>
            </p:nvSpPr>
            <p:spPr bwMode="auto">
              <a:xfrm>
                <a:off x="3175" y="2808"/>
                <a:ext cx="72" cy="7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61" name="Rectangle 172"/>
              <p:cNvSpPr>
                <a:spLocks noChangeAspect="1" noChangeArrowheads="1"/>
              </p:cNvSpPr>
              <p:nvPr/>
            </p:nvSpPr>
            <p:spPr bwMode="auto">
              <a:xfrm>
                <a:off x="3247" y="2808"/>
                <a:ext cx="72" cy="7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62" name="Rectangle 173"/>
              <p:cNvSpPr>
                <a:spLocks noChangeAspect="1" noChangeArrowheads="1"/>
              </p:cNvSpPr>
              <p:nvPr/>
            </p:nvSpPr>
            <p:spPr bwMode="auto">
              <a:xfrm>
                <a:off x="3319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63" name="Rectangle 174"/>
              <p:cNvSpPr>
                <a:spLocks noChangeAspect="1" noChangeArrowheads="1"/>
              </p:cNvSpPr>
              <p:nvPr/>
            </p:nvSpPr>
            <p:spPr bwMode="auto">
              <a:xfrm>
                <a:off x="2959" y="2808"/>
                <a:ext cx="43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p:grpSp>
        <p:graphicFrame>
          <p:nvGraphicFramePr>
            <p:cNvPr id="65" name="Object 179"/>
            <p:cNvGraphicFramePr>
              <a:graphicFrameLocks noChangeAspect="1"/>
            </p:cNvGraphicFramePr>
            <p:nvPr/>
          </p:nvGraphicFramePr>
          <p:xfrm>
            <a:off x="8039647" y="987574"/>
            <a:ext cx="752697" cy="4389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62" name="Bitmap Image" r:id="rId3" imgW="2572109" imgH="1580952" progId="PBrush">
                    <p:embed/>
                  </p:oleObj>
                </mc:Choice>
                <mc:Fallback>
                  <p:oleObj name="Bitmap Image" r:id="rId3" imgW="2572109" imgH="1580952" progId="PBrush">
                    <p:embed/>
                    <p:pic>
                      <p:nvPicPr>
                        <p:cNvPr id="65" name="Object 1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39647" y="987574"/>
                          <a:ext cx="752697" cy="4389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9" name="Object 180"/>
            <p:cNvGraphicFramePr>
              <a:graphicFrameLocks noChangeAspect="1"/>
            </p:cNvGraphicFramePr>
            <p:nvPr/>
          </p:nvGraphicFramePr>
          <p:xfrm>
            <a:off x="4575944" y="1013540"/>
            <a:ext cx="428608" cy="3481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63" name="Bitmap Image" r:id="rId5" imgW="1162212" imgH="1000000" progId="PBrush">
                    <p:embed/>
                  </p:oleObj>
                </mc:Choice>
                <mc:Fallback>
                  <p:oleObj name="Bitmap Image" r:id="rId5" imgW="1162212" imgH="1000000" progId="PBrush">
                    <p:embed/>
                    <p:pic>
                      <p:nvPicPr>
                        <p:cNvPr id="119" name="Object 1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5944" y="1013540"/>
                          <a:ext cx="428608" cy="3481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0" name="Object 181"/>
            <p:cNvGraphicFramePr>
              <a:graphicFrameLocks noChangeAspect="1"/>
            </p:cNvGraphicFramePr>
            <p:nvPr/>
          </p:nvGraphicFramePr>
          <p:xfrm>
            <a:off x="5757249" y="994510"/>
            <a:ext cx="402681" cy="365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64" name="Bitmap Image" r:id="rId7" imgW="1152381" imgH="1104762" progId="PBrush">
                    <p:embed/>
                  </p:oleObj>
                </mc:Choice>
                <mc:Fallback>
                  <p:oleObj name="Bitmap Image" r:id="rId7" imgW="1152381" imgH="1104762" progId="PBrush">
                    <p:embed/>
                    <p:pic>
                      <p:nvPicPr>
                        <p:cNvPr id="120" name="Object 1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57249" y="994510"/>
                          <a:ext cx="402681" cy="365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1" name="Object 182"/>
            <p:cNvGraphicFramePr>
              <a:graphicFrameLocks noChangeAspect="1"/>
            </p:cNvGraphicFramePr>
            <p:nvPr/>
          </p:nvGraphicFramePr>
          <p:xfrm>
            <a:off x="6804867" y="1013540"/>
            <a:ext cx="563915" cy="326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65" name="Bitmap Image" r:id="rId9" imgW="1276190" imgH="781159" progId="PBrush">
                    <p:embed/>
                  </p:oleObj>
                </mc:Choice>
                <mc:Fallback>
                  <p:oleObj name="Bitmap Image" r:id="rId9" imgW="1276190" imgH="781159" progId="PBrush">
                    <p:embed/>
                    <p:pic>
                      <p:nvPicPr>
                        <p:cNvPr id="121" name="Object 1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04867" y="1013540"/>
                          <a:ext cx="563915" cy="326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16" name="Picture 3" descr="cpk">
            <a:extLst>
              <a:ext uri="{FF2B5EF4-FFF2-40B4-BE49-F238E27FC236}">
                <a16:creationId xmlns:a16="http://schemas.microsoft.com/office/drawing/2014/main" id="{B45DF75D-B030-4CBA-B4CF-223A9FEFC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051598" y="965567"/>
            <a:ext cx="1835912" cy="1081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49260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FBCA-B94A-405A-9A75-7F5F95ECA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in the Media </a:t>
            </a:r>
            <a:r>
              <a:rPr lang="en-US" i="1" dirty="0"/>
              <a:t>(ii)</a:t>
            </a:r>
            <a:endParaRPr lang="en-GB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89940-1437-4952-A424-13DBC3C77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2382"/>
            <a:ext cx="3097936" cy="4581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2FBF19-3773-4F59-A233-6EF6C3074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507" y="555526"/>
            <a:ext cx="3094493" cy="4587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849C7-2F0E-4E9F-AF8E-9A76A2FF0F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7" r="21169"/>
          <a:stretch/>
        </p:blipFill>
        <p:spPr>
          <a:xfrm>
            <a:off x="3094494" y="562382"/>
            <a:ext cx="2951572" cy="2967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7B2178-D457-414E-AC12-D380A78E534C}"/>
              </a:ext>
            </a:extLst>
          </p:cNvPr>
          <p:cNvSpPr txBox="1"/>
          <p:nvPr/>
        </p:nvSpPr>
        <p:spPr>
          <a:xfrm rot="16200000">
            <a:off x="5247636" y="2751024"/>
            <a:ext cx="14927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[Center for Data Innovation]</a:t>
            </a:r>
            <a:endParaRPr lang="en-GB" sz="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2E94C6-B858-458D-8FDF-8A4DB1B6DE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399" y="3714999"/>
            <a:ext cx="2658944" cy="1126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EAB469-1813-4B23-A778-22215073BA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377" y="4450814"/>
            <a:ext cx="699542" cy="6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3705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+mn-lt"/>
              </a:rPr>
              <a:t>Graph Kernels </a:t>
            </a:r>
            <a:r>
              <a:rPr lang="de-DE" sz="1000" dirty="0">
                <a:latin typeface="+mn-lt"/>
              </a:rPr>
              <a:t>[</a:t>
            </a:r>
            <a:r>
              <a:rPr lang="de-DE" sz="1000" dirty="0">
                <a:solidFill>
                  <a:schemeClr val="tx2"/>
                </a:solidFill>
                <a:latin typeface="+mn-lt"/>
              </a:rPr>
              <a:t>colt’03,kdd‘04</a:t>
            </a:r>
            <a:r>
              <a:rPr lang="de-DE" sz="1000" dirty="0">
                <a:latin typeface="+mn-lt"/>
              </a:rPr>
              <a:t>]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67544" y="951756"/>
            <a:ext cx="4752528" cy="3780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common approach: </a:t>
            </a:r>
            <a:b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define kernel as some function of the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common subgraphs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cf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strings, trees, …)</a:t>
            </a:r>
            <a:b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computing this graph kernel is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NP-hard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;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even for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paths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cycles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, or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connected subgraphs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(with subgraph-isomorphism as the embedding)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computing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complete graph kernels</a:t>
            </a:r>
            <a:b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is at least as hard as deciding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graph isomorphism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EB811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EB811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EB811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117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1157" y="3393537"/>
            <a:ext cx="2664296" cy="22619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58" name="Group 57"/>
          <p:cNvGrpSpPr/>
          <p:nvPr/>
        </p:nvGrpSpPr>
        <p:grpSpPr>
          <a:xfrm>
            <a:off x="539552" y="5156354"/>
            <a:ext cx="4353450" cy="864096"/>
            <a:chOff x="4467022" y="699542"/>
            <a:chExt cx="4353450" cy="864096"/>
          </a:xfrm>
        </p:grpSpPr>
        <p:sp>
          <p:nvSpPr>
            <p:cNvPr id="59" name="Rounded Rectangular Callout 58"/>
            <p:cNvSpPr/>
            <p:nvPr/>
          </p:nvSpPr>
          <p:spPr>
            <a:xfrm>
              <a:off x="8002993" y="1059582"/>
              <a:ext cx="817479" cy="504056"/>
            </a:xfrm>
            <a:prstGeom prst="wedgeRoundRectCallout">
              <a:avLst>
                <a:gd name="adj1" fmla="val -6699"/>
                <a:gd name="adj2" fmla="val -102279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60" name="Rounded Rectangular Callout 59"/>
            <p:cNvSpPr/>
            <p:nvPr/>
          </p:nvSpPr>
          <p:spPr>
            <a:xfrm>
              <a:off x="6728672" y="1059582"/>
              <a:ext cx="688832" cy="504056"/>
            </a:xfrm>
            <a:prstGeom prst="wedgeRoundRectCallout">
              <a:avLst>
                <a:gd name="adj1" fmla="val -10877"/>
                <a:gd name="adj2" fmla="val -103791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61" name="Rounded Rectangular Callout 60"/>
            <p:cNvSpPr/>
            <p:nvPr/>
          </p:nvSpPr>
          <p:spPr>
            <a:xfrm>
              <a:off x="5579596" y="1059582"/>
              <a:ext cx="688832" cy="504056"/>
            </a:xfrm>
            <a:prstGeom prst="wedgeRoundRectCallout">
              <a:avLst>
                <a:gd name="adj1" fmla="val 6822"/>
                <a:gd name="adj2" fmla="val -103791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63" name="Rounded Rectangular Callout 62"/>
            <p:cNvSpPr/>
            <p:nvPr/>
          </p:nvSpPr>
          <p:spPr>
            <a:xfrm>
              <a:off x="4467022" y="1059582"/>
              <a:ext cx="688832" cy="504056"/>
            </a:xfrm>
            <a:prstGeom prst="wedgeRoundRectCallout">
              <a:avLst>
                <a:gd name="adj1" fmla="val 15672"/>
                <a:gd name="adj2" fmla="val -103791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grpSp>
          <p:nvGrpSpPr>
            <p:cNvPr id="64" name="Group 132"/>
            <p:cNvGrpSpPr>
              <a:grpSpLocks noChangeAspect="1"/>
            </p:cNvGrpSpPr>
            <p:nvPr/>
          </p:nvGrpSpPr>
          <p:grpSpPr bwMode="auto">
            <a:xfrm>
              <a:off x="4639824" y="699542"/>
              <a:ext cx="4108640" cy="101429"/>
              <a:chOff x="577" y="2808"/>
              <a:chExt cx="2814" cy="72"/>
            </a:xfrm>
          </p:grpSpPr>
          <p:sp>
            <p:nvSpPr>
              <p:cNvPr id="122" name="Rectangle 133"/>
              <p:cNvSpPr>
                <a:spLocks noChangeAspect="1" noChangeArrowheads="1"/>
              </p:cNvSpPr>
              <p:nvPr/>
            </p:nvSpPr>
            <p:spPr bwMode="auto">
              <a:xfrm>
                <a:off x="577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3" name="Rectangle 134"/>
              <p:cNvSpPr>
                <a:spLocks noChangeAspect="1" noChangeArrowheads="1"/>
              </p:cNvSpPr>
              <p:nvPr/>
            </p:nvSpPr>
            <p:spPr bwMode="auto">
              <a:xfrm>
                <a:off x="649" y="2808"/>
                <a:ext cx="72" cy="72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4" name="Rectangle 135"/>
              <p:cNvSpPr>
                <a:spLocks noChangeAspect="1" noChangeArrowheads="1"/>
              </p:cNvSpPr>
              <p:nvPr/>
            </p:nvSpPr>
            <p:spPr bwMode="auto">
              <a:xfrm>
                <a:off x="721" y="2808"/>
                <a:ext cx="72" cy="7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5" name="Rectangle 136"/>
              <p:cNvSpPr>
                <a:spLocks noChangeAspect="1" noChangeArrowheads="1"/>
              </p:cNvSpPr>
              <p:nvPr/>
            </p:nvSpPr>
            <p:spPr bwMode="auto">
              <a:xfrm>
                <a:off x="793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6" name="Rectangle 137"/>
              <p:cNvSpPr>
                <a:spLocks noChangeAspect="1" noChangeArrowheads="1"/>
              </p:cNvSpPr>
              <p:nvPr/>
            </p:nvSpPr>
            <p:spPr bwMode="auto">
              <a:xfrm>
                <a:off x="865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7" name="Rectangle 138"/>
              <p:cNvSpPr>
                <a:spLocks noChangeAspect="1" noChangeArrowheads="1"/>
              </p:cNvSpPr>
              <p:nvPr/>
            </p:nvSpPr>
            <p:spPr bwMode="auto">
              <a:xfrm>
                <a:off x="937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8" name="Rectangle 139"/>
              <p:cNvSpPr>
                <a:spLocks noChangeAspect="1" noChangeArrowheads="1"/>
              </p:cNvSpPr>
              <p:nvPr/>
            </p:nvSpPr>
            <p:spPr bwMode="auto">
              <a:xfrm>
                <a:off x="1009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9" name="Rectangle 140"/>
              <p:cNvSpPr>
                <a:spLocks noChangeAspect="1" noChangeArrowheads="1"/>
              </p:cNvSpPr>
              <p:nvPr/>
            </p:nvSpPr>
            <p:spPr bwMode="auto">
              <a:xfrm>
                <a:off x="1081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0" name="Rectangle 141"/>
              <p:cNvSpPr>
                <a:spLocks noChangeAspect="1" noChangeArrowheads="1"/>
              </p:cNvSpPr>
              <p:nvPr/>
            </p:nvSpPr>
            <p:spPr bwMode="auto">
              <a:xfrm>
                <a:off x="1153" y="2808"/>
                <a:ext cx="72" cy="72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1" name="Rectangle 142"/>
              <p:cNvSpPr>
                <a:spLocks noChangeAspect="1" noChangeArrowheads="1"/>
              </p:cNvSpPr>
              <p:nvPr/>
            </p:nvSpPr>
            <p:spPr bwMode="auto">
              <a:xfrm>
                <a:off x="1225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2" name="Rectangle 143"/>
              <p:cNvSpPr>
                <a:spLocks noChangeAspect="1" noChangeArrowheads="1"/>
              </p:cNvSpPr>
              <p:nvPr/>
            </p:nvSpPr>
            <p:spPr bwMode="auto">
              <a:xfrm>
                <a:off x="865" y="2808"/>
                <a:ext cx="43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3" name="Rectangle 144"/>
              <p:cNvSpPr>
                <a:spLocks noChangeAspect="1" noChangeArrowheads="1"/>
              </p:cNvSpPr>
              <p:nvPr/>
            </p:nvSpPr>
            <p:spPr bwMode="auto">
              <a:xfrm>
                <a:off x="1303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4" name="Rectangle 145"/>
              <p:cNvSpPr>
                <a:spLocks noChangeAspect="1" noChangeArrowheads="1"/>
              </p:cNvSpPr>
              <p:nvPr/>
            </p:nvSpPr>
            <p:spPr bwMode="auto">
              <a:xfrm>
                <a:off x="1375" y="2808"/>
                <a:ext cx="72" cy="7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5" name="Rectangle 146"/>
              <p:cNvSpPr>
                <a:spLocks noChangeAspect="1" noChangeArrowheads="1"/>
              </p:cNvSpPr>
              <p:nvPr/>
            </p:nvSpPr>
            <p:spPr bwMode="auto">
              <a:xfrm>
                <a:off x="1447" y="2808"/>
                <a:ext cx="72" cy="7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6" name="Rectangle 147"/>
              <p:cNvSpPr>
                <a:spLocks noChangeAspect="1" noChangeArrowheads="1"/>
              </p:cNvSpPr>
              <p:nvPr/>
            </p:nvSpPr>
            <p:spPr bwMode="auto">
              <a:xfrm>
                <a:off x="1519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7" name="Rectangle 148"/>
              <p:cNvSpPr>
                <a:spLocks noChangeAspect="1" noChangeArrowheads="1"/>
              </p:cNvSpPr>
              <p:nvPr/>
            </p:nvSpPr>
            <p:spPr bwMode="auto">
              <a:xfrm>
                <a:off x="1591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8" name="Rectangle 149"/>
              <p:cNvSpPr>
                <a:spLocks noChangeAspect="1" noChangeArrowheads="1"/>
              </p:cNvSpPr>
              <p:nvPr/>
            </p:nvSpPr>
            <p:spPr bwMode="auto">
              <a:xfrm>
                <a:off x="1663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9" name="Rectangle 150"/>
              <p:cNvSpPr>
                <a:spLocks noChangeAspect="1" noChangeArrowheads="1"/>
              </p:cNvSpPr>
              <p:nvPr/>
            </p:nvSpPr>
            <p:spPr bwMode="auto">
              <a:xfrm>
                <a:off x="1735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0" name="Rectangle 151"/>
              <p:cNvSpPr>
                <a:spLocks noChangeAspect="1" noChangeArrowheads="1"/>
              </p:cNvSpPr>
              <p:nvPr/>
            </p:nvSpPr>
            <p:spPr bwMode="auto">
              <a:xfrm>
                <a:off x="1807" y="2808"/>
                <a:ext cx="72" cy="7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1" name="Rectangle 152"/>
              <p:cNvSpPr>
                <a:spLocks noChangeAspect="1" noChangeArrowheads="1"/>
              </p:cNvSpPr>
              <p:nvPr/>
            </p:nvSpPr>
            <p:spPr bwMode="auto">
              <a:xfrm>
                <a:off x="1879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2" name="Rectangle 153"/>
              <p:cNvSpPr>
                <a:spLocks noChangeAspect="1" noChangeArrowheads="1"/>
              </p:cNvSpPr>
              <p:nvPr/>
            </p:nvSpPr>
            <p:spPr bwMode="auto">
              <a:xfrm>
                <a:off x="1951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3" name="Rectangle 154"/>
              <p:cNvSpPr>
                <a:spLocks noChangeAspect="1" noChangeArrowheads="1"/>
              </p:cNvSpPr>
              <p:nvPr/>
            </p:nvSpPr>
            <p:spPr bwMode="auto">
              <a:xfrm>
                <a:off x="1591" y="2808"/>
                <a:ext cx="43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4" name="Rectangle 155"/>
              <p:cNvSpPr>
                <a:spLocks noChangeAspect="1" noChangeArrowheads="1"/>
              </p:cNvSpPr>
              <p:nvPr/>
            </p:nvSpPr>
            <p:spPr bwMode="auto">
              <a:xfrm>
                <a:off x="2017" y="2808"/>
                <a:ext cx="72" cy="7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5" name="Rectangle 156"/>
              <p:cNvSpPr>
                <a:spLocks noChangeAspect="1" noChangeArrowheads="1"/>
              </p:cNvSpPr>
              <p:nvPr/>
            </p:nvSpPr>
            <p:spPr bwMode="auto">
              <a:xfrm>
                <a:off x="2089" y="2808"/>
                <a:ext cx="72" cy="72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6" name="Rectangle 157"/>
              <p:cNvSpPr>
                <a:spLocks noChangeAspect="1" noChangeArrowheads="1"/>
              </p:cNvSpPr>
              <p:nvPr/>
            </p:nvSpPr>
            <p:spPr bwMode="auto">
              <a:xfrm>
                <a:off x="2161" y="2808"/>
                <a:ext cx="73" cy="72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7" name="Rectangle 158"/>
              <p:cNvSpPr>
                <a:spLocks noChangeAspect="1" noChangeArrowheads="1"/>
              </p:cNvSpPr>
              <p:nvPr/>
            </p:nvSpPr>
            <p:spPr bwMode="auto">
              <a:xfrm>
                <a:off x="2234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8" name="Rectangle 159"/>
              <p:cNvSpPr>
                <a:spLocks noChangeAspect="1" noChangeArrowheads="1"/>
              </p:cNvSpPr>
              <p:nvPr/>
            </p:nvSpPr>
            <p:spPr bwMode="auto">
              <a:xfrm>
                <a:off x="2306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9" name="Rectangle 160"/>
              <p:cNvSpPr>
                <a:spLocks noChangeAspect="1" noChangeArrowheads="1"/>
              </p:cNvSpPr>
              <p:nvPr/>
            </p:nvSpPr>
            <p:spPr bwMode="auto">
              <a:xfrm>
                <a:off x="2378" y="2808"/>
                <a:ext cx="72" cy="7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0" name="Rectangle 161"/>
              <p:cNvSpPr>
                <a:spLocks noChangeAspect="1" noChangeArrowheads="1"/>
              </p:cNvSpPr>
              <p:nvPr/>
            </p:nvSpPr>
            <p:spPr bwMode="auto">
              <a:xfrm>
                <a:off x="2450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1" name="Rectangle 162"/>
              <p:cNvSpPr>
                <a:spLocks noChangeAspect="1" noChangeArrowheads="1"/>
              </p:cNvSpPr>
              <p:nvPr/>
            </p:nvSpPr>
            <p:spPr bwMode="auto">
              <a:xfrm>
                <a:off x="2522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2" name="Rectangle 163"/>
              <p:cNvSpPr>
                <a:spLocks noChangeAspect="1" noChangeArrowheads="1"/>
              </p:cNvSpPr>
              <p:nvPr/>
            </p:nvSpPr>
            <p:spPr bwMode="auto">
              <a:xfrm>
                <a:off x="2594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3" name="Rectangle 164"/>
              <p:cNvSpPr>
                <a:spLocks noChangeAspect="1" noChangeArrowheads="1"/>
              </p:cNvSpPr>
              <p:nvPr/>
            </p:nvSpPr>
            <p:spPr bwMode="auto">
              <a:xfrm>
                <a:off x="2671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4" name="Rectangle 165"/>
              <p:cNvSpPr>
                <a:spLocks noChangeAspect="1" noChangeArrowheads="1"/>
              </p:cNvSpPr>
              <p:nvPr/>
            </p:nvSpPr>
            <p:spPr bwMode="auto">
              <a:xfrm>
                <a:off x="2743" y="2808"/>
                <a:ext cx="72" cy="7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5" name="Rectangle 166"/>
              <p:cNvSpPr>
                <a:spLocks noChangeAspect="1" noChangeArrowheads="1"/>
              </p:cNvSpPr>
              <p:nvPr/>
            </p:nvSpPr>
            <p:spPr bwMode="auto">
              <a:xfrm>
                <a:off x="2815" y="2808"/>
                <a:ext cx="72" cy="7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6" name="Rectangle 167"/>
              <p:cNvSpPr>
                <a:spLocks noChangeAspect="1" noChangeArrowheads="1"/>
              </p:cNvSpPr>
              <p:nvPr/>
            </p:nvSpPr>
            <p:spPr bwMode="auto">
              <a:xfrm>
                <a:off x="2887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7" name="Rectangle 168"/>
              <p:cNvSpPr>
                <a:spLocks noChangeAspect="1" noChangeArrowheads="1"/>
              </p:cNvSpPr>
              <p:nvPr/>
            </p:nvSpPr>
            <p:spPr bwMode="auto">
              <a:xfrm>
                <a:off x="2959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8" name="Rectangle 169"/>
              <p:cNvSpPr>
                <a:spLocks noChangeAspect="1" noChangeArrowheads="1"/>
              </p:cNvSpPr>
              <p:nvPr/>
            </p:nvSpPr>
            <p:spPr bwMode="auto">
              <a:xfrm>
                <a:off x="3031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9" name="Rectangle 170"/>
              <p:cNvSpPr>
                <a:spLocks noChangeAspect="1" noChangeArrowheads="1"/>
              </p:cNvSpPr>
              <p:nvPr/>
            </p:nvSpPr>
            <p:spPr bwMode="auto">
              <a:xfrm>
                <a:off x="3103" y="2808"/>
                <a:ext cx="72" cy="7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60" name="Rectangle 171"/>
              <p:cNvSpPr>
                <a:spLocks noChangeAspect="1" noChangeArrowheads="1"/>
              </p:cNvSpPr>
              <p:nvPr/>
            </p:nvSpPr>
            <p:spPr bwMode="auto">
              <a:xfrm>
                <a:off x="3175" y="2808"/>
                <a:ext cx="72" cy="7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61" name="Rectangle 172"/>
              <p:cNvSpPr>
                <a:spLocks noChangeAspect="1" noChangeArrowheads="1"/>
              </p:cNvSpPr>
              <p:nvPr/>
            </p:nvSpPr>
            <p:spPr bwMode="auto">
              <a:xfrm>
                <a:off x="3247" y="2808"/>
                <a:ext cx="72" cy="7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62" name="Rectangle 173"/>
              <p:cNvSpPr>
                <a:spLocks noChangeAspect="1" noChangeArrowheads="1"/>
              </p:cNvSpPr>
              <p:nvPr/>
            </p:nvSpPr>
            <p:spPr bwMode="auto">
              <a:xfrm>
                <a:off x="3319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63" name="Rectangle 174"/>
              <p:cNvSpPr>
                <a:spLocks noChangeAspect="1" noChangeArrowheads="1"/>
              </p:cNvSpPr>
              <p:nvPr/>
            </p:nvSpPr>
            <p:spPr bwMode="auto">
              <a:xfrm>
                <a:off x="2959" y="2808"/>
                <a:ext cx="43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p:grpSp>
        <p:graphicFrame>
          <p:nvGraphicFramePr>
            <p:cNvPr id="65" name="Object 179"/>
            <p:cNvGraphicFramePr>
              <a:graphicFrameLocks noChangeAspect="1"/>
            </p:cNvGraphicFramePr>
            <p:nvPr/>
          </p:nvGraphicFramePr>
          <p:xfrm>
            <a:off x="8039647" y="987574"/>
            <a:ext cx="752697" cy="4389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86" name="Bitmap Image" r:id="rId5" imgW="2572109" imgH="1580952" progId="PBrush">
                    <p:embed/>
                  </p:oleObj>
                </mc:Choice>
                <mc:Fallback>
                  <p:oleObj name="Bitmap Image" r:id="rId5" imgW="2572109" imgH="1580952" progId="PBrush">
                    <p:embed/>
                    <p:pic>
                      <p:nvPicPr>
                        <p:cNvPr id="65" name="Object 1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39647" y="987574"/>
                          <a:ext cx="752697" cy="4389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9" name="Object 180"/>
            <p:cNvGraphicFramePr>
              <a:graphicFrameLocks noChangeAspect="1"/>
            </p:cNvGraphicFramePr>
            <p:nvPr/>
          </p:nvGraphicFramePr>
          <p:xfrm>
            <a:off x="4575944" y="1013540"/>
            <a:ext cx="428608" cy="3481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87" name="Bitmap Image" r:id="rId7" imgW="1162212" imgH="1000000" progId="PBrush">
                    <p:embed/>
                  </p:oleObj>
                </mc:Choice>
                <mc:Fallback>
                  <p:oleObj name="Bitmap Image" r:id="rId7" imgW="1162212" imgH="1000000" progId="PBrush">
                    <p:embed/>
                    <p:pic>
                      <p:nvPicPr>
                        <p:cNvPr id="119" name="Object 1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5944" y="1013540"/>
                          <a:ext cx="428608" cy="3481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0" name="Object 181"/>
            <p:cNvGraphicFramePr>
              <a:graphicFrameLocks noChangeAspect="1"/>
            </p:cNvGraphicFramePr>
            <p:nvPr/>
          </p:nvGraphicFramePr>
          <p:xfrm>
            <a:off x="5757249" y="994510"/>
            <a:ext cx="402681" cy="365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88" name="Bitmap Image" r:id="rId9" imgW="1152381" imgH="1104762" progId="PBrush">
                    <p:embed/>
                  </p:oleObj>
                </mc:Choice>
                <mc:Fallback>
                  <p:oleObj name="Bitmap Image" r:id="rId9" imgW="1152381" imgH="1104762" progId="PBrush">
                    <p:embed/>
                    <p:pic>
                      <p:nvPicPr>
                        <p:cNvPr id="120" name="Object 1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57249" y="994510"/>
                          <a:ext cx="402681" cy="365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1" name="Object 182"/>
            <p:cNvGraphicFramePr>
              <a:graphicFrameLocks noChangeAspect="1"/>
            </p:cNvGraphicFramePr>
            <p:nvPr/>
          </p:nvGraphicFramePr>
          <p:xfrm>
            <a:off x="6804867" y="1013540"/>
            <a:ext cx="563915" cy="326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89" name="Bitmap Image" r:id="rId11" imgW="1276190" imgH="781159" progId="PBrush">
                    <p:embed/>
                  </p:oleObj>
                </mc:Choice>
                <mc:Fallback>
                  <p:oleObj name="Bitmap Image" r:id="rId11" imgW="1276190" imgH="781159" progId="PBrush">
                    <p:embed/>
                    <p:pic>
                      <p:nvPicPr>
                        <p:cNvPr id="121" name="Object 1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04867" y="1013540"/>
                          <a:ext cx="563915" cy="326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16" name="Picture 3" descr="cpk">
            <a:extLst>
              <a:ext uri="{FF2B5EF4-FFF2-40B4-BE49-F238E27FC236}">
                <a16:creationId xmlns:a16="http://schemas.microsoft.com/office/drawing/2014/main" id="{B45DF75D-B030-4CBA-B4CF-223A9FEFC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051598" y="965567"/>
            <a:ext cx="1835912" cy="1081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519464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+mn-lt"/>
              </a:rPr>
              <a:t>Graph Kernels </a:t>
            </a:r>
            <a:r>
              <a:rPr lang="de-DE" sz="1000" dirty="0">
                <a:latin typeface="+mn-lt"/>
              </a:rPr>
              <a:t>[</a:t>
            </a:r>
            <a:r>
              <a:rPr lang="de-DE" sz="1000" dirty="0">
                <a:solidFill>
                  <a:schemeClr val="tx2"/>
                </a:solidFill>
                <a:latin typeface="+mn-lt"/>
              </a:rPr>
              <a:t>colt’03,kdd‘04</a:t>
            </a:r>
            <a:r>
              <a:rPr lang="de-DE" sz="1000" dirty="0">
                <a:latin typeface="+mn-lt"/>
              </a:rPr>
              <a:t>]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67544" y="951756"/>
            <a:ext cx="4752528" cy="3780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common approach: </a:t>
            </a:r>
            <a:b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define kernel as some function of the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common subgraphs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cf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strings, trees, …)</a:t>
            </a:r>
            <a:b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computing this graph kernel is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NP-hard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;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even for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paths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cycles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, or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connected subgraphs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(with subgraph-isomorphism as the embedding)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computing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complete graph kernels</a:t>
            </a:r>
            <a:b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is at least as hard as deciding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graph isomorphism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EB811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EB811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EB811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for efficient computation consider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particular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graphs-classes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different embedding operators, e.g.,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homomorphism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117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1157" y="3393537"/>
            <a:ext cx="2664296" cy="22619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58" name="Group 57"/>
          <p:cNvGrpSpPr/>
          <p:nvPr/>
        </p:nvGrpSpPr>
        <p:grpSpPr>
          <a:xfrm>
            <a:off x="539552" y="5156354"/>
            <a:ext cx="4353450" cy="864096"/>
            <a:chOff x="4467022" y="699542"/>
            <a:chExt cx="4353450" cy="864096"/>
          </a:xfrm>
        </p:grpSpPr>
        <p:sp>
          <p:nvSpPr>
            <p:cNvPr id="59" name="Rounded Rectangular Callout 58"/>
            <p:cNvSpPr/>
            <p:nvPr/>
          </p:nvSpPr>
          <p:spPr>
            <a:xfrm>
              <a:off x="8002993" y="1059582"/>
              <a:ext cx="817479" cy="504056"/>
            </a:xfrm>
            <a:prstGeom prst="wedgeRoundRectCallout">
              <a:avLst>
                <a:gd name="adj1" fmla="val -6699"/>
                <a:gd name="adj2" fmla="val -102279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60" name="Rounded Rectangular Callout 59"/>
            <p:cNvSpPr/>
            <p:nvPr/>
          </p:nvSpPr>
          <p:spPr>
            <a:xfrm>
              <a:off x="6728672" y="1059582"/>
              <a:ext cx="688832" cy="504056"/>
            </a:xfrm>
            <a:prstGeom prst="wedgeRoundRectCallout">
              <a:avLst>
                <a:gd name="adj1" fmla="val -10877"/>
                <a:gd name="adj2" fmla="val -103791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61" name="Rounded Rectangular Callout 60"/>
            <p:cNvSpPr/>
            <p:nvPr/>
          </p:nvSpPr>
          <p:spPr>
            <a:xfrm>
              <a:off x="5579596" y="1059582"/>
              <a:ext cx="688832" cy="504056"/>
            </a:xfrm>
            <a:prstGeom prst="wedgeRoundRectCallout">
              <a:avLst>
                <a:gd name="adj1" fmla="val 6822"/>
                <a:gd name="adj2" fmla="val -103791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63" name="Rounded Rectangular Callout 62"/>
            <p:cNvSpPr/>
            <p:nvPr/>
          </p:nvSpPr>
          <p:spPr>
            <a:xfrm>
              <a:off x="4467022" y="1059582"/>
              <a:ext cx="688832" cy="504056"/>
            </a:xfrm>
            <a:prstGeom prst="wedgeRoundRectCallout">
              <a:avLst>
                <a:gd name="adj1" fmla="val 15672"/>
                <a:gd name="adj2" fmla="val -103791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grpSp>
          <p:nvGrpSpPr>
            <p:cNvPr id="64" name="Group 132"/>
            <p:cNvGrpSpPr>
              <a:grpSpLocks noChangeAspect="1"/>
            </p:cNvGrpSpPr>
            <p:nvPr/>
          </p:nvGrpSpPr>
          <p:grpSpPr bwMode="auto">
            <a:xfrm>
              <a:off x="4639824" y="699542"/>
              <a:ext cx="4108640" cy="101429"/>
              <a:chOff x="577" y="2808"/>
              <a:chExt cx="2814" cy="72"/>
            </a:xfrm>
          </p:grpSpPr>
          <p:sp>
            <p:nvSpPr>
              <p:cNvPr id="122" name="Rectangle 133"/>
              <p:cNvSpPr>
                <a:spLocks noChangeAspect="1" noChangeArrowheads="1"/>
              </p:cNvSpPr>
              <p:nvPr/>
            </p:nvSpPr>
            <p:spPr bwMode="auto">
              <a:xfrm>
                <a:off x="577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3" name="Rectangle 134"/>
              <p:cNvSpPr>
                <a:spLocks noChangeAspect="1" noChangeArrowheads="1"/>
              </p:cNvSpPr>
              <p:nvPr/>
            </p:nvSpPr>
            <p:spPr bwMode="auto">
              <a:xfrm>
                <a:off x="649" y="2808"/>
                <a:ext cx="72" cy="72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4" name="Rectangle 135"/>
              <p:cNvSpPr>
                <a:spLocks noChangeAspect="1" noChangeArrowheads="1"/>
              </p:cNvSpPr>
              <p:nvPr/>
            </p:nvSpPr>
            <p:spPr bwMode="auto">
              <a:xfrm>
                <a:off x="721" y="2808"/>
                <a:ext cx="72" cy="7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5" name="Rectangle 136"/>
              <p:cNvSpPr>
                <a:spLocks noChangeAspect="1" noChangeArrowheads="1"/>
              </p:cNvSpPr>
              <p:nvPr/>
            </p:nvSpPr>
            <p:spPr bwMode="auto">
              <a:xfrm>
                <a:off x="793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6" name="Rectangle 137"/>
              <p:cNvSpPr>
                <a:spLocks noChangeAspect="1" noChangeArrowheads="1"/>
              </p:cNvSpPr>
              <p:nvPr/>
            </p:nvSpPr>
            <p:spPr bwMode="auto">
              <a:xfrm>
                <a:off x="865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7" name="Rectangle 138"/>
              <p:cNvSpPr>
                <a:spLocks noChangeAspect="1" noChangeArrowheads="1"/>
              </p:cNvSpPr>
              <p:nvPr/>
            </p:nvSpPr>
            <p:spPr bwMode="auto">
              <a:xfrm>
                <a:off x="937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8" name="Rectangle 139"/>
              <p:cNvSpPr>
                <a:spLocks noChangeAspect="1" noChangeArrowheads="1"/>
              </p:cNvSpPr>
              <p:nvPr/>
            </p:nvSpPr>
            <p:spPr bwMode="auto">
              <a:xfrm>
                <a:off x="1009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29" name="Rectangle 140"/>
              <p:cNvSpPr>
                <a:spLocks noChangeAspect="1" noChangeArrowheads="1"/>
              </p:cNvSpPr>
              <p:nvPr/>
            </p:nvSpPr>
            <p:spPr bwMode="auto">
              <a:xfrm>
                <a:off x="1081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0" name="Rectangle 141"/>
              <p:cNvSpPr>
                <a:spLocks noChangeAspect="1" noChangeArrowheads="1"/>
              </p:cNvSpPr>
              <p:nvPr/>
            </p:nvSpPr>
            <p:spPr bwMode="auto">
              <a:xfrm>
                <a:off x="1153" y="2808"/>
                <a:ext cx="72" cy="72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1" name="Rectangle 142"/>
              <p:cNvSpPr>
                <a:spLocks noChangeAspect="1" noChangeArrowheads="1"/>
              </p:cNvSpPr>
              <p:nvPr/>
            </p:nvSpPr>
            <p:spPr bwMode="auto">
              <a:xfrm>
                <a:off x="1225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2" name="Rectangle 143"/>
              <p:cNvSpPr>
                <a:spLocks noChangeAspect="1" noChangeArrowheads="1"/>
              </p:cNvSpPr>
              <p:nvPr/>
            </p:nvSpPr>
            <p:spPr bwMode="auto">
              <a:xfrm>
                <a:off x="865" y="2808"/>
                <a:ext cx="43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3" name="Rectangle 144"/>
              <p:cNvSpPr>
                <a:spLocks noChangeAspect="1" noChangeArrowheads="1"/>
              </p:cNvSpPr>
              <p:nvPr/>
            </p:nvSpPr>
            <p:spPr bwMode="auto">
              <a:xfrm>
                <a:off x="1303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4" name="Rectangle 145"/>
              <p:cNvSpPr>
                <a:spLocks noChangeAspect="1" noChangeArrowheads="1"/>
              </p:cNvSpPr>
              <p:nvPr/>
            </p:nvSpPr>
            <p:spPr bwMode="auto">
              <a:xfrm>
                <a:off x="1375" y="2808"/>
                <a:ext cx="72" cy="7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5" name="Rectangle 146"/>
              <p:cNvSpPr>
                <a:spLocks noChangeAspect="1" noChangeArrowheads="1"/>
              </p:cNvSpPr>
              <p:nvPr/>
            </p:nvSpPr>
            <p:spPr bwMode="auto">
              <a:xfrm>
                <a:off x="1447" y="2808"/>
                <a:ext cx="72" cy="7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6" name="Rectangle 147"/>
              <p:cNvSpPr>
                <a:spLocks noChangeAspect="1" noChangeArrowheads="1"/>
              </p:cNvSpPr>
              <p:nvPr/>
            </p:nvSpPr>
            <p:spPr bwMode="auto">
              <a:xfrm>
                <a:off x="1519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7" name="Rectangle 148"/>
              <p:cNvSpPr>
                <a:spLocks noChangeAspect="1" noChangeArrowheads="1"/>
              </p:cNvSpPr>
              <p:nvPr/>
            </p:nvSpPr>
            <p:spPr bwMode="auto">
              <a:xfrm>
                <a:off x="1591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8" name="Rectangle 149"/>
              <p:cNvSpPr>
                <a:spLocks noChangeAspect="1" noChangeArrowheads="1"/>
              </p:cNvSpPr>
              <p:nvPr/>
            </p:nvSpPr>
            <p:spPr bwMode="auto">
              <a:xfrm>
                <a:off x="1663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39" name="Rectangle 150"/>
              <p:cNvSpPr>
                <a:spLocks noChangeAspect="1" noChangeArrowheads="1"/>
              </p:cNvSpPr>
              <p:nvPr/>
            </p:nvSpPr>
            <p:spPr bwMode="auto">
              <a:xfrm>
                <a:off x="1735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0" name="Rectangle 151"/>
              <p:cNvSpPr>
                <a:spLocks noChangeAspect="1" noChangeArrowheads="1"/>
              </p:cNvSpPr>
              <p:nvPr/>
            </p:nvSpPr>
            <p:spPr bwMode="auto">
              <a:xfrm>
                <a:off x="1807" y="2808"/>
                <a:ext cx="72" cy="7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1" name="Rectangle 152"/>
              <p:cNvSpPr>
                <a:spLocks noChangeAspect="1" noChangeArrowheads="1"/>
              </p:cNvSpPr>
              <p:nvPr/>
            </p:nvSpPr>
            <p:spPr bwMode="auto">
              <a:xfrm>
                <a:off x="1879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2" name="Rectangle 153"/>
              <p:cNvSpPr>
                <a:spLocks noChangeAspect="1" noChangeArrowheads="1"/>
              </p:cNvSpPr>
              <p:nvPr/>
            </p:nvSpPr>
            <p:spPr bwMode="auto">
              <a:xfrm>
                <a:off x="1951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3" name="Rectangle 154"/>
              <p:cNvSpPr>
                <a:spLocks noChangeAspect="1" noChangeArrowheads="1"/>
              </p:cNvSpPr>
              <p:nvPr/>
            </p:nvSpPr>
            <p:spPr bwMode="auto">
              <a:xfrm>
                <a:off x="1591" y="2808"/>
                <a:ext cx="43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4" name="Rectangle 155"/>
              <p:cNvSpPr>
                <a:spLocks noChangeAspect="1" noChangeArrowheads="1"/>
              </p:cNvSpPr>
              <p:nvPr/>
            </p:nvSpPr>
            <p:spPr bwMode="auto">
              <a:xfrm>
                <a:off x="2017" y="2808"/>
                <a:ext cx="72" cy="7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5" name="Rectangle 156"/>
              <p:cNvSpPr>
                <a:spLocks noChangeAspect="1" noChangeArrowheads="1"/>
              </p:cNvSpPr>
              <p:nvPr/>
            </p:nvSpPr>
            <p:spPr bwMode="auto">
              <a:xfrm>
                <a:off x="2089" y="2808"/>
                <a:ext cx="72" cy="72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6" name="Rectangle 157"/>
              <p:cNvSpPr>
                <a:spLocks noChangeAspect="1" noChangeArrowheads="1"/>
              </p:cNvSpPr>
              <p:nvPr/>
            </p:nvSpPr>
            <p:spPr bwMode="auto">
              <a:xfrm>
                <a:off x="2161" y="2808"/>
                <a:ext cx="73" cy="72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7" name="Rectangle 158"/>
              <p:cNvSpPr>
                <a:spLocks noChangeAspect="1" noChangeArrowheads="1"/>
              </p:cNvSpPr>
              <p:nvPr/>
            </p:nvSpPr>
            <p:spPr bwMode="auto">
              <a:xfrm>
                <a:off x="2234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8" name="Rectangle 159"/>
              <p:cNvSpPr>
                <a:spLocks noChangeAspect="1" noChangeArrowheads="1"/>
              </p:cNvSpPr>
              <p:nvPr/>
            </p:nvSpPr>
            <p:spPr bwMode="auto">
              <a:xfrm>
                <a:off x="2306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49" name="Rectangle 160"/>
              <p:cNvSpPr>
                <a:spLocks noChangeAspect="1" noChangeArrowheads="1"/>
              </p:cNvSpPr>
              <p:nvPr/>
            </p:nvSpPr>
            <p:spPr bwMode="auto">
              <a:xfrm>
                <a:off x="2378" y="2808"/>
                <a:ext cx="72" cy="7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0" name="Rectangle 161"/>
              <p:cNvSpPr>
                <a:spLocks noChangeAspect="1" noChangeArrowheads="1"/>
              </p:cNvSpPr>
              <p:nvPr/>
            </p:nvSpPr>
            <p:spPr bwMode="auto">
              <a:xfrm>
                <a:off x="2450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1" name="Rectangle 162"/>
              <p:cNvSpPr>
                <a:spLocks noChangeAspect="1" noChangeArrowheads="1"/>
              </p:cNvSpPr>
              <p:nvPr/>
            </p:nvSpPr>
            <p:spPr bwMode="auto">
              <a:xfrm>
                <a:off x="2522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2" name="Rectangle 163"/>
              <p:cNvSpPr>
                <a:spLocks noChangeAspect="1" noChangeArrowheads="1"/>
              </p:cNvSpPr>
              <p:nvPr/>
            </p:nvSpPr>
            <p:spPr bwMode="auto">
              <a:xfrm>
                <a:off x="2594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3" name="Rectangle 164"/>
              <p:cNvSpPr>
                <a:spLocks noChangeAspect="1" noChangeArrowheads="1"/>
              </p:cNvSpPr>
              <p:nvPr/>
            </p:nvSpPr>
            <p:spPr bwMode="auto">
              <a:xfrm>
                <a:off x="2671" y="2808"/>
                <a:ext cx="72" cy="72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4" name="Rectangle 165"/>
              <p:cNvSpPr>
                <a:spLocks noChangeAspect="1" noChangeArrowheads="1"/>
              </p:cNvSpPr>
              <p:nvPr/>
            </p:nvSpPr>
            <p:spPr bwMode="auto">
              <a:xfrm>
                <a:off x="2743" y="2808"/>
                <a:ext cx="72" cy="7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5" name="Rectangle 166"/>
              <p:cNvSpPr>
                <a:spLocks noChangeAspect="1" noChangeArrowheads="1"/>
              </p:cNvSpPr>
              <p:nvPr/>
            </p:nvSpPr>
            <p:spPr bwMode="auto">
              <a:xfrm>
                <a:off x="2815" y="2808"/>
                <a:ext cx="72" cy="7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6" name="Rectangle 167"/>
              <p:cNvSpPr>
                <a:spLocks noChangeAspect="1" noChangeArrowheads="1"/>
              </p:cNvSpPr>
              <p:nvPr/>
            </p:nvSpPr>
            <p:spPr bwMode="auto">
              <a:xfrm>
                <a:off x="2887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7" name="Rectangle 168"/>
              <p:cNvSpPr>
                <a:spLocks noChangeAspect="1" noChangeArrowheads="1"/>
              </p:cNvSpPr>
              <p:nvPr/>
            </p:nvSpPr>
            <p:spPr bwMode="auto">
              <a:xfrm>
                <a:off x="2959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8" name="Rectangle 169"/>
              <p:cNvSpPr>
                <a:spLocks noChangeAspect="1" noChangeArrowheads="1"/>
              </p:cNvSpPr>
              <p:nvPr/>
            </p:nvSpPr>
            <p:spPr bwMode="auto">
              <a:xfrm>
                <a:off x="3031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59" name="Rectangle 170"/>
              <p:cNvSpPr>
                <a:spLocks noChangeAspect="1" noChangeArrowheads="1"/>
              </p:cNvSpPr>
              <p:nvPr/>
            </p:nvSpPr>
            <p:spPr bwMode="auto">
              <a:xfrm>
                <a:off x="3103" y="2808"/>
                <a:ext cx="72" cy="72"/>
              </a:xfrm>
              <a:prstGeom prst="rect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60" name="Rectangle 171"/>
              <p:cNvSpPr>
                <a:spLocks noChangeAspect="1" noChangeArrowheads="1"/>
              </p:cNvSpPr>
              <p:nvPr/>
            </p:nvSpPr>
            <p:spPr bwMode="auto">
              <a:xfrm>
                <a:off x="3175" y="2808"/>
                <a:ext cx="72" cy="7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61" name="Rectangle 172"/>
              <p:cNvSpPr>
                <a:spLocks noChangeAspect="1" noChangeArrowheads="1"/>
              </p:cNvSpPr>
              <p:nvPr/>
            </p:nvSpPr>
            <p:spPr bwMode="auto">
              <a:xfrm>
                <a:off x="3247" y="2808"/>
                <a:ext cx="72" cy="7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62" name="Rectangle 173"/>
              <p:cNvSpPr>
                <a:spLocks noChangeAspect="1" noChangeArrowheads="1"/>
              </p:cNvSpPr>
              <p:nvPr/>
            </p:nvSpPr>
            <p:spPr bwMode="auto">
              <a:xfrm>
                <a:off x="3319" y="2808"/>
                <a:ext cx="7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63" name="Rectangle 174"/>
              <p:cNvSpPr>
                <a:spLocks noChangeAspect="1" noChangeArrowheads="1"/>
              </p:cNvSpPr>
              <p:nvPr/>
            </p:nvSpPr>
            <p:spPr bwMode="auto">
              <a:xfrm>
                <a:off x="2959" y="2808"/>
                <a:ext cx="432" cy="7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p:grpSp>
        <p:graphicFrame>
          <p:nvGraphicFramePr>
            <p:cNvPr id="65" name="Object 179"/>
            <p:cNvGraphicFramePr>
              <a:graphicFrameLocks noChangeAspect="1"/>
            </p:cNvGraphicFramePr>
            <p:nvPr/>
          </p:nvGraphicFramePr>
          <p:xfrm>
            <a:off x="8039647" y="987574"/>
            <a:ext cx="752697" cy="4389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4" name="Bitmap Image" r:id="rId6" imgW="2572109" imgH="1580952" progId="PBrush">
                    <p:embed/>
                  </p:oleObj>
                </mc:Choice>
                <mc:Fallback>
                  <p:oleObj name="Bitmap Image" r:id="rId6" imgW="2572109" imgH="1580952" progId="PBrush">
                    <p:embed/>
                    <p:pic>
                      <p:nvPicPr>
                        <p:cNvPr id="65" name="Object 1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39647" y="987574"/>
                          <a:ext cx="752697" cy="4389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9" name="Object 180"/>
            <p:cNvGraphicFramePr>
              <a:graphicFrameLocks noChangeAspect="1"/>
            </p:cNvGraphicFramePr>
            <p:nvPr/>
          </p:nvGraphicFramePr>
          <p:xfrm>
            <a:off x="4575944" y="1013540"/>
            <a:ext cx="428608" cy="3481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5" name="Bitmap Image" r:id="rId8" imgW="1162212" imgH="1000000" progId="PBrush">
                    <p:embed/>
                  </p:oleObj>
                </mc:Choice>
                <mc:Fallback>
                  <p:oleObj name="Bitmap Image" r:id="rId8" imgW="1162212" imgH="1000000" progId="PBrush">
                    <p:embed/>
                    <p:pic>
                      <p:nvPicPr>
                        <p:cNvPr id="119" name="Object 1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5944" y="1013540"/>
                          <a:ext cx="428608" cy="3481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0" name="Object 181"/>
            <p:cNvGraphicFramePr>
              <a:graphicFrameLocks noChangeAspect="1"/>
            </p:cNvGraphicFramePr>
            <p:nvPr/>
          </p:nvGraphicFramePr>
          <p:xfrm>
            <a:off x="5757249" y="994510"/>
            <a:ext cx="402681" cy="365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6" name="Bitmap Image" r:id="rId10" imgW="1152381" imgH="1104762" progId="PBrush">
                    <p:embed/>
                  </p:oleObj>
                </mc:Choice>
                <mc:Fallback>
                  <p:oleObj name="Bitmap Image" r:id="rId10" imgW="1152381" imgH="1104762" progId="PBrush">
                    <p:embed/>
                    <p:pic>
                      <p:nvPicPr>
                        <p:cNvPr id="120" name="Object 1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57249" y="994510"/>
                          <a:ext cx="402681" cy="365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1" name="Object 182"/>
            <p:cNvGraphicFramePr>
              <a:graphicFrameLocks noChangeAspect="1"/>
            </p:cNvGraphicFramePr>
            <p:nvPr/>
          </p:nvGraphicFramePr>
          <p:xfrm>
            <a:off x="6804867" y="1013540"/>
            <a:ext cx="563915" cy="326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7" name="Bitmap Image" r:id="rId12" imgW="1276190" imgH="781159" progId="PBrush">
                    <p:embed/>
                  </p:oleObj>
                </mc:Choice>
                <mc:Fallback>
                  <p:oleObj name="Bitmap Image" r:id="rId12" imgW="1276190" imgH="781159" progId="PBrush">
                    <p:embed/>
                    <p:pic>
                      <p:nvPicPr>
                        <p:cNvPr id="121" name="Object 1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04867" y="1013540"/>
                          <a:ext cx="563915" cy="326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E1EE83-261E-4A95-A60B-C924D575708C}"/>
              </a:ext>
            </a:extLst>
          </p:cNvPr>
          <p:cNvGrpSpPr/>
          <p:nvPr/>
        </p:nvGrpSpPr>
        <p:grpSpPr>
          <a:xfrm>
            <a:off x="5581322" y="2499742"/>
            <a:ext cx="3417168" cy="2592288"/>
            <a:chOff x="5581322" y="2499742"/>
            <a:chExt cx="3417168" cy="25922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9948FA-ED58-4711-A841-8F916E5A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3772" y="3442723"/>
              <a:ext cx="1272752" cy="87974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63015A5-88ED-4D8E-87C3-53CD5A69C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3386" y="2499742"/>
              <a:ext cx="1140755" cy="10467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FA56BFA-446A-42C5-B08E-2749ED723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144" y="2623580"/>
              <a:ext cx="1140755" cy="90093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EA523A-4A68-419C-BA97-08E61F6F33E2}"/>
                </a:ext>
              </a:extLst>
            </p:cNvPr>
            <p:cNvSpPr/>
            <p:nvPr/>
          </p:nvSpPr>
          <p:spPr>
            <a:xfrm>
              <a:off x="5914719" y="3549051"/>
              <a:ext cx="49244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5AEB2806-1F7F-4FB4-BF8D-251FC54C9474}"/>
                    </a:ext>
                  </a:extLst>
                </p:cNvPr>
                <p:cNvSpPr/>
                <p:nvPr/>
              </p:nvSpPr>
              <p:spPr>
                <a:xfrm>
                  <a:off x="6833168" y="2651962"/>
                  <a:ext cx="787395" cy="830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4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×</m:t>
                        </m:r>
                      </m:oMath>
                    </m:oMathPara>
                  </a14:m>
                  <a:endParaRPr kumimoji="0" lang="en-GB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5AEB2806-1F7F-4FB4-BF8D-251FC54C94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3168" y="2651962"/>
                  <a:ext cx="787395" cy="83099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0C9D8E-C6B0-448E-AB1A-146076EB4AEA}"/>
                </a:ext>
              </a:extLst>
            </p:cNvPr>
            <p:cNvSpPr txBox="1"/>
            <p:nvPr/>
          </p:nvSpPr>
          <p:spPr>
            <a:xfrm>
              <a:off x="7677344" y="3511737"/>
              <a:ext cx="87716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direct</a:t>
              </a:r>
              <a:b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</a:b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product </a:t>
              </a:r>
              <a:b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</a:b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graph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pic>
          <p:nvPicPr>
            <p:cNvPr id="113" name="Grafik 55" descr="txp_fig">
              <a:extLst>
                <a:ext uri="{FF2B5EF4-FFF2-40B4-BE49-F238E27FC236}">
                  <a16:creationId xmlns:a16="http://schemas.microsoft.com/office/drawing/2014/main" id="{A7CDF501-19D5-4940-9DB5-F214D7B8958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 cstate="print"/>
            <a:stretch>
              <a:fillRect/>
            </a:stretch>
          </p:blipFill>
          <p:spPr bwMode="auto">
            <a:xfrm>
              <a:off x="5581322" y="4453250"/>
              <a:ext cx="3417168" cy="638780"/>
            </a:xfrm>
            <a:prstGeom prst="rect">
              <a:avLst/>
            </a:prstGeom>
            <a:noFill/>
            <a:ln/>
            <a:effectLst/>
          </p:spPr>
        </p:pic>
      </p:grpSp>
      <p:pic>
        <p:nvPicPr>
          <p:cNvPr id="116" name="Picture 3" descr="cpk">
            <a:extLst>
              <a:ext uri="{FF2B5EF4-FFF2-40B4-BE49-F238E27FC236}">
                <a16:creationId xmlns:a16="http://schemas.microsoft.com/office/drawing/2014/main" id="{B45DF75D-B030-4CBA-B4CF-223A9FEFC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051598" y="965567"/>
            <a:ext cx="1835912" cy="1081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CEBD4A7-D6CE-4407-AF34-66688DCA3D30}"/>
              </a:ext>
            </a:extLst>
          </p:cNvPr>
          <p:cNvGrpSpPr/>
          <p:nvPr/>
        </p:nvGrpSpPr>
        <p:grpSpPr>
          <a:xfrm>
            <a:off x="7389294" y="830965"/>
            <a:ext cx="1431178" cy="1308737"/>
            <a:chOff x="6300192" y="2446860"/>
            <a:chExt cx="2093584" cy="1925091"/>
          </a:xfrm>
        </p:grpSpPr>
        <p:pic>
          <p:nvPicPr>
            <p:cNvPr id="164" name="Picture 2">
              <a:extLst>
                <a:ext uri="{FF2B5EF4-FFF2-40B4-BE49-F238E27FC236}">
                  <a16:creationId xmlns:a16="http://schemas.microsoft.com/office/drawing/2014/main" id="{E4FF1300-AB59-43EF-A82E-4E54E6A59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2659195"/>
              <a:ext cx="1759890" cy="15687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474267F9-EB78-4776-AC36-DA4EB4C65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2200" y="2446860"/>
              <a:ext cx="3552" cy="19250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31B4F068-7018-4649-8621-B1786F78149F}"/>
                </a:ext>
              </a:extLst>
            </p:cNvPr>
            <p:cNvCxnSpPr>
              <a:cxnSpLocks/>
            </p:cNvCxnSpPr>
            <p:nvPr/>
          </p:nvCxnSpPr>
          <p:spPr>
            <a:xfrm>
              <a:off x="6300192" y="4299942"/>
              <a:ext cx="209358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971104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E3799-0622-42DD-BE17-D5177FED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Structured Prediction </a:t>
            </a:r>
            <a:r>
              <a:rPr lang="en-GB" sz="1000" dirty="0"/>
              <a:t>[</a:t>
            </a:r>
            <a:r>
              <a:rPr lang="en-GB" sz="1000" dirty="0">
                <a:solidFill>
                  <a:srgbClr val="EB811B"/>
                </a:solidFill>
              </a:rPr>
              <a:t>mlj’09</a:t>
            </a:r>
            <a:r>
              <a:rPr lang="en-GB" sz="1000" dirty="0"/>
              <a:t>, </a:t>
            </a:r>
            <a:r>
              <a:rPr lang="en-GB" sz="1000" dirty="0">
                <a:solidFill>
                  <a:srgbClr val="EB811B"/>
                </a:solidFill>
              </a:rPr>
              <a:t>uai’09</a:t>
            </a:r>
            <a:r>
              <a:rPr lang="en-GB" sz="1000" dirty="0"/>
              <a:t>]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CE5C06-7808-4AFD-8FE8-D6FF4DA0686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528" y="1049486"/>
            <a:ext cx="4324672" cy="3394472"/>
          </a:xfrm>
        </p:spPr>
        <p:txBody>
          <a:bodyPr>
            <a:normAutofit fontScale="92500" lnSpcReduction="10000"/>
          </a:bodyPr>
          <a:lstStyle/>
          <a:p>
            <a:r>
              <a:rPr lang="en-GB" sz="1400" b="1" dirty="0"/>
              <a:t>common approach:</a:t>
            </a:r>
            <a:br>
              <a:rPr lang="en-GB" sz="1400" b="1" dirty="0"/>
            </a:br>
            <a:r>
              <a:rPr lang="en-GB" sz="1400" dirty="0"/>
              <a:t>assume structures in the data are “</a:t>
            </a:r>
            <a:r>
              <a:rPr lang="en-GB" sz="1400" b="1" i="1" dirty="0"/>
              <a:t>better</a:t>
            </a:r>
            <a:r>
              <a:rPr lang="en-GB" sz="1400" dirty="0"/>
              <a:t>” </a:t>
            </a:r>
            <a:br>
              <a:rPr lang="en-GB" sz="1400" dirty="0"/>
            </a:br>
            <a:r>
              <a:rPr lang="en-GB" sz="1400" dirty="0"/>
              <a:t>than structures not in the data</a:t>
            </a:r>
          </a:p>
          <a:p>
            <a:endParaRPr lang="en-GB" sz="800" dirty="0"/>
          </a:p>
          <a:p>
            <a:r>
              <a:rPr lang="en-GB" sz="1400" dirty="0"/>
              <a:t>to distinguish between good and bad structures, </a:t>
            </a:r>
            <a:br>
              <a:rPr lang="en-GB" sz="1400" dirty="0"/>
            </a:br>
            <a:r>
              <a:rPr lang="en-GB" sz="1400" dirty="0"/>
              <a:t>we obtain an </a:t>
            </a:r>
            <a:r>
              <a:rPr lang="en-GB" sz="1400" b="1" dirty="0"/>
              <a:t>optimisation problem </a:t>
            </a:r>
            <a:r>
              <a:rPr lang="en-GB" sz="1400" dirty="0"/>
              <a:t>with</a:t>
            </a:r>
            <a:br>
              <a:rPr lang="en-GB" sz="1400" dirty="0"/>
            </a:br>
            <a:r>
              <a:rPr lang="en-GB" sz="1400" dirty="0">
                <a:solidFill>
                  <a:schemeClr val="tx2"/>
                </a:solidFill>
              </a:rPr>
              <a:t>exponentially many constraints </a:t>
            </a:r>
          </a:p>
          <a:p>
            <a:endParaRPr lang="en-GB" sz="1400" dirty="0">
              <a:solidFill>
                <a:schemeClr val="tx2"/>
              </a:solidFill>
            </a:endParaRPr>
          </a:p>
          <a:p>
            <a:endParaRPr lang="en-GB" sz="1400" dirty="0">
              <a:solidFill>
                <a:schemeClr val="tx2"/>
              </a:solidFill>
            </a:endParaRPr>
          </a:p>
          <a:p>
            <a:r>
              <a:rPr lang="en-GB" sz="1400" dirty="0"/>
              <a:t>it can be solved efficiently under the </a:t>
            </a:r>
            <a:br>
              <a:rPr lang="en-GB" sz="1400" dirty="0"/>
            </a:br>
            <a:r>
              <a:rPr lang="en-GB" sz="1400" b="1" dirty="0"/>
              <a:t>assumption </a:t>
            </a:r>
            <a:r>
              <a:rPr lang="en-GB" sz="1400" dirty="0"/>
              <a:t>that there is an efficient algorithm for </a:t>
            </a:r>
            <a:r>
              <a:rPr lang="en-GB" sz="1400" dirty="0">
                <a:solidFill>
                  <a:schemeClr val="tx2"/>
                </a:solidFill>
              </a:rPr>
              <a:t>finding a “</a:t>
            </a:r>
            <a:r>
              <a:rPr lang="en-GB" sz="1400" b="1" dirty="0">
                <a:solidFill>
                  <a:schemeClr val="tx2"/>
                </a:solidFill>
              </a:rPr>
              <a:t>better” </a:t>
            </a:r>
            <a:r>
              <a:rPr lang="en-GB" sz="1400" dirty="0">
                <a:solidFill>
                  <a:schemeClr val="tx2"/>
                </a:solidFill>
              </a:rPr>
              <a:t>structure</a:t>
            </a:r>
          </a:p>
          <a:p>
            <a:endParaRPr lang="en-GB" sz="1400" dirty="0">
              <a:solidFill>
                <a:schemeClr val="tx2"/>
              </a:solidFill>
            </a:endParaRPr>
          </a:p>
          <a:p>
            <a:endParaRPr lang="en-GB" sz="1400" dirty="0">
              <a:solidFill>
                <a:schemeClr val="tx2"/>
              </a:solidFill>
            </a:endParaRPr>
          </a:p>
          <a:p>
            <a:r>
              <a:rPr lang="en-GB" sz="1400" b="1" dirty="0">
                <a:solidFill>
                  <a:srgbClr val="FEFDFC"/>
                </a:solidFill>
              </a:rPr>
              <a:t>However, we have shown that this assumption</a:t>
            </a:r>
            <a:br>
              <a:rPr lang="en-GB" sz="1400" b="1" dirty="0">
                <a:solidFill>
                  <a:srgbClr val="FEFDFC"/>
                </a:solidFill>
              </a:rPr>
            </a:br>
            <a:r>
              <a:rPr lang="en-GB" sz="1400" b="1" dirty="0">
                <a:solidFill>
                  <a:srgbClr val="FEFDFC"/>
                </a:solidFill>
              </a:rPr>
              <a:t>does not hold for many problems involving graphs </a:t>
            </a:r>
          </a:p>
          <a:p>
            <a:endParaRPr lang="en-GB" sz="14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73E3D9-DFF5-4FF6-95A2-5D52D0B651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13821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E3799-0622-42DD-BE17-D5177FED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Structured Prediction </a:t>
            </a:r>
            <a:r>
              <a:rPr lang="en-GB" sz="1000" dirty="0"/>
              <a:t>[</a:t>
            </a:r>
            <a:r>
              <a:rPr lang="en-GB" sz="1000" dirty="0">
                <a:solidFill>
                  <a:srgbClr val="EB811B"/>
                </a:solidFill>
              </a:rPr>
              <a:t>mlj’09</a:t>
            </a:r>
            <a:r>
              <a:rPr lang="en-GB" sz="1000" dirty="0"/>
              <a:t>, </a:t>
            </a:r>
            <a:r>
              <a:rPr lang="en-GB" sz="1000" dirty="0">
                <a:solidFill>
                  <a:srgbClr val="EB811B"/>
                </a:solidFill>
              </a:rPr>
              <a:t>uai’09</a:t>
            </a:r>
            <a:r>
              <a:rPr lang="en-GB" sz="1000" dirty="0"/>
              <a:t>]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CE5C06-7808-4AFD-8FE8-D6FF4DA0686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528" y="1049486"/>
            <a:ext cx="4324672" cy="3394472"/>
          </a:xfrm>
        </p:spPr>
        <p:txBody>
          <a:bodyPr>
            <a:normAutofit fontScale="92500" lnSpcReduction="10000"/>
          </a:bodyPr>
          <a:lstStyle/>
          <a:p>
            <a:r>
              <a:rPr lang="en-GB" sz="1400" b="1" dirty="0"/>
              <a:t>common approach:</a:t>
            </a:r>
            <a:br>
              <a:rPr lang="en-GB" sz="1400" b="1" dirty="0"/>
            </a:br>
            <a:r>
              <a:rPr lang="en-GB" sz="1400" dirty="0"/>
              <a:t>assume structures in the data are “</a:t>
            </a:r>
            <a:r>
              <a:rPr lang="en-GB" sz="1400" b="1" i="1" dirty="0"/>
              <a:t>better</a:t>
            </a:r>
            <a:r>
              <a:rPr lang="en-GB" sz="1400" dirty="0"/>
              <a:t>” </a:t>
            </a:r>
            <a:br>
              <a:rPr lang="en-GB" sz="1400" dirty="0"/>
            </a:br>
            <a:r>
              <a:rPr lang="en-GB" sz="1400" dirty="0"/>
              <a:t>than structures not in the data</a:t>
            </a:r>
          </a:p>
          <a:p>
            <a:endParaRPr lang="en-GB" sz="800" dirty="0"/>
          </a:p>
          <a:p>
            <a:r>
              <a:rPr lang="en-GB" sz="1400" dirty="0"/>
              <a:t>to distinguish between good and bad structures, </a:t>
            </a:r>
            <a:br>
              <a:rPr lang="en-GB" sz="1400" dirty="0"/>
            </a:br>
            <a:r>
              <a:rPr lang="en-GB" sz="1400" dirty="0"/>
              <a:t>we obtain an </a:t>
            </a:r>
            <a:r>
              <a:rPr lang="en-GB" sz="1400" b="1" dirty="0"/>
              <a:t>optimisation problem </a:t>
            </a:r>
            <a:r>
              <a:rPr lang="en-GB" sz="1400" dirty="0"/>
              <a:t>with</a:t>
            </a:r>
            <a:br>
              <a:rPr lang="en-GB" sz="1400" dirty="0"/>
            </a:br>
            <a:r>
              <a:rPr lang="en-GB" sz="1400" dirty="0">
                <a:solidFill>
                  <a:schemeClr val="tx2"/>
                </a:solidFill>
              </a:rPr>
              <a:t>exponentially many constraints </a:t>
            </a:r>
          </a:p>
          <a:p>
            <a:endParaRPr lang="en-GB" sz="1400" dirty="0">
              <a:solidFill>
                <a:schemeClr val="tx2"/>
              </a:solidFill>
            </a:endParaRPr>
          </a:p>
          <a:p>
            <a:endParaRPr lang="en-GB" sz="1400" dirty="0">
              <a:solidFill>
                <a:schemeClr val="tx2"/>
              </a:solidFill>
            </a:endParaRPr>
          </a:p>
          <a:p>
            <a:r>
              <a:rPr lang="en-GB" sz="1400" dirty="0"/>
              <a:t>it can be solved efficiently under the </a:t>
            </a:r>
            <a:br>
              <a:rPr lang="en-GB" sz="1400" dirty="0"/>
            </a:br>
            <a:r>
              <a:rPr lang="en-GB" sz="1400" b="1" dirty="0"/>
              <a:t>assumption </a:t>
            </a:r>
            <a:r>
              <a:rPr lang="en-GB" sz="1400" dirty="0"/>
              <a:t>that there is an efficient algorithm for </a:t>
            </a:r>
            <a:r>
              <a:rPr lang="en-GB" sz="1400" dirty="0">
                <a:solidFill>
                  <a:schemeClr val="tx2"/>
                </a:solidFill>
              </a:rPr>
              <a:t>finding a “</a:t>
            </a:r>
            <a:r>
              <a:rPr lang="en-GB" sz="1400" b="1" dirty="0">
                <a:solidFill>
                  <a:schemeClr val="tx2"/>
                </a:solidFill>
              </a:rPr>
              <a:t>better” </a:t>
            </a:r>
            <a:r>
              <a:rPr lang="en-GB" sz="1400" dirty="0">
                <a:solidFill>
                  <a:schemeClr val="tx2"/>
                </a:solidFill>
              </a:rPr>
              <a:t>structure</a:t>
            </a:r>
          </a:p>
          <a:p>
            <a:endParaRPr lang="en-GB" sz="1400" dirty="0">
              <a:solidFill>
                <a:schemeClr val="tx2"/>
              </a:solidFill>
            </a:endParaRPr>
          </a:p>
          <a:p>
            <a:endParaRPr lang="en-GB" sz="1400" dirty="0">
              <a:solidFill>
                <a:schemeClr val="tx2"/>
              </a:solidFill>
            </a:endParaRPr>
          </a:p>
          <a:p>
            <a:r>
              <a:rPr lang="en-GB" sz="1400" b="1" dirty="0">
                <a:solidFill>
                  <a:schemeClr val="accent2"/>
                </a:solidFill>
              </a:rPr>
              <a:t>However, we have shown that this assumption</a:t>
            </a:r>
            <a:br>
              <a:rPr lang="en-GB" sz="1400" b="1" dirty="0">
                <a:solidFill>
                  <a:schemeClr val="accent2"/>
                </a:solidFill>
              </a:rPr>
            </a:br>
            <a:r>
              <a:rPr lang="en-GB" sz="1400" b="1" dirty="0">
                <a:solidFill>
                  <a:schemeClr val="accent2"/>
                </a:solidFill>
              </a:rPr>
              <a:t>does not hold for many problems involving graphs </a:t>
            </a:r>
          </a:p>
          <a:p>
            <a:endParaRPr lang="en-GB" sz="14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8D7130-A69D-4B55-92D7-B55F862197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36263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E3799-0622-42DD-BE17-D5177FED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Structured Prediction </a:t>
            </a:r>
            <a:r>
              <a:rPr lang="en-GB" sz="1000" dirty="0"/>
              <a:t>[</a:t>
            </a:r>
            <a:r>
              <a:rPr lang="en-GB" sz="1000" dirty="0">
                <a:solidFill>
                  <a:srgbClr val="EB811B"/>
                </a:solidFill>
              </a:rPr>
              <a:t>mlj’09</a:t>
            </a:r>
            <a:r>
              <a:rPr lang="en-GB" sz="1000" dirty="0"/>
              <a:t>, </a:t>
            </a:r>
            <a:r>
              <a:rPr lang="en-GB" sz="1000" dirty="0">
                <a:solidFill>
                  <a:srgbClr val="EB811B"/>
                </a:solidFill>
              </a:rPr>
              <a:t>uai’09</a:t>
            </a:r>
            <a:r>
              <a:rPr lang="en-GB" sz="1000" dirty="0"/>
              <a:t>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D046FF-B445-4FF6-BBB3-086B5911411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648200" y="1059582"/>
                <a:ext cx="4388296" cy="3819871"/>
              </a:xfrm>
            </p:spPr>
            <p:txBody>
              <a:bodyPr>
                <a:normAutofit/>
              </a:bodyPr>
              <a:lstStyle/>
              <a:p>
                <a:r>
                  <a:rPr lang="en-GB" sz="1400" b="1" dirty="0"/>
                  <a:t>alternative 1:</a:t>
                </a:r>
              </a:p>
              <a:p>
                <a:r>
                  <a:rPr lang="en-GB" sz="1400" dirty="0"/>
                  <a:t>replace the exponential number of constraints by an (exponential) sum with terms like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sub>
                        <m:sup/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GB" sz="14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GB" sz="1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  <a:p>
                <a:r>
                  <a:rPr lang="en-GB" sz="1400" dirty="0"/>
                  <a:t>which can “often” be </a:t>
                </a:r>
                <a:r>
                  <a:rPr lang="en-GB" sz="1400" b="1" dirty="0">
                    <a:solidFill>
                      <a:schemeClr val="tx2"/>
                    </a:solidFill>
                  </a:rPr>
                  <a:t>computed efficiently</a:t>
                </a:r>
              </a:p>
              <a:p>
                <a:endParaRPr lang="en-GB" sz="1400" b="1" dirty="0"/>
              </a:p>
              <a:p>
                <a:endParaRPr lang="en-GB" sz="1400" b="1" dirty="0"/>
              </a:p>
              <a:p>
                <a:r>
                  <a:rPr lang="en-GB" sz="1400" b="1" dirty="0"/>
                  <a:t>alternative 2:</a:t>
                </a:r>
                <a:r>
                  <a:rPr lang="en-GB" sz="1400" dirty="0"/>
                  <a:t> </a:t>
                </a:r>
              </a:p>
              <a:p>
                <a:r>
                  <a:rPr lang="en-GB" sz="1400" dirty="0"/>
                  <a:t>a </a:t>
                </a:r>
                <a:r>
                  <a:rPr lang="en-GB" sz="1400" dirty="0">
                    <a:solidFill>
                      <a:schemeClr val="tx2"/>
                    </a:solidFill>
                  </a:rPr>
                  <a:t>fixed-parameter tractable approximation scheme</a:t>
                </a:r>
                <a:r>
                  <a:rPr lang="en-GB" sz="1400" dirty="0"/>
                  <a:t> for the </a:t>
                </a:r>
                <a:r>
                  <a:rPr lang="en-GB" sz="1400" b="1" dirty="0"/>
                  <a:t>partition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sub>
                        <m:sup/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1400" dirty="0"/>
              </a:p>
              <a:p>
                <a:r>
                  <a:rPr lang="en-GB" sz="1400" dirty="0"/>
                  <a:t>parameter of the runtime is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GB" sz="1400" dirty="0"/>
                  <a:t>, i.e., </a:t>
                </a:r>
                <a:br>
                  <a:rPr lang="en-GB" sz="1400" dirty="0"/>
                </a:br>
                <a:r>
                  <a:rPr lang="en-GB" sz="1400" dirty="0"/>
                  <a:t>the “simplicity” of the hypothesis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D046FF-B445-4FF6-BBB3-086B59114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648200" y="1059582"/>
                <a:ext cx="4388296" cy="3819871"/>
              </a:xfrm>
              <a:blipFill>
                <a:blip r:embed="rId2"/>
                <a:stretch>
                  <a:fillRect l="-417" t="-799" b="-135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CE5C06-7808-4AFD-8FE8-D6FF4DA0686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528" y="1049486"/>
            <a:ext cx="4324672" cy="3394472"/>
          </a:xfrm>
        </p:spPr>
        <p:txBody>
          <a:bodyPr>
            <a:normAutofit fontScale="92500" lnSpcReduction="10000"/>
          </a:bodyPr>
          <a:lstStyle/>
          <a:p>
            <a:r>
              <a:rPr lang="en-GB" sz="1400" b="1" dirty="0"/>
              <a:t>common approach:</a:t>
            </a:r>
            <a:br>
              <a:rPr lang="en-GB" sz="1400" b="1" dirty="0"/>
            </a:br>
            <a:r>
              <a:rPr lang="en-GB" sz="1400" dirty="0"/>
              <a:t>assume structures in the data are “</a:t>
            </a:r>
            <a:r>
              <a:rPr lang="en-GB" sz="1400" b="1" i="1" dirty="0"/>
              <a:t>better</a:t>
            </a:r>
            <a:r>
              <a:rPr lang="en-GB" sz="1400" dirty="0"/>
              <a:t>” </a:t>
            </a:r>
            <a:br>
              <a:rPr lang="en-GB" sz="1400" dirty="0"/>
            </a:br>
            <a:r>
              <a:rPr lang="en-GB" sz="1400" dirty="0"/>
              <a:t>than structures not in the data</a:t>
            </a:r>
          </a:p>
          <a:p>
            <a:endParaRPr lang="en-GB" sz="800" dirty="0"/>
          </a:p>
          <a:p>
            <a:r>
              <a:rPr lang="en-GB" sz="1400" dirty="0"/>
              <a:t>to distinguish between good and bad structures, </a:t>
            </a:r>
            <a:br>
              <a:rPr lang="en-GB" sz="1400" dirty="0"/>
            </a:br>
            <a:r>
              <a:rPr lang="en-GB" sz="1400" dirty="0"/>
              <a:t>we obtain an </a:t>
            </a:r>
            <a:r>
              <a:rPr lang="en-GB" sz="1400" b="1" dirty="0"/>
              <a:t>optimisation problem </a:t>
            </a:r>
            <a:r>
              <a:rPr lang="en-GB" sz="1400" dirty="0"/>
              <a:t>with</a:t>
            </a:r>
            <a:br>
              <a:rPr lang="en-GB" sz="1400" dirty="0"/>
            </a:br>
            <a:r>
              <a:rPr lang="en-GB" sz="1400" dirty="0">
                <a:solidFill>
                  <a:schemeClr val="tx2"/>
                </a:solidFill>
              </a:rPr>
              <a:t>exponentially many constraints </a:t>
            </a:r>
          </a:p>
          <a:p>
            <a:endParaRPr lang="en-GB" sz="1400" dirty="0">
              <a:solidFill>
                <a:schemeClr val="tx2"/>
              </a:solidFill>
            </a:endParaRPr>
          </a:p>
          <a:p>
            <a:endParaRPr lang="en-GB" sz="1400" dirty="0">
              <a:solidFill>
                <a:schemeClr val="tx2"/>
              </a:solidFill>
            </a:endParaRPr>
          </a:p>
          <a:p>
            <a:r>
              <a:rPr lang="en-GB" sz="1400" dirty="0"/>
              <a:t>it can be solved efficiently under the </a:t>
            </a:r>
            <a:br>
              <a:rPr lang="en-GB" sz="1400" dirty="0"/>
            </a:br>
            <a:r>
              <a:rPr lang="en-GB" sz="1400" b="1" dirty="0"/>
              <a:t>assumption </a:t>
            </a:r>
            <a:r>
              <a:rPr lang="en-GB" sz="1400" dirty="0"/>
              <a:t>that there is an efficient algorithm for </a:t>
            </a:r>
            <a:r>
              <a:rPr lang="en-GB" sz="1400" dirty="0">
                <a:solidFill>
                  <a:schemeClr val="tx2"/>
                </a:solidFill>
              </a:rPr>
              <a:t>finding a “</a:t>
            </a:r>
            <a:r>
              <a:rPr lang="en-GB" sz="1400" b="1" dirty="0">
                <a:solidFill>
                  <a:schemeClr val="tx2"/>
                </a:solidFill>
              </a:rPr>
              <a:t>better” </a:t>
            </a:r>
            <a:r>
              <a:rPr lang="en-GB" sz="1400" dirty="0">
                <a:solidFill>
                  <a:schemeClr val="tx2"/>
                </a:solidFill>
              </a:rPr>
              <a:t>structure</a:t>
            </a:r>
          </a:p>
          <a:p>
            <a:endParaRPr lang="en-GB" sz="1400" dirty="0">
              <a:solidFill>
                <a:schemeClr val="tx2"/>
              </a:solidFill>
            </a:endParaRPr>
          </a:p>
          <a:p>
            <a:endParaRPr lang="en-GB" sz="1400" dirty="0">
              <a:solidFill>
                <a:schemeClr val="tx2"/>
              </a:solidFill>
            </a:endParaRPr>
          </a:p>
          <a:p>
            <a:r>
              <a:rPr lang="en-GB" sz="1400" b="1" dirty="0">
                <a:solidFill>
                  <a:schemeClr val="accent2"/>
                </a:solidFill>
              </a:rPr>
              <a:t>However, we have shown that this assumption</a:t>
            </a:r>
            <a:br>
              <a:rPr lang="en-GB" sz="1400" b="1" dirty="0">
                <a:solidFill>
                  <a:schemeClr val="accent2"/>
                </a:solidFill>
              </a:rPr>
            </a:br>
            <a:r>
              <a:rPr lang="en-GB" sz="1400" b="1" dirty="0">
                <a:solidFill>
                  <a:schemeClr val="accent2"/>
                </a:solidFill>
              </a:rPr>
              <a:t>does not hold for many problems involving graphs </a:t>
            </a:r>
          </a:p>
          <a:p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4461468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and Sample Complexity 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51058"/>
            <a:ext cx="3157728" cy="5166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541924"/>
            <a:ext cx="2577084" cy="5181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11908"/>
            <a:ext cx="5135880" cy="4556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336" y="1678694"/>
            <a:ext cx="1597152" cy="3169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830822"/>
            <a:ext cx="3329940" cy="31699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00031" y="2427734"/>
            <a:ext cx="2703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single centralised machine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0031" y="3642578"/>
            <a:ext cx="243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parallel Radon machine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1059582"/>
            <a:ext cx="6304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given a fixed confidence target and constant precision parameter</a:t>
            </a:r>
          </a:p>
        </p:txBody>
      </p:sp>
    </p:spTree>
    <p:extLst>
      <p:ext uri="{BB962C8B-B14F-4D97-AF65-F5344CB8AC3E}">
        <p14:creationId xmlns:p14="http://schemas.microsoft.com/office/powerpoint/2010/main" val="117003352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164554"/>
            <a:ext cx="8496944" cy="857250"/>
          </a:xfrm>
        </p:spPr>
        <p:txBody>
          <a:bodyPr/>
          <a:lstStyle/>
          <a:p>
            <a:r>
              <a:rPr lang="en-GB" dirty="0"/>
              <a:t>Cyclic Discovery Processes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pPr/>
              <a:t>226</a:t>
            </a:fld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27784" y="1275606"/>
            <a:ext cx="1130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design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05501" y="1275606"/>
            <a:ext cx="1282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analyse</a:t>
            </a:r>
          </a:p>
        </p:txBody>
      </p:sp>
      <p:sp>
        <p:nvSpPr>
          <p:cNvPr id="32" name="Arc 31"/>
          <p:cNvSpPr>
            <a:spLocks noChangeAspect="1"/>
          </p:cNvSpPr>
          <p:nvPr/>
        </p:nvSpPr>
        <p:spPr>
          <a:xfrm rot="8100000">
            <a:off x="2965230" y="1757068"/>
            <a:ext cx="3240000" cy="3240000"/>
          </a:xfrm>
          <a:prstGeom prst="arc">
            <a:avLst/>
          </a:prstGeom>
          <a:ln w="1270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/>
          <p:cNvSpPr>
            <a:spLocks noChangeAspect="1"/>
          </p:cNvSpPr>
          <p:nvPr/>
        </p:nvSpPr>
        <p:spPr>
          <a:xfrm rot="2700000" flipH="1" flipV="1">
            <a:off x="2506722" y="1253012"/>
            <a:ext cx="3240000" cy="3240000"/>
          </a:xfrm>
          <a:prstGeom prst="arc">
            <a:avLst/>
          </a:prstGeom>
          <a:ln w="1270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c 34"/>
          <p:cNvSpPr>
            <a:spLocks noChangeAspect="1"/>
          </p:cNvSpPr>
          <p:nvPr/>
        </p:nvSpPr>
        <p:spPr>
          <a:xfrm rot="2700000">
            <a:off x="3469286" y="1253012"/>
            <a:ext cx="3240000" cy="3240000"/>
          </a:xfrm>
          <a:prstGeom prst="arc">
            <a:avLst/>
          </a:prstGeom>
          <a:ln w="1270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c 35"/>
          <p:cNvSpPr>
            <a:spLocks noChangeAspect="1"/>
          </p:cNvSpPr>
          <p:nvPr/>
        </p:nvSpPr>
        <p:spPr>
          <a:xfrm rot="18900000">
            <a:off x="2965230" y="794504"/>
            <a:ext cx="3240000" cy="3240000"/>
          </a:xfrm>
          <a:prstGeom prst="arc">
            <a:avLst/>
          </a:prstGeom>
          <a:ln w="1270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/>
          <p:cNvSpPr txBox="1"/>
          <p:nvPr/>
        </p:nvSpPr>
        <p:spPr>
          <a:xfrm>
            <a:off x="2699792" y="4011910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make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80112" y="4083918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test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79512" y="4011910"/>
            <a:ext cx="2204616" cy="936104"/>
            <a:chOff x="179512" y="4011910"/>
            <a:chExt cx="2204616" cy="936104"/>
          </a:xfrm>
        </p:grpSpPr>
        <p:sp>
          <p:nvSpPr>
            <p:cNvPr id="16" name="Rounded Rectangular Callout 15"/>
            <p:cNvSpPr/>
            <p:nvPr/>
          </p:nvSpPr>
          <p:spPr>
            <a:xfrm>
              <a:off x="179512" y="4011910"/>
              <a:ext cx="2114692" cy="936104"/>
            </a:xfrm>
            <a:prstGeom prst="wedgeRoundRectCallout">
              <a:avLst>
                <a:gd name="adj1" fmla="val 59350"/>
                <a:gd name="adj2" fmla="val -24285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7843" y="4045009"/>
              <a:ext cx="21162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realise designed </a:t>
              </a:r>
            </a:p>
            <a:p>
              <a:r>
                <a:rPr lang="en-GB" sz="1600" dirty="0"/>
                <a:t>candidate structures</a:t>
              </a:r>
            </a:p>
            <a:p>
              <a:r>
                <a:rPr lang="en-GB" sz="1600" dirty="0"/>
                <a:t>in their context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79512" y="843558"/>
            <a:ext cx="2259118" cy="1800200"/>
            <a:chOff x="179512" y="843558"/>
            <a:chExt cx="2259118" cy="1800200"/>
          </a:xfrm>
        </p:grpSpPr>
        <p:sp>
          <p:nvSpPr>
            <p:cNvPr id="19" name="Rounded Rectangular Callout 18"/>
            <p:cNvSpPr/>
            <p:nvPr/>
          </p:nvSpPr>
          <p:spPr>
            <a:xfrm>
              <a:off x="179512" y="843558"/>
              <a:ext cx="2114692" cy="1800200"/>
            </a:xfrm>
            <a:prstGeom prst="wedgeRoundRectCallout">
              <a:avLst>
                <a:gd name="adj1" fmla="val 60299"/>
                <a:gd name="adj2" fmla="val -13845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7843" y="917307"/>
              <a:ext cx="217078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design novel </a:t>
              </a:r>
            </a:p>
            <a:p>
              <a:r>
                <a:rPr lang="en-GB" sz="1600" dirty="0"/>
                <a:t>candidate structures </a:t>
              </a:r>
            </a:p>
            <a:p>
              <a:endParaRPr lang="en-GB" sz="1600" dirty="0"/>
            </a:p>
            <a:p>
              <a:r>
                <a:rPr lang="en-GB" sz="1600" dirty="0"/>
                <a:t>huge, </a:t>
              </a:r>
              <a:r>
                <a:rPr lang="en-GB" sz="1600" b="1" dirty="0" err="1"/>
                <a:t>intensionally</a:t>
              </a:r>
              <a:r>
                <a:rPr lang="en-GB" sz="1600" dirty="0"/>
                <a:t> </a:t>
              </a:r>
            </a:p>
            <a:p>
              <a:r>
                <a:rPr lang="en-GB" sz="1600" dirty="0"/>
                <a:t>specified design </a:t>
              </a:r>
            </a:p>
            <a:p>
              <a:r>
                <a:rPr lang="en-GB" sz="1600" dirty="0"/>
                <a:t>space of </a:t>
              </a:r>
              <a:r>
                <a:rPr lang="en-GB" sz="1600" b="1" dirty="0"/>
                <a:t>structures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01588" y="4011910"/>
            <a:ext cx="2234908" cy="936104"/>
            <a:chOff x="6801588" y="4011910"/>
            <a:chExt cx="2234908" cy="936104"/>
          </a:xfrm>
        </p:grpSpPr>
        <p:sp>
          <p:nvSpPr>
            <p:cNvPr id="22" name="Rounded Rectangular Callout 21"/>
            <p:cNvSpPr/>
            <p:nvPr/>
          </p:nvSpPr>
          <p:spPr>
            <a:xfrm>
              <a:off x="6801588" y="4011910"/>
              <a:ext cx="2170787" cy="936104"/>
            </a:xfrm>
            <a:prstGeom prst="wedgeRoundRectCallout">
              <a:avLst>
                <a:gd name="adj1" fmla="val -61891"/>
                <a:gd name="adj2" fmla="val -18180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01589" y="4045009"/>
              <a:ext cx="22349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determine properties</a:t>
              </a:r>
            </a:p>
            <a:p>
              <a:r>
                <a:rPr lang="en-GB" sz="1600" dirty="0"/>
                <a:t>of realised structures </a:t>
              </a:r>
            </a:p>
            <a:p>
              <a:r>
                <a:rPr lang="en-GB" sz="1600" dirty="0"/>
                <a:t>in their context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793701" y="771550"/>
            <a:ext cx="2170786" cy="1800200"/>
            <a:chOff x="6793701" y="771550"/>
            <a:chExt cx="2170786" cy="1800200"/>
          </a:xfrm>
        </p:grpSpPr>
        <p:sp>
          <p:nvSpPr>
            <p:cNvPr id="24" name="Rounded Rectangular Callout 23"/>
            <p:cNvSpPr/>
            <p:nvPr/>
          </p:nvSpPr>
          <p:spPr>
            <a:xfrm>
              <a:off x="6801588" y="771550"/>
              <a:ext cx="2162899" cy="1800200"/>
            </a:xfrm>
            <a:prstGeom prst="wedgeRoundRectCallout">
              <a:avLst>
                <a:gd name="adj1" fmla="val -58669"/>
                <a:gd name="adj2" fmla="val -8686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93701" y="915566"/>
              <a:ext cx="215155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build a hypothesis of</a:t>
              </a:r>
            </a:p>
            <a:p>
              <a:r>
                <a:rPr lang="en-GB" sz="1600" dirty="0"/>
                <a:t>the properties of all</a:t>
              </a:r>
            </a:p>
            <a:p>
              <a:r>
                <a:rPr lang="en-GB" sz="1600" dirty="0"/>
                <a:t>structures from the </a:t>
              </a:r>
            </a:p>
            <a:p>
              <a:r>
                <a:rPr lang="en-GB" sz="1600" dirty="0"/>
                <a:t>design space</a:t>
              </a:r>
            </a:p>
            <a:p>
              <a:endParaRPr lang="en-GB" sz="1600" dirty="0"/>
            </a:p>
            <a:p>
              <a:r>
                <a:rPr lang="en-GB" sz="1600" dirty="0"/>
                <a:t>to improve designs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25705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906CE8-C4BA-4557-9401-4A17962C16A5}"/>
              </a:ext>
            </a:extLst>
          </p:cNvPr>
          <p:cNvSpPr txBox="1"/>
          <p:nvPr/>
        </p:nvSpPr>
        <p:spPr>
          <a:xfrm>
            <a:off x="3611689" y="2156251"/>
            <a:ext cx="1920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09014696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Consistency of Radon Points </a:t>
            </a:r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19" y="1555712"/>
            <a:ext cx="5349240" cy="512064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4079139" y="2643758"/>
            <a:ext cx="2005029" cy="432048"/>
          </a:xfrm>
          <a:prstGeom prst="wedgeRoundRectCallout">
            <a:avLst>
              <a:gd name="adj1" fmla="val -38068"/>
              <a:gd name="adj2" fmla="val -193857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Radon number</a:t>
            </a:r>
            <a:endParaRPr lang="en-GB" sz="1600" i="1" dirty="0"/>
          </a:p>
        </p:txBody>
      </p:sp>
      <p:sp>
        <p:nvSpPr>
          <p:cNvPr id="14" name="Oval 13"/>
          <p:cNvSpPr/>
          <p:nvPr/>
        </p:nvSpPr>
        <p:spPr>
          <a:xfrm>
            <a:off x="5940153" y="3750774"/>
            <a:ext cx="360040" cy="37261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6948264" y="3750774"/>
            <a:ext cx="360040" cy="37261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4067944" y="2643758"/>
            <a:ext cx="2005029" cy="432048"/>
          </a:xfrm>
          <a:prstGeom prst="wedgeRoundRectCallout">
            <a:avLst>
              <a:gd name="adj1" fmla="val -48463"/>
              <a:gd name="adj2" fmla="val 248103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Radon number</a:t>
            </a:r>
            <a:endParaRPr lang="en-GB" sz="1600" i="1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4079139" y="2643758"/>
            <a:ext cx="2005029" cy="432048"/>
          </a:xfrm>
          <a:prstGeom prst="wedgeRoundRectCallout">
            <a:avLst>
              <a:gd name="adj1" fmla="val 79634"/>
              <a:gd name="adj2" fmla="val 243435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Radon number</a:t>
            </a:r>
            <a:endParaRPr lang="en-GB" sz="1600" i="1" dirty="0"/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867356"/>
            <a:ext cx="6397752" cy="457200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6588224" y="2521844"/>
            <a:ext cx="2376264" cy="914002"/>
          </a:xfrm>
          <a:prstGeom prst="wedgeRoundRectCallout">
            <a:avLst>
              <a:gd name="adj1" fmla="val -6081"/>
              <a:gd name="adj2" fmla="val 10263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could we achieve this </a:t>
            </a:r>
            <a:br>
              <a:rPr lang="en-GB" sz="1600" dirty="0"/>
            </a:br>
            <a:r>
              <a:rPr lang="en-GB" sz="1600" dirty="0"/>
              <a:t>on a single machine?</a:t>
            </a:r>
          </a:p>
        </p:txBody>
      </p:sp>
    </p:spTree>
    <p:extLst>
      <p:ext uri="{BB962C8B-B14F-4D97-AF65-F5344CB8AC3E}">
        <p14:creationId xmlns:p14="http://schemas.microsoft.com/office/powerpoint/2010/main" val="414840981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Parallelisation by Aggregation</a:t>
            </a:r>
          </a:p>
        </p:txBody>
      </p:sp>
      <p:cxnSp>
        <p:nvCxnSpPr>
          <p:cNvPr id="136" name="Straight Connector 135"/>
          <p:cNvCxnSpPr/>
          <p:nvPr/>
        </p:nvCxnSpPr>
        <p:spPr>
          <a:xfrm flipH="1">
            <a:off x="-108520" y="3196779"/>
            <a:ext cx="840578" cy="1483631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-2366993" y="3189852"/>
            <a:ext cx="3078269" cy="1224136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395536" y="1185117"/>
            <a:ext cx="8424936" cy="3495293"/>
            <a:chOff x="395536" y="1185117"/>
            <a:chExt cx="8424936" cy="3495293"/>
          </a:xfrm>
        </p:grpSpPr>
        <p:cxnSp>
          <p:nvCxnSpPr>
            <p:cNvPr id="147" name="Straight Connector 146"/>
            <p:cNvCxnSpPr/>
            <p:nvPr/>
          </p:nvCxnSpPr>
          <p:spPr>
            <a:xfrm>
              <a:off x="3225443" y="1338425"/>
              <a:ext cx="1190492" cy="576064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>
              <a:off x="2039671" y="1338425"/>
              <a:ext cx="1158152" cy="576064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2051720" y="1698465"/>
              <a:ext cx="2376264" cy="43204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/>
            </a:p>
          </p:txBody>
        </p:sp>
        <p:cxnSp>
          <p:nvCxnSpPr>
            <p:cNvPr id="11" name="Straight Connector 10"/>
            <p:cNvCxnSpPr>
              <a:endCxn id="5" idx="2"/>
            </p:cNvCxnSpPr>
            <p:nvPr/>
          </p:nvCxnSpPr>
          <p:spPr>
            <a:xfrm>
              <a:off x="2411760" y="1914489"/>
              <a:ext cx="360040" cy="1224136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95536" y="1923678"/>
              <a:ext cx="2016224" cy="1224136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 flipH="1">
              <a:off x="395536" y="2922601"/>
              <a:ext cx="2376264" cy="43204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/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>
              <a:off x="395536" y="3138625"/>
              <a:ext cx="2016224" cy="1224136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411760" y="3138625"/>
              <a:ext cx="360040" cy="1224136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>
              <a:off x="3707904" y="1923678"/>
              <a:ext cx="360040" cy="1224136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4067944" y="1923678"/>
              <a:ext cx="2016224" cy="1224136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/>
            <p:cNvSpPr/>
            <p:nvPr/>
          </p:nvSpPr>
          <p:spPr>
            <a:xfrm>
              <a:off x="3707904" y="2931790"/>
              <a:ext cx="2376264" cy="43204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/>
            </a:p>
          </p:txBody>
        </p:sp>
        <p:cxnSp>
          <p:nvCxnSpPr>
            <p:cNvPr id="73" name="Straight Connector 72"/>
            <p:cNvCxnSpPr/>
            <p:nvPr/>
          </p:nvCxnSpPr>
          <p:spPr>
            <a:xfrm flipH="1">
              <a:off x="3707904" y="3138625"/>
              <a:ext cx="360040" cy="1224136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4067944" y="3138625"/>
              <a:ext cx="2016224" cy="1224136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5742203" y="3138625"/>
              <a:ext cx="702005" cy="1224136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5742203" y="3138625"/>
              <a:ext cx="3078269" cy="1224136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>
              <a:spLocks noChangeAspect="1"/>
            </p:cNvSpPr>
            <p:nvPr/>
          </p:nvSpPr>
          <p:spPr>
            <a:xfrm rot="5400000">
              <a:off x="3307635" y="2467151"/>
              <a:ext cx="118813" cy="21602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 rot="5400000">
              <a:off x="3155235" y="2467151"/>
              <a:ext cx="118813" cy="21602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 rot="5400000">
              <a:off x="2969197" y="2467151"/>
              <a:ext cx="118813" cy="21602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71718" y="177047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59750" y="177047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47782" y="177047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35814" y="177047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23846" y="177047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 flipH="1">
              <a:off x="2039670" y="299460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 flipH="1">
              <a:off x="1751638" y="299460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flipH="1">
              <a:off x="1463606" y="299460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 flipH="1">
              <a:off x="1175574" y="299460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flipH="1">
              <a:off x="887542" y="299460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3" name="Oval 2"/>
            <p:cNvSpPr/>
            <p:nvPr/>
          </p:nvSpPr>
          <p:spPr>
            <a:xfrm flipH="1">
              <a:off x="395536" y="4146737"/>
              <a:ext cx="2376264" cy="43204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/>
            </a:p>
          </p:txBody>
        </p:sp>
        <p:sp>
          <p:nvSpPr>
            <p:cNvPr id="28" name="TextBox 27"/>
            <p:cNvSpPr txBox="1"/>
            <p:nvPr/>
          </p:nvSpPr>
          <p:spPr>
            <a:xfrm flipH="1">
              <a:off x="2255694" y="421874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 flipH="1">
              <a:off x="2039670" y="421874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 flipH="1">
              <a:off x="1751638" y="421874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 flipH="1">
              <a:off x="1463606" y="421874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flipH="1">
              <a:off x="1175574" y="421874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flipH="1">
              <a:off x="887542" y="421874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 flipH="1">
              <a:off x="587460" y="421874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139952" y="299460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427984" y="299460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716016" y="299460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004048" y="299460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292080" y="299460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3707904" y="4146737"/>
              <a:ext cx="2376264" cy="43204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23928" y="421874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139952" y="421874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427984" y="421874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716016" y="421874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004048" y="421874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292080" y="421874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592162" y="421874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97" name="Oval 96"/>
            <p:cNvSpPr>
              <a:spLocks noChangeAspect="1"/>
            </p:cNvSpPr>
            <p:nvPr/>
          </p:nvSpPr>
          <p:spPr>
            <a:xfrm rot="5400000">
              <a:off x="3349664" y="3619279"/>
              <a:ext cx="118813" cy="21602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/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 rot="5400000">
              <a:off x="3197264" y="3619279"/>
              <a:ext cx="118813" cy="21602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/>
            </a:p>
          </p:txBody>
        </p:sp>
        <p:sp>
          <p:nvSpPr>
            <p:cNvPr id="99" name="Oval 98"/>
            <p:cNvSpPr>
              <a:spLocks noChangeAspect="1"/>
            </p:cNvSpPr>
            <p:nvPr/>
          </p:nvSpPr>
          <p:spPr>
            <a:xfrm rot="5400000">
              <a:off x="3011226" y="3619279"/>
              <a:ext cx="118813" cy="21602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/>
            </a:p>
          </p:txBody>
        </p:sp>
        <p:sp>
          <p:nvSpPr>
            <p:cNvPr id="119" name="Oval 118"/>
            <p:cNvSpPr/>
            <p:nvPr/>
          </p:nvSpPr>
          <p:spPr>
            <a:xfrm>
              <a:off x="6444208" y="4146737"/>
              <a:ext cx="2376264" cy="43204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660232" y="421874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876256" y="421874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164288" y="421874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7452320" y="421874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7740352" y="421874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028384" y="421874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8328466" y="421874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131" name="Oval 130"/>
            <p:cNvSpPr>
              <a:spLocks noChangeAspect="1"/>
            </p:cNvSpPr>
            <p:nvPr/>
          </p:nvSpPr>
          <p:spPr>
            <a:xfrm rot="5400000">
              <a:off x="5725929" y="3691287"/>
              <a:ext cx="118813" cy="21602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/>
            </a:p>
          </p:txBody>
        </p:sp>
        <p:sp>
          <p:nvSpPr>
            <p:cNvPr id="132" name="Oval 131"/>
            <p:cNvSpPr>
              <a:spLocks noChangeAspect="1"/>
            </p:cNvSpPr>
            <p:nvPr/>
          </p:nvSpPr>
          <p:spPr>
            <a:xfrm rot="5400000">
              <a:off x="5573529" y="3691287"/>
              <a:ext cx="118813" cy="21602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/>
            </a:p>
          </p:txBody>
        </p:sp>
        <p:sp>
          <p:nvSpPr>
            <p:cNvPr id="133" name="Oval 132"/>
            <p:cNvSpPr>
              <a:spLocks noChangeAspect="1"/>
            </p:cNvSpPr>
            <p:nvPr/>
          </p:nvSpPr>
          <p:spPr>
            <a:xfrm rot="5400000">
              <a:off x="5387491" y="3691287"/>
              <a:ext cx="118813" cy="21602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/>
            </a:p>
          </p:txBody>
        </p:sp>
        <p:sp>
          <p:nvSpPr>
            <p:cNvPr id="139" name="Oval 138"/>
            <p:cNvSpPr>
              <a:spLocks noChangeAspect="1"/>
            </p:cNvSpPr>
            <p:nvPr/>
          </p:nvSpPr>
          <p:spPr>
            <a:xfrm rot="5400000">
              <a:off x="973400" y="3691287"/>
              <a:ext cx="118813" cy="21602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/>
            </a:p>
          </p:txBody>
        </p:sp>
        <p:sp>
          <p:nvSpPr>
            <p:cNvPr id="140" name="Oval 139"/>
            <p:cNvSpPr>
              <a:spLocks noChangeAspect="1"/>
            </p:cNvSpPr>
            <p:nvPr/>
          </p:nvSpPr>
          <p:spPr>
            <a:xfrm rot="5400000">
              <a:off x="821000" y="3691287"/>
              <a:ext cx="118813" cy="21602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/>
            </a:p>
          </p:txBody>
        </p:sp>
        <p:sp>
          <p:nvSpPr>
            <p:cNvPr id="141" name="Oval 140"/>
            <p:cNvSpPr>
              <a:spLocks noChangeAspect="1"/>
            </p:cNvSpPr>
            <p:nvPr/>
          </p:nvSpPr>
          <p:spPr>
            <a:xfrm rot="5400000">
              <a:off x="634962" y="3691287"/>
              <a:ext cx="118813" cy="21602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3059832" y="118511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55694" y="177047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923928" y="177047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flipH="1">
              <a:off x="2255694" y="299460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 flipH="1">
              <a:off x="587460" y="299460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23928" y="299460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592162" y="299460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/>
                <a:t>*</a:t>
              </a:r>
            </a:p>
          </p:txBody>
        </p:sp>
      </p:grpSp>
      <p:sp>
        <p:nvSpPr>
          <p:cNvPr id="161" name="Rounded Rectangular Callout 160"/>
          <p:cNvSpPr/>
          <p:nvPr/>
        </p:nvSpPr>
        <p:spPr>
          <a:xfrm>
            <a:off x="3995936" y="987573"/>
            <a:ext cx="2736304" cy="638883"/>
          </a:xfrm>
          <a:prstGeom prst="wedgeRoundRectCallout">
            <a:avLst>
              <a:gd name="adj1" fmla="val -73284"/>
              <a:gd name="adj2" fmla="val -18589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7" name="Picture 17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79" y="1059582"/>
            <a:ext cx="2148840" cy="455676"/>
          </a:xfrm>
          <a:prstGeom prst="rect">
            <a:avLst/>
          </a:prstGeom>
        </p:spPr>
      </p:pic>
      <p:sp>
        <p:nvSpPr>
          <p:cNvPr id="167" name="Rounded Rectangular Callout 166"/>
          <p:cNvSpPr/>
          <p:nvPr/>
        </p:nvSpPr>
        <p:spPr>
          <a:xfrm>
            <a:off x="5161275" y="4685711"/>
            <a:ext cx="2199542" cy="372745"/>
          </a:xfrm>
          <a:prstGeom prst="wedgeRoundRectCallout">
            <a:avLst>
              <a:gd name="adj1" fmla="val -23383"/>
              <a:gd name="adj2" fmla="val -100871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8" name="Rounded Rectangular Callout 167"/>
          <p:cNvSpPr/>
          <p:nvPr/>
        </p:nvSpPr>
        <p:spPr>
          <a:xfrm>
            <a:off x="5159989" y="4683803"/>
            <a:ext cx="2199542" cy="372745"/>
          </a:xfrm>
          <a:prstGeom prst="wedgeRoundRectCallout">
            <a:avLst>
              <a:gd name="adj1" fmla="val 25748"/>
              <a:gd name="adj2" fmla="val -10273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9" name="Rounded Rectangular Callout 168"/>
          <p:cNvSpPr/>
          <p:nvPr/>
        </p:nvSpPr>
        <p:spPr>
          <a:xfrm>
            <a:off x="5148064" y="4683803"/>
            <a:ext cx="2199542" cy="372745"/>
          </a:xfrm>
          <a:prstGeom prst="wedgeRoundRectCallout">
            <a:avLst>
              <a:gd name="adj1" fmla="val -46688"/>
              <a:gd name="adj2" fmla="val -108304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0" name="Rounded Rectangular Callout 169"/>
          <p:cNvSpPr/>
          <p:nvPr/>
        </p:nvSpPr>
        <p:spPr>
          <a:xfrm>
            <a:off x="5148064" y="4680763"/>
            <a:ext cx="2199542" cy="372745"/>
          </a:xfrm>
          <a:prstGeom prst="wedgeRoundRectCallout">
            <a:avLst>
              <a:gd name="adj1" fmla="val 55982"/>
              <a:gd name="adj2" fmla="val -104588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5" name="Picture 17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756225"/>
            <a:ext cx="1975104" cy="252984"/>
          </a:xfrm>
          <a:prstGeom prst="rect">
            <a:avLst/>
          </a:prstGeom>
        </p:spPr>
      </p:pic>
      <p:sp>
        <p:nvSpPr>
          <p:cNvPr id="173" name="Rounded Rectangular Callout 172"/>
          <p:cNvSpPr/>
          <p:nvPr/>
        </p:nvSpPr>
        <p:spPr>
          <a:xfrm>
            <a:off x="7281337" y="1770473"/>
            <a:ext cx="1755159" cy="360040"/>
          </a:xfrm>
          <a:prstGeom prst="wedgeRoundRectCallout">
            <a:avLst>
              <a:gd name="adj1" fmla="val -178228"/>
              <a:gd name="adj2" fmla="val 113404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average points?</a:t>
            </a:r>
          </a:p>
        </p:txBody>
      </p:sp>
      <p:sp>
        <p:nvSpPr>
          <p:cNvPr id="174" name="Rounded Rectangular Callout 173"/>
          <p:cNvSpPr/>
          <p:nvPr/>
        </p:nvSpPr>
        <p:spPr>
          <a:xfrm>
            <a:off x="6444208" y="2427734"/>
            <a:ext cx="1584177" cy="360040"/>
          </a:xfrm>
          <a:prstGeom prst="wedgeRoundRectCallout">
            <a:avLst>
              <a:gd name="adj1" fmla="val -127928"/>
              <a:gd name="adj2" fmla="val -1473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Radon points!</a:t>
            </a:r>
          </a:p>
        </p:txBody>
      </p:sp>
      <p:sp>
        <p:nvSpPr>
          <p:cNvPr id="179" name="Rounded Rectangular Callout 178"/>
          <p:cNvSpPr/>
          <p:nvPr/>
        </p:nvSpPr>
        <p:spPr>
          <a:xfrm>
            <a:off x="2208947" y="4680409"/>
            <a:ext cx="2199542" cy="372745"/>
          </a:xfrm>
          <a:prstGeom prst="wedgeRoundRectCallout">
            <a:avLst>
              <a:gd name="adj1" fmla="val -38815"/>
              <a:gd name="adj2" fmla="val -104588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0" name="Rounded Rectangular Callout 179"/>
          <p:cNvSpPr/>
          <p:nvPr/>
        </p:nvSpPr>
        <p:spPr>
          <a:xfrm>
            <a:off x="2207661" y="4678501"/>
            <a:ext cx="2199542" cy="372745"/>
          </a:xfrm>
          <a:prstGeom prst="wedgeRoundRectCallout">
            <a:avLst>
              <a:gd name="adj1" fmla="val 35196"/>
              <a:gd name="adj2" fmla="val -108305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1" name="Rounded Rectangular Callout 180"/>
          <p:cNvSpPr/>
          <p:nvPr/>
        </p:nvSpPr>
        <p:spPr>
          <a:xfrm>
            <a:off x="2195736" y="4678501"/>
            <a:ext cx="2199542" cy="372745"/>
          </a:xfrm>
          <a:prstGeom prst="wedgeRoundRectCallout">
            <a:avLst>
              <a:gd name="adj1" fmla="val -59601"/>
              <a:gd name="adj2" fmla="val -10644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2" name="Rounded Rectangular Callout 181"/>
          <p:cNvSpPr/>
          <p:nvPr/>
        </p:nvSpPr>
        <p:spPr>
          <a:xfrm>
            <a:off x="2195736" y="4675461"/>
            <a:ext cx="2199542" cy="372745"/>
          </a:xfrm>
          <a:prstGeom prst="wedgeRoundRectCallout">
            <a:avLst>
              <a:gd name="adj1" fmla="val 55982"/>
              <a:gd name="adj2" fmla="val -104588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83" name="Picture 18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55" y="4735471"/>
            <a:ext cx="1975104" cy="252984"/>
          </a:xfrm>
          <a:prstGeom prst="rect">
            <a:avLst/>
          </a:prstGeom>
        </p:spPr>
      </p:pic>
      <p:sp>
        <p:nvSpPr>
          <p:cNvPr id="100" name="Rounded Rectangular Callout 99"/>
          <p:cNvSpPr/>
          <p:nvPr/>
        </p:nvSpPr>
        <p:spPr>
          <a:xfrm>
            <a:off x="6948264" y="3003798"/>
            <a:ext cx="2037709" cy="360040"/>
          </a:xfrm>
          <a:prstGeom prst="wedgeRoundRectCallout">
            <a:avLst>
              <a:gd name="adj1" fmla="val 1436"/>
              <a:gd name="adj2" fmla="val -150033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Clarkson et al. (’96)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300192" y="964055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22409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50F039-CD5D-47FC-967D-9E2BA42DC9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b="76339"/>
          <a:stretch/>
        </p:blipFill>
        <p:spPr>
          <a:xfrm>
            <a:off x="323528" y="3348947"/>
            <a:ext cx="5688632" cy="1620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0212B0-2899-41CA-8B3A-306073549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Active Search </a:t>
            </a:r>
            <a:r>
              <a:rPr lang="en-GB" dirty="0"/>
              <a:t>for Modern Slavery Sites (</a:t>
            </a:r>
            <a:r>
              <a:rPr lang="en-GB" dirty="0" err="1"/>
              <a:t>eg</a:t>
            </a:r>
            <a:r>
              <a:rPr lang="en-GB" dirty="0"/>
              <a:t> Brick Kilns @ Rights Lab)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49F170-4F21-4D95-B7B3-FDBCB5CC40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188" y="829688"/>
            <a:ext cx="2606820" cy="16698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89D86B-7FC4-4AF6-AA2F-B8750A86E6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358" y="872718"/>
            <a:ext cx="2597286" cy="14608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95A9FD-4DC4-40DA-9CDD-BDBE41BFF6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85" y="3355515"/>
            <a:ext cx="2737122" cy="162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A43774-9E8F-465C-AB96-BD890ABF70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9" r="19525" b="22479"/>
          <a:stretch/>
        </p:blipFill>
        <p:spPr>
          <a:xfrm>
            <a:off x="323528" y="870000"/>
            <a:ext cx="2597286" cy="144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DAB022-CF72-48B3-BB41-CF78EBBEA15E}"/>
              </a:ext>
            </a:extLst>
          </p:cNvPr>
          <p:cNvSpPr txBox="1"/>
          <p:nvPr/>
        </p:nvSpPr>
        <p:spPr>
          <a:xfrm>
            <a:off x="990329" y="2787774"/>
            <a:ext cx="7132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Aim: use active search to minimise the amount of manual expert supervision needed</a:t>
            </a:r>
          </a:p>
        </p:txBody>
      </p:sp>
    </p:spTree>
    <p:extLst>
      <p:ext uri="{BB962C8B-B14F-4D97-AF65-F5344CB8AC3E}">
        <p14:creationId xmlns:p14="http://schemas.microsoft.com/office/powerpoint/2010/main" val="141464661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Consistency of Radon Points </a:t>
            </a:r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19" y="1555712"/>
            <a:ext cx="5349240" cy="512064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4079139" y="2643758"/>
            <a:ext cx="2005029" cy="432048"/>
          </a:xfrm>
          <a:prstGeom prst="wedgeRoundRectCallout">
            <a:avLst>
              <a:gd name="adj1" fmla="val -38068"/>
              <a:gd name="adj2" fmla="val -193857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Radon number</a:t>
            </a:r>
            <a:endParaRPr lang="en-GB" sz="1600" i="1" dirty="0"/>
          </a:p>
        </p:txBody>
      </p:sp>
      <p:sp>
        <p:nvSpPr>
          <p:cNvPr id="14" name="Oval 13"/>
          <p:cNvSpPr/>
          <p:nvPr/>
        </p:nvSpPr>
        <p:spPr>
          <a:xfrm>
            <a:off x="5940153" y="3750774"/>
            <a:ext cx="360040" cy="37261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6948264" y="3750774"/>
            <a:ext cx="360040" cy="37261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4067944" y="2643758"/>
            <a:ext cx="2005029" cy="432048"/>
          </a:xfrm>
          <a:prstGeom prst="wedgeRoundRectCallout">
            <a:avLst>
              <a:gd name="adj1" fmla="val -48463"/>
              <a:gd name="adj2" fmla="val 248103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Radon number</a:t>
            </a:r>
            <a:endParaRPr lang="en-GB" sz="1600" i="1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4079139" y="2643758"/>
            <a:ext cx="2005029" cy="432048"/>
          </a:xfrm>
          <a:prstGeom prst="wedgeRoundRectCallout">
            <a:avLst>
              <a:gd name="adj1" fmla="val 79634"/>
              <a:gd name="adj2" fmla="val 243435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Radon number</a:t>
            </a:r>
            <a:endParaRPr lang="en-GB" sz="1600" i="1" dirty="0"/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867356"/>
            <a:ext cx="6397752" cy="457200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6588224" y="2521844"/>
            <a:ext cx="2376264" cy="914002"/>
          </a:xfrm>
          <a:prstGeom prst="wedgeRoundRectCallout">
            <a:avLst>
              <a:gd name="adj1" fmla="val -6081"/>
              <a:gd name="adj2" fmla="val 102630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could we achieve this </a:t>
            </a:r>
            <a:br>
              <a:rPr lang="en-GB" sz="1600" dirty="0"/>
            </a:br>
            <a:r>
              <a:rPr lang="en-GB" sz="1600" dirty="0"/>
              <a:t>on a single machine?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3B7EB3-FD82-4E88-B645-CBD2794C721C}"/>
                  </a:ext>
                </a:extLst>
              </p:cNvPr>
              <p:cNvSpPr txBox="1"/>
              <p:nvPr/>
            </p:nvSpPr>
            <p:spPr>
              <a:xfrm>
                <a:off x="1459188" y="1239602"/>
                <a:ext cx="5056128" cy="496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sup>
                            </m:sSup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3B7EB3-FD82-4E88-B645-CBD2794C7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188" y="1239602"/>
                <a:ext cx="5056128" cy="4969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AB7A03-6BBD-4120-8B8E-8FBA4A5A73E5}"/>
                  </a:ext>
                </a:extLst>
              </p:cNvPr>
              <p:cNvSpPr txBox="1"/>
              <p:nvPr/>
            </p:nvSpPr>
            <p:spPr>
              <a:xfrm>
                <a:off x="1367644" y="4295334"/>
                <a:ext cx="5000921" cy="580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AB7A03-6BBD-4120-8B8E-8FBA4A5A7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44" y="4295334"/>
                <a:ext cx="5000921" cy="5806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611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Consistency of Radon Points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3B7EB3-FD82-4E88-B645-CBD2794C721C}"/>
                  </a:ext>
                </a:extLst>
              </p:cNvPr>
              <p:cNvSpPr txBox="1"/>
              <p:nvPr/>
            </p:nvSpPr>
            <p:spPr>
              <a:xfrm>
                <a:off x="1194312" y="2481914"/>
                <a:ext cx="5972854" cy="496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FEFDFC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solidFill>
                              <a:srgbClr val="FEFDF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solidFill>
                              <a:srgbClr val="FEFDFC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FEFD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rgbClr val="FEFD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rgbClr val="FEFDFC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FEFDF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2400" b="0" i="1" smtClean="0">
                                    <a:solidFill>
                                      <a:srgbClr val="FEFDFC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GB" sz="2400" b="0" i="1" smtClean="0">
                                    <a:solidFill>
                                      <a:srgbClr val="FEFDF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GB" sz="2400" b="0" i="1" smtClean="0">
                            <a:solidFill>
                              <a:srgbClr val="FEFDFC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GB" sz="2400" b="0" i="1" smtClean="0">
                            <a:solidFill>
                              <a:srgbClr val="FEFDFC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GB" sz="2400" b="0" i="1" smtClean="0">
                        <a:solidFill>
                          <a:srgbClr val="FEFDFC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400" b="0" i="1" smtClean="0">
                            <a:solidFill>
                              <a:srgbClr val="FEFDF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FEFDF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solidFill>
                                  <a:srgbClr val="FEFDFC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b="0" i="1" smtClean="0">
                                <a:solidFill>
                                  <a:srgbClr val="FEFDFC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GB" sz="2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GB" sz="2400" i="1" smtClean="0">
                                            <a:solidFill>
                                              <a:srgbClr val="FEFDF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FEFDF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GB" sz="2400" i="1">
                                                <a:solidFill>
                                                  <a:srgbClr val="FEFDF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400" b="0" i="1" smtClean="0">
                                                <a:solidFill>
                                                  <a:srgbClr val="FEFDF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GB" sz="2400" b="0" i="1" smtClean="0">
                                                <a:solidFill>
                                                  <a:srgbClr val="FEFDF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GB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GB" sz="2400" b="0" i="1" smtClean="0">
                            <a:solidFill>
                              <a:srgbClr val="FEFDF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GB" sz="2400" b="0" i="1" smtClean="0">
                        <a:solidFill>
                          <a:srgbClr val="FEFDF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rgbClr val="FEFDFC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3B7EB3-FD82-4E88-B645-CBD2794C7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312" y="2481914"/>
                <a:ext cx="5972854" cy="496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1CAE9A-2865-41E9-B50C-6E2982A6565D}"/>
                  </a:ext>
                </a:extLst>
              </p:cNvPr>
              <p:cNvSpPr txBox="1"/>
              <p:nvPr/>
            </p:nvSpPr>
            <p:spPr>
              <a:xfrm>
                <a:off x="4752020" y="2598462"/>
                <a:ext cx="2863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400" dirty="0">
                  <a:solidFill>
                    <a:srgbClr val="FEFDFC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1CAE9A-2865-41E9-B50C-6E2982A6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020" y="2598462"/>
                <a:ext cx="286360" cy="369332"/>
              </a:xfrm>
              <a:prstGeom prst="rect">
                <a:avLst/>
              </a:prstGeom>
              <a:blipFill>
                <a:blip r:embed="rId3"/>
                <a:stretch>
                  <a:fillRect l="-23404" r="-19149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297495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Consistency of Radon Points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3B7EB3-FD82-4E88-B645-CBD2794C721C}"/>
                  </a:ext>
                </a:extLst>
              </p:cNvPr>
              <p:cNvSpPr txBox="1"/>
              <p:nvPr/>
            </p:nvSpPr>
            <p:spPr>
              <a:xfrm>
                <a:off x="1194312" y="2481914"/>
                <a:ext cx="5393912" cy="496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rgbClr val="FEFDF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rgbClr val="FEFDFC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rgbClr val="FEFDF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2400" b="0" i="1" smtClean="0">
                                    <a:solidFill>
                                      <a:srgbClr val="FEFDFC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GB" sz="2400" b="0" i="1" smtClean="0">
                                    <a:solidFill>
                                      <a:srgbClr val="FEFDF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GB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GB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GB" sz="2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GB" sz="2400" i="1" smtClean="0">
                                            <a:solidFill>
                                              <a:srgbClr val="FEFDF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rgbClr val="FEFDF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GB" sz="2400" i="1">
                                                <a:solidFill>
                                                  <a:srgbClr val="FEFDF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400" b="0" i="1" smtClean="0">
                                                <a:solidFill>
                                                  <a:srgbClr val="FEFDF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GB" sz="2400" b="0" i="1" smtClean="0">
                                                <a:solidFill>
                                                  <a:srgbClr val="FEFDF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GB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3B7EB3-FD82-4E88-B645-CBD2794C7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312" y="2481914"/>
                <a:ext cx="5393912" cy="496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BF5CF1-4C7A-4CD8-8CD7-759425D81047}"/>
                  </a:ext>
                </a:extLst>
              </p:cNvPr>
              <p:cNvSpPr txBox="1"/>
              <p:nvPr/>
            </p:nvSpPr>
            <p:spPr>
              <a:xfrm>
                <a:off x="1909376" y="2571750"/>
                <a:ext cx="2863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GB" sz="2400" dirty="0">
                  <a:solidFill>
                    <a:srgbClr val="FEFDFC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BF5CF1-4C7A-4CD8-8CD7-759425D81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376" y="2571750"/>
                <a:ext cx="286360" cy="369332"/>
              </a:xfrm>
              <a:prstGeom prst="rect">
                <a:avLst/>
              </a:prstGeom>
              <a:blipFill>
                <a:blip r:embed="rId3"/>
                <a:stretch>
                  <a:fillRect l="-21277" r="-21277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1CAE9A-2865-41E9-B50C-6E2982A6565D}"/>
                  </a:ext>
                </a:extLst>
              </p:cNvPr>
              <p:cNvSpPr txBox="1"/>
              <p:nvPr/>
            </p:nvSpPr>
            <p:spPr>
              <a:xfrm>
                <a:off x="4752020" y="2598462"/>
                <a:ext cx="2863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400" dirty="0">
                  <a:solidFill>
                    <a:srgbClr val="FEFDFC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1CAE9A-2865-41E9-B50C-6E2982A6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020" y="2598462"/>
                <a:ext cx="286360" cy="369332"/>
              </a:xfrm>
              <a:prstGeom prst="rect">
                <a:avLst/>
              </a:prstGeom>
              <a:blipFill>
                <a:blip r:embed="rId4"/>
                <a:stretch>
                  <a:fillRect l="-23404" r="-19149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37039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Consistency of Radon Points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3B7EB3-FD82-4E88-B645-CBD2794C721C}"/>
                  </a:ext>
                </a:extLst>
              </p:cNvPr>
              <p:cNvSpPr txBox="1"/>
              <p:nvPr/>
            </p:nvSpPr>
            <p:spPr>
              <a:xfrm>
                <a:off x="1194312" y="2481914"/>
                <a:ext cx="5393912" cy="496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GB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GB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GB" sz="2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GB" sz="2400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GB" sz="2400" i="1">
                                                <a:solidFill>
                                                  <a:schemeClr val="tx1">
                                                    <a:lumMod val="50000"/>
                                                    <a:lumOff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GB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GB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GB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3B7EB3-FD82-4E88-B645-CBD2794C7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312" y="2481914"/>
                <a:ext cx="5393912" cy="496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AB7A03-6BBD-4120-8B8E-8FBA4A5A73E5}"/>
                  </a:ext>
                </a:extLst>
              </p:cNvPr>
              <p:cNvSpPr txBox="1"/>
              <p:nvPr/>
            </p:nvSpPr>
            <p:spPr>
              <a:xfrm>
                <a:off x="1195522" y="3804872"/>
                <a:ext cx="7133428" cy="573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r>
                          <a:rPr lang="en-GB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GB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GB" sz="2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GB" sz="2400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400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GB" sz="2400" i="1">
                                                <a:solidFill>
                                                  <a:schemeClr val="tx1">
                                                    <a:lumMod val="50000"/>
                                                    <a:lumOff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2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GB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GB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AB7A03-6BBD-4120-8B8E-8FBA4A5A7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522" y="3804872"/>
                <a:ext cx="7133428" cy="573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CBF079-6AB4-4149-AFCB-9AC938E5047B}"/>
                  </a:ext>
                </a:extLst>
              </p:cNvPr>
              <p:cNvSpPr txBox="1"/>
              <p:nvPr/>
            </p:nvSpPr>
            <p:spPr>
              <a:xfrm>
                <a:off x="1194312" y="1236204"/>
                <a:ext cx="2600455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GB" sz="2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sup>
                            </m:sSup>
                          </m:e>
                        </m:d>
                        <m:r>
                          <a:rPr lang="en-GB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GB" sz="2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CBF079-6AB4-4149-AFCB-9AC938E50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312" y="1236204"/>
                <a:ext cx="2600455" cy="416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F0489A-6835-47C6-8AFC-19D209E7B6E4}"/>
                  </a:ext>
                </a:extLst>
              </p:cNvPr>
              <p:cNvSpPr/>
              <p:nvPr/>
            </p:nvSpPr>
            <p:spPr>
              <a:xfrm>
                <a:off x="161764" y="4765225"/>
                <a:ext cx="882047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400" dirty="0"/>
                  <a:t>what is the sequential runtime complexity of achieving the same bound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4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GB" sz="1400" dirty="0"/>
                  <a:t> with the original algorithm?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F0489A-6835-47C6-8AFC-19D209E7B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4765225"/>
                <a:ext cx="8820472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64C0A58-C9C5-4FA3-9F07-91265811E5B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46"/>
          <a:stretch/>
        </p:blipFill>
        <p:spPr>
          <a:xfrm rot="10800000">
            <a:off x="7292838" y="570156"/>
            <a:ext cx="1851670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440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83920-081F-4873-9757-B2B4433D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42DED17-7E27-4FDD-ACEC-72BCAAA8BAB5}"/>
                  </a:ext>
                </a:extLst>
              </p:cNvPr>
              <p:cNvSpPr>
                <a:spLocks noGrp="1"/>
              </p:cNvSpPr>
              <p:nvPr>
                <p:ph sz="half" idx="13"/>
              </p:nvPr>
            </p:nvSpPr>
            <p:spPr>
              <a:xfrm>
                <a:off x="323528" y="1200151"/>
                <a:ext cx="4248472" cy="3394472"/>
              </a:xfrm>
            </p:spPr>
            <p:txBody>
              <a:bodyPr>
                <a:normAutofit/>
              </a:bodyPr>
              <a:lstStyle/>
              <a:p>
                <a:r>
                  <a:rPr lang="en-GB" sz="1400" b="1" dirty="0"/>
                  <a:t>given</a:t>
                </a:r>
              </a:p>
              <a:p>
                <a:r>
                  <a:rPr lang="en-GB" sz="1400" dirty="0"/>
                  <a:t>instance space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GB" sz="1400" dirty="0"/>
                  <a:t> and label space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endParaRPr lang="en-GB" sz="1400" dirty="0"/>
              </a:p>
              <a:p>
                <a:r>
                  <a:rPr lang="en-GB" sz="1400" dirty="0"/>
                  <a:t>fixed but unknown distribution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GB" sz="1400" dirty="0"/>
                  <a:t> on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GB" sz="1400" dirty="0"/>
                  <a:t> </a:t>
                </a:r>
              </a:p>
              <a:p>
                <a:r>
                  <a:rPr lang="en-GB" sz="1400" dirty="0"/>
                  <a:t>training data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GB" sz="1400" dirty="0"/>
                  <a:t> sampled </a:t>
                </a:r>
                <a:r>
                  <a:rPr lang="en-GB" sz="1400" dirty="0" err="1"/>
                  <a:t>iid</a:t>
                </a:r>
                <a:r>
                  <a:rPr lang="en-GB" sz="1400" dirty="0"/>
                  <a:t> from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endParaRPr lang="en-GB" sz="1400" dirty="0"/>
              </a:p>
              <a:p>
                <a:endParaRPr lang="en-GB" sz="1400" dirty="0"/>
              </a:p>
              <a:p>
                <a:r>
                  <a:rPr lang="en-GB" sz="1400" dirty="0"/>
                  <a:t>hypothesis/model: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hypothesis space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GB" sz="1400" dirty="0"/>
                  <a:t> of functions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GB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GB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GB" sz="1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probabilistic model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/>
                  <a:t>with parameters </a:t>
                </a:r>
                <a14:m>
                  <m:oMath xmlns:m="http://schemas.openxmlformats.org/officeDocument/2006/math">
                    <m:r>
                      <a:rPr lang="en-GB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GB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sz="14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GB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400" dirty="0"/>
              </a:p>
              <a:p>
                <a:endParaRPr lang="en-GB" sz="1400" b="1" dirty="0"/>
              </a:p>
              <a:p>
                <a:r>
                  <a:rPr lang="en-GB" sz="1400" b="1" dirty="0"/>
                  <a:t>find </a:t>
                </a:r>
              </a:p>
              <a:p>
                <a:r>
                  <a:rPr lang="en-GB" sz="1400" dirty="0"/>
                  <a:t>a way to </a:t>
                </a:r>
                <a:r>
                  <a:rPr lang="en-GB" sz="1400" b="1" i="1" dirty="0"/>
                  <a:t>predict</a:t>
                </a:r>
                <a:r>
                  <a:rPr lang="en-GB" sz="1400" dirty="0"/>
                  <a:t> </a:t>
                </a:r>
                <a:r>
                  <a:rPr lang="en-GB" sz="1400" b="1" i="1" dirty="0"/>
                  <a:t>labels</a:t>
                </a:r>
                <a:r>
                  <a:rPr lang="en-GB" sz="1400" dirty="0"/>
                  <a:t> </a:t>
                </a:r>
                <a:r>
                  <a:rPr lang="en-GB" sz="1400" b="1" i="1" dirty="0">
                    <a:solidFill>
                      <a:schemeClr val="tx2"/>
                    </a:solidFill>
                  </a:rPr>
                  <a:t>well</a:t>
                </a:r>
                <a:r>
                  <a:rPr lang="en-GB" sz="1400" b="1" i="1" dirty="0"/>
                  <a:t> </a:t>
                </a:r>
                <a:r>
                  <a:rPr lang="en-GB" sz="1400" dirty="0"/>
                  <a:t>for unseen instances</a:t>
                </a:r>
                <a:endParaRPr lang="en-GB" sz="1400" dirty="0">
                  <a:solidFill>
                    <a:schemeClr val="tx2"/>
                  </a:solidFill>
                </a:endParaRPr>
              </a:p>
              <a:p>
                <a:endParaRPr lang="en-GB" sz="14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42DED17-7E27-4FDD-ACEC-72BCAAA8B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xfrm>
                <a:off x="323528" y="1200151"/>
                <a:ext cx="4248472" cy="3394472"/>
              </a:xfrm>
              <a:blipFill>
                <a:blip r:embed="rId3"/>
                <a:stretch>
                  <a:fillRect l="-430" t="-3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d30y9cdsu7xlg0.cloudfront.net/png/1294-200.png">
            <a:extLst>
              <a:ext uri="{FF2B5EF4-FFF2-40B4-BE49-F238E27FC236}">
                <a16:creationId xmlns:a16="http://schemas.microsoft.com/office/drawing/2014/main" id="{8081CAA8-E24B-4CE5-9587-DAF3A4105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94" y="4247870"/>
            <a:ext cx="613627" cy="61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home.arcor.de/kita-treff/downloads/aschpt.gif">
            <a:extLst>
              <a:ext uri="{FF2B5EF4-FFF2-40B4-BE49-F238E27FC236}">
                <a16:creationId xmlns:a16="http://schemas.microsoft.com/office/drawing/2014/main" id="{DB2ED757-2908-42A2-8DBC-F4D1A609D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247870"/>
            <a:ext cx="508876" cy="69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ine 9">
            <a:extLst>
              <a:ext uri="{FF2B5EF4-FFF2-40B4-BE49-F238E27FC236}">
                <a16:creationId xmlns:a16="http://schemas.microsoft.com/office/drawing/2014/main" id="{A1B667CE-6D2D-4EF6-BD64-E697B279060C}"/>
              </a:ext>
            </a:extLst>
          </p:cNvPr>
          <p:cNvSpPr>
            <a:spLocks noChangeShapeType="1"/>
          </p:cNvSpPr>
          <p:nvPr/>
        </p:nvSpPr>
        <p:spPr bwMode="auto">
          <a:xfrm rot="18222006">
            <a:off x="1326287" y="4365230"/>
            <a:ext cx="282348" cy="42336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8077DAC-7B3B-4205-9867-49C4FC601A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02508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83920-081F-4873-9757-B2B4433D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D49A5B-8EC7-4EB0-9F57-E5A2AE3B357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648200" y="1200151"/>
                <a:ext cx="4316288" cy="3394472"/>
              </a:xfrm>
            </p:spPr>
            <p:txBody>
              <a:bodyPr>
                <a:normAutofit/>
              </a:bodyPr>
              <a:lstStyle/>
              <a:p>
                <a:r>
                  <a:rPr lang="en-GB" sz="1400" b="1" dirty="0"/>
                  <a:t>regularised risk -&gt; (approximate) minimisation</a:t>
                </a:r>
              </a:p>
              <a:p>
                <a:r>
                  <a:rPr lang="en-GB" sz="1400" dirty="0"/>
                  <a:t>(surrogate) loss function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GB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GB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1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GB" sz="1400" dirty="0"/>
              </a:p>
              <a:p>
                <a:r>
                  <a:rPr lang="en-GB" sz="1400" dirty="0" err="1"/>
                  <a:t>regulariser</a:t>
                </a:r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4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GB" sz="14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GB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1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GB" sz="1400" dirty="0"/>
              </a:p>
              <a:p>
                <a:r>
                  <a:rPr lang="en-GB" sz="1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sz="1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1400" b="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GB" sz="1400" dirty="0"/>
                  <a:t> that has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low loss on the training data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generalises well, i.e., has 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4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begChr m:val="["/>
                        <m:endChr m:val="]"/>
                        <m:ctrlPr>
                          <a:rPr lang="en-GB" sz="1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14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4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GB" sz="14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GB" sz="1400" dirty="0"/>
              </a:p>
              <a:p>
                <a:endParaRPr lang="en-GB" sz="1400" b="1" dirty="0"/>
              </a:p>
              <a:p>
                <a:r>
                  <a:rPr lang="en-GB" sz="1400" b="1" dirty="0"/>
                  <a:t>MAP (maximum a posteriori) -&gt; (</a:t>
                </a:r>
                <a:r>
                  <a:rPr lang="en-GB" sz="1400" b="1" dirty="0" err="1"/>
                  <a:t>apx</a:t>
                </a:r>
                <a:r>
                  <a:rPr lang="en-GB" sz="1400" b="1" dirty="0"/>
                  <a:t>) minimisation</a:t>
                </a:r>
              </a:p>
              <a:p>
                <a:r>
                  <a:rPr lang="en-GB" sz="1400" dirty="0"/>
                  <a:t>prior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400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endParaRPr lang="en-GB" sz="1400" dirty="0"/>
              </a:p>
              <a:p>
                <a:r>
                  <a:rPr lang="en-GB" sz="1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sz="1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sz="1400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GB" sz="1400" dirty="0"/>
                  <a:t> that maximises the posterior</a:t>
                </a:r>
              </a:p>
              <a:p>
                <a:r>
                  <a:rPr lang="en-GB" sz="1400" dirty="0"/>
                  <a:t>	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e>
                        <m:r>
                          <a:rPr lang="en-GB" sz="1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</m:d>
                    <m:r>
                      <a:rPr lang="en-GB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GB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GB" sz="1400" dirty="0"/>
              </a:p>
              <a:p>
                <a:endParaRPr lang="en-GB" sz="1400" b="1" dirty="0"/>
              </a:p>
              <a:p>
                <a:r>
                  <a:rPr lang="en-GB" sz="1400" b="1" dirty="0"/>
                  <a:t>fully Bayesian -&gt; integration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D49A5B-8EC7-4EB0-9F57-E5A2AE3B35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648200" y="1200151"/>
                <a:ext cx="4316288" cy="3394472"/>
              </a:xfrm>
              <a:blipFill>
                <a:blip r:embed="rId2"/>
                <a:stretch>
                  <a:fillRect l="-424" t="-359" b="-1257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42DED17-7E27-4FDD-ACEC-72BCAAA8BAB5}"/>
                  </a:ext>
                </a:extLst>
              </p:cNvPr>
              <p:cNvSpPr>
                <a:spLocks noGrp="1"/>
              </p:cNvSpPr>
              <p:nvPr>
                <p:ph sz="half" idx="13"/>
              </p:nvPr>
            </p:nvSpPr>
            <p:spPr>
              <a:xfrm>
                <a:off x="323528" y="1200151"/>
                <a:ext cx="4248472" cy="3394472"/>
              </a:xfrm>
            </p:spPr>
            <p:txBody>
              <a:bodyPr>
                <a:normAutofit/>
              </a:bodyPr>
              <a:lstStyle/>
              <a:p>
                <a:r>
                  <a:rPr lang="en-GB" sz="1400" b="1" dirty="0"/>
                  <a:t>given</a:t>
                </a:r>
              </a:p>
              <a:p>
                <a:r>
                  <a:rPr lang="en-GB" sz="1400" dirty="0"/>
                  <a:t>instance space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GB" sz="1400" dirty="0"/>
                  <a:t> and label space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endParaRPr lang="en-GB" sz="1400" dirty="0"/>
              </a:p>
              <a:p>
                <a:r>
                  <a:rPr lang="en-GB" sz="1400" dirty="0"/>
                  <a:t>fixed but unknown distribution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GB" sz="1400" dirty="0"/>
                  <a:t> on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GB" sz="1400" dirty="0"/>
                  <a:t> </a:t>
                </a:r>
              </a:p>
              <a:p>
                <a:r>
                  <a:rPr lang="en-GB" sz="1400" dirty="0"/>
                  <a:t>training data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GB" sz="1400" dirty="0"/>
                  <a:t> sampled </a:t>
                </a:r>
                <a:r>
                  <a:rPr lang="en-GB" sz="1400" dirty="0" err="1"/>
                  <a:t>iid</a:t>
                </a:r>
                <a:r>
                  <a:rPr lang="en-GB" sz="1400" dirty="0"/>
                  <a:t> from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endParaRPr lang="en-GB" sz="1400" dirty="0"/>
              </a:p>
              <a:p>
                <a:endParaRPr lang="en-GB" sz="1400" dirty="0"/>
              </a:p>
              <a:p>
                <a:r>
                  <a:rPr lang="en-GB" sz="1400" dirty="0"/>
                  <a:t>hypothesis/model: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hypothesis space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GB" sz="1400" dirty="0"/>
                  <a:t> of functions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GB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GB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GB" sz="1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probabilistic model </a:t>
                </a:r>
                <a14:m>
                  <m:oMath xmlns:m="http://schemas.openxmlformats.org/officeDocument/2006/math"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sz="14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/>
                  <a:t>with parameters </a:t>
                </a:r>
                <a14:m>
                  <m:oMath xmlns:m="http://schemas.openxmlformats.org/officeDocument/2006/math">
                    <m:r>
                      <a:rPr lang="en-GB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GB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sz="14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GB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400" dirty="0"/>
              </a:p>
              <a:p>
                <a:endParaRPr lang="en-GB" sz="1400" b="1" dirty="0"/>
              </a:p>
              <a:p>
                <a:r>
                  <a:rPr lang="en-GB" sz="1400" b="1" dirty="0"/>
                  <a:t>find </a:t>
                </a:r>
              </a:p>
              <a:p>
                <a:r>
                  <a:rPr lang="en-GB" sz="1400" dirty="0"/>
                  <a:t>a way to </a:t>
                </a:r>
                <a:r>
                  <a:rPr lang="en-GB" sz="1400" b="1" i="1" dirty="0"/>
                  <a:t>predict</a:t>
                </a:r>
                <a:r>
                  <a:rPr lang="en-GB" sz="1400" dirty="0"/>
                  <a:t> </a:t>
                </a:r>
                <a:r>
                  <a:rPr lang="en-GB" sz="1400" b="1" i="1" dirty="0"/>
                  <a:t>labels</a:t>
                </a:r>
                <a:r>
                  <a:rPr lang="en-GB" sz="1400" dirty="0"/>
                  <a:t> </a:t>
                </a:r>
                <a:r>
                  <a:rPr lang="en-GB" sz="1400" b="1" i="1" dirty="0">
                    <a:solidFill>
                      <a:schemeClr val="tx2"/>
                    </a:solidFill>
                  </a:rPr>
                  <a:t>well</a:t>
                </a:r>
                <a:r>
                  <a:rPr lang="en-GB" sz="1400" b="1" i="1" dirty="0"/>
                  <a:t> </a:t>
                </a:r>
                <a:r>
                  <a:rPr lang="en-GB" sz="1400" dirty="0"/>
                  <a:t>for unseen instances</a:t>
                </a:r>
                <a:endParaRPr lang="en-GB" sz="1400" dirty="0">
                  <a:solidFill>
                    <a:schemeClr val="tx2"/>
                  </a:solidFill>
                </a:endParaRPr>
              </a:p>
              <a:p>
                <a:endParaRPr lang="en-GB" sz="14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42DED17-7E27-4FDD-ACEC-72BCAAA8B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xfrm>
                <a:off x="323528" y="1200151"/>
                <a:ext cx="4248472" cy="3394472"/>
              </a:xfrm>
              <a:blipFill>
                <a:blip r:embed="rId3"/>
                <a:stretch>
                  <a:fillRect l="-430" t="-3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d30y9cdsu7xlg0.cloudfront.net/png/1294-200.png">
            <a:extLst>
              <a:ext uri="{FF2B5EF4-FFF2-40B4-BE49-F238E27FC236}">
                <a16:creationId xmlns:a16="http://schemas.microsoft.com/office/drawing/2014/main" id="{8081CAA8-E24B-4CE5-9587-DAF3A4105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94" y="4247870"/>
            <a:ext cx="613627" cy="61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home.arcor.de/kita-treff/downloads/aschpt.gif">
            <a:extLst>
              <a:ext uri="{FF2B5EF4-FFF2-40B4-BE49-F238E27FC236}">
                <a16:creationId xmlns:a16="http://schemas.microsoft.com/office/drawing/2014/main" id="{DB2ED757-2908-42A2-8DBC-F4D1A609D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247870"/>
            <a:ext cx="508876" cy="69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ine 9">
            <a:extLst>
              <a:ext uri="{FF2B5EF4-FFF2-40B4-BE49-F238E27FC236}">
                <a16:creationId xmlns:a16="http://schemas.microsoft.com/office/drawing/2014/main" id="{A1B667CE-6D2D-4EF6-BD64-E697B279060C}"/>
              </a:ext>
            </a:extLst>
          </p:cNvPr>
          <p:cNvSpPr>
            <a:spLocks noChangeShapeType="1"/>
          </p:cNvSpPr>
          <p:nvPr/>
        </p:nvSpPr>
        <p:spPr bwMode="auto">
          <a:xfrm rot="18222006">
            <a:off x="1326287" y="4365230"/>
            <a:ext cx="282348" cy="42336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74849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Structure Elucidation </a:t>
            </a:r>
            <a:r>
              <a:rPr lang="de-DE" sz="1000" dirty="0"/>
              <a:t>[mlj‘04] 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82237" y="2715766"/>
            <a:ext cx="3873739" cy="178219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7459" tIns="48728" rIns="97459" bIns="48728"/>
          <a:lstStyle/>
          <a:p>
            <a:pPr marL="300552" indent="-300552">
              <a:tabLst>
                <a:tab pos="834866" algn="l"/>
              </a:tabLst>
            </a:pPr>
            <a:r>
              <a:rPr lang="en-US" sz="1400" b="1" dirty="0"/>
              <a:t>task</a:t>
            </a:r>
          </a:p>
          <a:p>
            <a:pPr marL="300552" indent="-300552">
              <a:tabLst>
                <a:tab pos="834866" algn="l"/>
              </a:tabLst>
            </a:pPr>
            <a:r>
              <a:rPr lang="en-US" sz="1400" dirty="0"/>
              <a:t>given the </a:t>
            </a:r>
            <a:r>
              <a:rPr lang="en-US" sz="1400" b="1" baseline="30000" dirty="0"/>
              <a:t>13</a:t>
            </a:r>
            <a:r>
              <a:rPr lang="en-US" sz="1400" dirty="0"/>
              <a:t>C NMR spectrum of </a:t>
            </a:r>
            <a:r>
              <a:rPr lang="en-US" sz="1400" dirty="0" err="1"/>
              <a:t>Diterpenes</a:t>
            </a:r>
            <a:r>
              <a:rPr lang="en-US" sz="1400" dirty="0"/>
              <a:t>,</a:t>
            </a:r>
          </a:p>
          <a:p>
            <a:pPr marL="300552" indent="-300552">
              <a:tabLst>
                <a:tab pos="834866" algn="l"/>
              </a:tabLst>
            </a:pPr>
            <a:r>
              <a:rPr lang="en-US" sz="1400" dirty="0"/>
              <a:t>predict the skeleton class it belongs to</a:t>
            </a:r>
          </a:p>
          <a:p>
            <a:pPr marL="300552" indent="-300552">
              <a:tabLst>
                <a:tab pos="834866" algn="l"/>
              </a:tabLst>
            </a:pPr>
            <a:endParaRPr lang="en-US" sz="1400" b="1" dirty="0"/>
          </a:p>
          <a:p>
            <a:pPr marL="300552" indent="-300552">
              <a:tabLst>
                <a:tab pos="834866" algn="l"/>
              </a:tabLst>
            </a:pPr>
            <a:r>
              <a:rPr lang="en-US" sz="1400" b="1" dirty="0"/>
              <a:t>data</a:t>
            </a:r>
          </a:p>
          <a:p>
            <a:pPr marL="300552" indent="-300552">
              <a:tabLst>
                <a:tab pos="834866" algn="l"/>
              </a:tabLst>
            </a:pPr>
            <a:r>
              <a:rPr lang="en-GB" sz="1400" dirty="0"/>
              <a:t>1503 spectra classified into 23 skeleton types</a:t>
            </a:r>
            <a:endParaRPr lang="en-US" sz="1400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467544" y="1275606"/>
            <a:ext cx="5688632" cy="7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4" tIns="45713" rIns="91424" bIns="45713">
            <a:spAutoFit/>
          </a:bodyPr>
          <a:lstStyle/>
          <a:p>
            <a:pPr algn="l" defTabSz="914179"/>
            <a:r>
              <a:rPr lang="en-GB" sz="1400" b="1" dirty="0">
                <a:latin typeface="Courier New" pitchFamily="49" charset="0"/>
              </a:rPr>
              <a:t>type Spectrum     = Frequency -&gt; Multiplicity</a:t>
            </a:r>
          </a:p>
          <a:p>
            <a:pPr defTabSz="914179"/>
            <a:r>
              <a:rPr lang="en-GB" sz="1400" b="1" dirty="0">
                <a:latin typeface="Courier New" pitchFamily="49" charset="0"/>
              </a:rPr>
              <a:t>type Frequency    = Real with modifier Gaussian 0.6</a:t>
            </a:r>
          </a:p>
          <a:p>
            <a:pPr algn="l" defTabSz="914179"/>
            <a:r>
              <a:rPr lang="en-GB" sz="1400" b="1" dirty="0">
                <a:latin typeface="Courier New" pitchFamily="49" charset="0"/>
              </a:rPr>
              <a:t>data Multiplicity = s | d | t | q | 0 default 0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017" y="2355726"/>
            <a:ext cx="2825455" cy="2562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77874" y="2355726"/>
            <a:ext cx="2825455" cy="256262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077229"/>
            <a:ext cx="1647477" cy="1118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7164288" y="1073701"/>
            <a:ext cx="1647477" cy="113800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91898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9" descr="conformation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987574"/>
            <a:ext cx="4896267" cy="26054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17783" y="1242645"/>
            <a:ext cx="822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…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Multi-Instance Kernels </a:t>
            </a:r>
            <a:r>
              <a:rPr lang="de-DE" sz="1000" dirty="0"/>
              <a:t>[</a:t>
            </a:r>
            <a:r>
              <a:rPr lang="de-DE" sz="1000" dirty="0">
                <a:solidFill>
                  <a:schemeClr val="tx2"/>
                </a:solidFill>
              </a:rPr>
              <a:t>icml‘02</a:t>
            </a:r>
            <a:r>
              <a:rPr lang="de-DE" sz="1000" dirty="0"/>
              <a:t>]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51520" y="4523110"/>
            <a:ext cx="8856984" cy="5689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75739" tIns="37869" rIns="75739" bIns="37869">
            <a:spAutoFit/>
          </a:bodyPr>
          <a:lstStyle/>
          <a:p>
            <a:pPr algn="l" defTabSz="756945"/>
            <a:r>
              <a:rPr lang="de-DE" sz="1600" dirty="0"/>
              <a:t>multi-instance concepts can be separated with kernels </a:t>
            </a:r>
          </a:p>
          <a:p>
            <a:pPr algn="l" defTabSz="756945"/>
            <a:r>
              <a:rPr lang="de-DE" sz="1600" dirty="0"/>
              <a:t>for basic terms &amp; the number of mistakes can be bounded.</a:t>
            </a:r>
          </a:p>
        </p:txBody>
      </p:sp>
      <p:pic>
        <p:nvPicPr>
          <p:cNvPr id="14" name="Picture 4" descr="c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1028310"/>
            <a:ext cx="2767906" cy="1781093"/>
          </a:xfrm>
          <a:prstGeom prst="rect">
            <a:avLst/>
          </a:prstGeom>
          <a:noFill/>
        </p:spPr>
      </p:pic>
      <p:pic>
        <p:nvPicPr>
          <p:cNvPr id="15" name="Picture 6" descr="mi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168" y="3044534"/>
            <a:ext cx="2733969" cy="190348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939902"/>
            <a:ext cx="4117848" cy="252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8186046" y="1654531"/>
            <a:ext cx="1546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conformations</a:t>
            </a:r>
          </a:p>
        </p:txBody>
      </p:sp>
      <p:sp>
        <p:nvSpPr>
          <p:cNvPr id="11" name="TextBox 10"/>
          <p:cNvSpPr txBox="1"/>
          <p:nvPr/>
        </p:nvSpPr>
        <p:spPr>
          <a:xfrm rot="5400000">
            <a:off x="8393801" y="3803611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molecules</a:t>
            </a:r>
          </a:p>
        </p:txBody>
      </p:sp>
    </p:spTree>
    <p:extLst>
      <p:ext uri="{BB962C8B-B14F-4D97-AF65-F5344CB8AC3E}">
        <p14:creationId xmlns:p14="http://schemas.microsoft.com/office/powerpoint/2010/main" val="390934875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762000" eaLnBrk="1" hangingPunct="1">
              <a:tabLst>
                <a:tab pos="285750" algn="l"/>
                <a:tab pos="571500" algn="l"/>
                <a:tab pos="3235325" algn="l"/>
                <a:tab pos="3521075" algn="l"/>
                <a:tab pos="3806825" algn="l"/>
              </a:tabLst>
            </a:pPr>
            <a:r>
              <a:rPr lang="en-GB" dirty="0"/>
              <a:t>All-Walks Kernels </a:t>
            </a:r>
            <a:r>
              <a:rPr lang="en-GB" sz="1000" dirty="0"/>
              <a:t>[colt’03]</a:t>
            </a:r>
          </a:p>
        </p:txBody>
      </p:sp>
      <p:sp>
        <p:nvSpPr>
          <p:cNvPr id="55" name="Inhaltsplatzhalter 54"/>
          <p:cNvSpPr>
            <a:spLocks noGrp="1"/>
          </p:cNvSpPr>
          <p:nvPr>
            <p:ph sz="half" idx="1"/>
          </p:nvPr>
        </p:nvSpPr>
        <p:spPr>
          <a:xfrm>
            <a:off x="457200" y="1178322"/>
            <a:ext cx="5178976" cy="25455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/>
              <a:t>resort to non-complete graph kernels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consider as patterns the (multi-)set of </a:t>
            </a:r>
          </a:p>
          <a:p>
            <a:pPr marL="0" indent="0">
              <a:buNone/>
            </a:pPr>
            <a:r>
              <a:rPr lang="de-DE" sz="1600" dirty="0"/>
              <a:t>all labelled walks contained in a graph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>while there can be infinitely many walks</a:t>
            </a:r>
          </a:p>
          <a:p>
            <a:pPr marL="0" indent="0">
              <a:buNone/>
            </a:pPr>
            <a:r>
              <a:rPr lang="de-DE" sz="1600" dirty="0"/>
              <a:t>we can measure the common ones efficiently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5002139" y="680319"/>
            <a:ext cx="2086895" cy="1599369"/>
            <a:chOff x="4487371" y="78809"/>
            <a:chExt cx="2086895" cy="1599369"/>
          </a:xfrm>
        </p:grpSpPr>
        <p:sp>
          <p:nvSpPr>
            <p:cNvPr id="58" name="Text Box 4"/>
            <p:cNvSpPr txBox="1">
              <a:spLocks noChangeArrowheads="1"/>
            </p:cNvSpPr>
            <p:nvPr/>
          </p:nvSpPr>
          <p:spPr bwMode="auto">
            <a:xfrm>
              <a:off x="5390260" y="794691"/>
              <a:ext cx="298446" cy="338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4" tIns="45713" rIns="91424" bIns="45713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</a:rPr>
                <a:t>a</a:t>
              </a:r>
            </a:p>
          </p:txBody>
        </p:sp>
        <p:sp>
          <p:nvSpPr>
            <p:cNvPr id="59" name="Line 5"/>
            <p:cNvSpPr>
              <a:spLocks noChangeShapeType="1"/>
            </p:cNvSpPr>
            <p:nvPr/>
          </p:nvSpPr>
          <p:spPr bwMode="auto">
            <a:xfrm flipV="1">
              <a:off x="4916373" y="588692"/>
              <a:ext cx="841527" cy="140255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4705991" y="658819"/>
              <a:ext cx="210382" cy="210382"/>
            </a:xfrm>
            <a:prstGeom prst="ellipse">
              <a:avLst/>
            </a:prstGeom>
            <a:solidFill>
              <a:srgbClr val="4F81B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lIns="91424" tIns="45713" rIns="91424" bIns="45713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</a:rPr>
                <a:t>1</a:t>
              </a:r>
            </a:p>
          </p:txBody>
        </p:sp>
        <p:sp>
          <p:nvSpPr>
            <p:cNvPr id="61" name="Oval 7"/>
            <p:cNvSpPr>
              <a:spLocks noChangeArrowheads="1"/>
            </p:cNvSpPr>
            <p:nvPr/>
          </p:nvSpPr>
          <p:spPr bwMode="auto">
            <a:xfrm>
              <a:off x="5757900" y="448438"/>
              <a:ext cx="210382" cy="210382"/>
            </a:xfrm>
            <a:prstGeom prst="ellipse">
              <a:avLst/>
            </a:prstGeom>
            <a:solidFill>
              <a:srgbClr val="4F81B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lIns="91424" tIns="45713" rIns="91424" bIns="45713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</a:rPr>
                <a:t>2</a:t>
              </a:r>
            </a:p>
          </p:txBody>
        </p:sp>
        <p:sp>
          <p:nvSpPr>
            <p:cNvPr id="62" name="Oval 8"/>
            <p:cNvSpPr>
              <a:spLocks noChangeArrowheads="1"/>
            </p:cNvSpPr>
            <p:nvPr/>
          </p:nvSpPr>
          <p:spPr bwMode="auto">
            <a:xfrm>
              <a:off x="5196882" y="1078122"/>
              <a:ext cx="210382" cy="210382"/>
            </a:xfrm>
            <a:prstGeom prst="ellipse">
              <a:avLst/>
            </a:prstGeom>
            <a:solidFill>
              <a:srgbClr val="4F81B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lIns="91424" tIns="45713" rIns="91424" bIns="45713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</a:rPr>
                <a:t>4</a:t>
              </a:r>
            </a:p>
          </p:txBody>
        </p:sp>
        <p:sp>
          <p:nvSpPr>
            <p:cNvPr id="63" name="Oval 9"/>
            <p:cNvSpPr>
              <a:spLocks noChangeArrowheads="1"/>
            </p:cNvSpPr>
            <p:nvPr/>
          </p:nvSpPr>
          <p:spPr bwMode="auto">
            <a:xfrm>
              <a:off x="6038409" y="1288504"/>
              <a:ext cx="210382" cy="210382"/>
            </a:xfrm>
            <a:prstGeom prst="ellipse">
              <a:avLst/>
            </a:prstGeom>
            <a:solidFill>
              <a:srgbClr val="4F81B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lIns="91424" tIns="45713" rIns="91424" bIns="45713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</a:rPr>
                <a:t>3</a:t>
              </a:r>
            </a:p>
          </p:txBody>
        </p:sp>
        <p:sp>
          <p:nvSpPr>
            <p:cNvPr id="64" name="Line 10"/>
            <p:cNvSpPr>
              <a:spLocks noChangeShapeType="1"/>
            </p:cNvSpPr>
            <p:nvPr/>
          </p:nvSpPr>
          <p:spPr bwMode="auto">
            <a:xfrm>
              <a:off x="5898155" y="658819"/>
              <a:ext cx="210382" cy="629684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Text Box 11"/>
            <p:cNvSpPr txBox="1">
              <a:spLocks noChangeArrowheads="1"/>
            </p:cNvSpPr>
            <p:nvPr/>
          </p:nvSpPr>
          <p:spPr bwMode="auto">
            <a:xfrm>
              <a:off x="4487371" y="289191"/>
              <a:ext cx="298447" cy="338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4" tIns="45713" rIns="91424" bIns="45713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</a:rPr>
                <a:t>c</a:t>
              </a:r>
            </a:p>
          </p:txBody>
        </p:sp>
        <p:sp>
          <p:nvSpPr>
            <p:cNvPr id="66" name="Text Box 12"/>
            <p:cNvSpPr txBox="1">
              <a:spLocks noChangeArrowheads="1"/>
            </p:cNvSpPr>
            <p:nvPr/>
          </p:nvSpPr>
          <p:spPr bwMode="auto">
            <a:xfrm>
              <a:off x="5946895" y="78809"/>
              <a:ext cx="298446" cy="338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4" tIns="45713" rIns="91424" bIns="45713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</a:rPr>
                <a:t>a</a:t>
              </a:r>
            </a:p>
          </p:txBody>
        </p:sp>
        <p:sp>
          <p:nvSpPr>
            <p:cNvPr id="67" name="Text Box 13"/>
            <p:cNvSpPr txBox="1">
              <a:spLocks noChangeArrowheads="1"/>
            </p:cNvSpPr>
            <p:nvPr/>
          </p:nvSpPr>
          <p:spPr bwMode="auto">
            <a:xfrm>
              <a:off x="6320703" y="1339638"/>
              <a:ext cx="253563" cy="338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4" tIns="45713" rIns="91424" bIns="45713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</a:rPr>
                <a:t>t</a:t>
              </a:r>
            </a:p>
          </p:txBody>
        </p:sp>
        <p:sp>
          <p:nvSpPr>
            <p:cNvPr id="68" name="Line 14"/>
            <p:cNvSpPr>
              <a:spLocks noChangeShapeType="1"/>
            </p:cNvSpPr>
            <p:nvPr/>
          </p:nvSpPr>
          <p:spPr bwMode="auto">
            <a:xfrm flipH="1" flipV="1">
              <a:off x="5407264" y="1203767"/>
              <a:ext cx="631145" cy="210382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Line 15"/>
            <p:cNvSpPr>
              <a:spLocks noChangeShapeType="1"/>
            </p:cNvSpPr>
            <p:nvPr/>
          </p:nvSpPr>
          <p:spPr bwMode="auto">
            <a:xfrm>
              <a:off x="4892997" y="854591"/>
              <a:ext cx="350636" cy="279048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796136" y="3366596"/>
            <a:ext cx="2524257" cy="1653426"/>
            <a:chOff x="5772509" y="1745792"/>
            <a:chExt cx="2524257" cy="1653426"/>
          </a:xfrm>
        </p:grpSpPr>
        <p:sp>
          <p:nvSpPr>
            <p:cNvPr id="70" name="Oval 17"/>
            <p:cNvSpPr>
              <a:spLocks noChangeArrowheads="1"/>
            </p:cNvSpPr>
            <p:nvPr/>
          </p:nvSpPr>
          <p:spPr bwMode="auto">
            <a:xfrm>
              <a:off x="5772509" y="2311193"/>
              <a:ext cx="561018" cy="210382"/>
            </a:xfrm>
            <a:prstGeom prst="ellipse">
              <a:avLst/>
            </a:prstGeom>
            <a:solidFill>
              <a:srgbClr val="4F81B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lIns="91424" tIns="45713" rIns="91424" bIns="45713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</a:rPr>
                <a:t>1,1</a:t>
              </a:r>
            </a:p>
          </p:txBody>
        </p:sp>
        <p:sp>
          <p:nvSpPr>
            <p:cNvPr id="71" name="Oval 18"/>
            <p:cNvSpPr>
              <a:spLocks noChangeArrowheads="1"/>
            </p:cNvSpPr>
            <p:nvPr/>
          </p:nvSpPr>
          <p:spPr bwMode="auto">
            <a:xfrm>
              <a:off x="7176516" y="2100812"/>
              <a:ext cx="561018" cy="210382"/>
            </a:xfrm>
            <a:prstGeom prst="ellipse">
              <a:avLst/>
            </a:prstGeom>
            <a:solidFill>
              <a:srgbClr val="4F81B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lIns="91424" tIns="45713" rIns="91424" bIns="45713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</a:rPr>
                <a:t>2,2</a:t>
              </a:r>
            </a:p>
          </p:txBody>
        </p:sp>
        <p:sp>
          <p:nvSpPr>
            <p:cNvPr id="72" name="Oval 19"/>
            <p:cNvSpPr>
              <a:spLocks noChangeArrowheads="1"/>
            </p:cNvSpPr>
            <p:nvPr/>
          </p:nvSpPr>
          <p:spPr bwMode="auto">
            <a:xfrm>
              <a:off x="7527152" y="2940877"/>
              <a:ext cx="561018" cy="210382"/>
            </a:xfrm>
            <a:prstGeom prst="ellipse">
              <a:avLst/>
            </a:prstGeom>
            <a:solidFill>
              <a:srgbClr val="4F81B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lIns="91424" tIns="45713" rIns="91424" bIns="45713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</a:rPr>
                <a:t>4,3</a:t>
              </a:r>
            </a:p>
          </p:txBody>
        </p:sp>
        <p:sp>
          <p:nvSpPr>
            <p:cNvPr id="73" name="Oval 20"/>
            <p:cNvSpPr>
              <a:spLocks noChangeArrowheads="1"/>
            </p:cNvSpPr>
            <p:nvPr/>
          </p:nvSpPr>
          <p:spPr bwMode="auto">
            <a:xfrm>
              <a:off x="6333527" y="3151259"/>
              <a:ext cx="561018" cy="210382"/>
            </a:xfrm>
            <a:prstGeom prst="ellipse">
              <a:avLst/>
            </a:prstGeom>
            <a:solidFill>
              <a:srgbClr val="4F81B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lIns="91424" tIns="45713" rIns="91424" bIns="45713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</a:rPr>
                <a:t>2,4</a:t>
              </a:r>
            </a:p>
          </p:txBody>
        </p:sp>
        <p:sp>
          <p:nvSpPr>
            <p:cNvPr id="74" name="Line 21"/>
            <p:cNvSpPr>
              <a:spLocks noChangeShapeType="1"/>
            </p:cNvSpPr>
            <p:nvPr/>
          </p:nvSpPr>
          <p:spPr bwMode="auto">
            <a:xfrm flipV="1">
              <a:off x="6333527" y="2241066"/>
              <a:ext cx="842989" cy="140255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Line 22"/>
            <p:cNvSpPr>
              <a:spLocks noChangeShapeType="1"/>
            </p:cNvSpPr>
            <p:nvPr/>
          </p:nvSpPr>
          <p:spPr bwMode="auto">
            <a:xfrm>
              <a:off x="7527152" y="2311193"/>
              <a:ext cx="210382" cy="629685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Text Box 23"/>
            <p:cNvSpPr txBox="1">
              <a:spLocks noChangeArrowheads="1"/>
            </p:cNvSpPr>
            <p:nvPr/>
          </p:nvSpPr>
          <p:spPr bwMode="auto">
            <a:xfrm>
              <a:off x="6636605" y="2844654"/>
              <a:ext cx="298446" cy="338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4" tIns="45713" rIns="91424" bIns="45713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</a:rPr>
                <a:t>a</a:t>
              </a:r>
            </a:p>
          </p:txBody>
        </p:sp>
        <p:sp>
          <p:nvSpPr>
            <p:cNvPr id="77" name="Text Box 24"/>
            <p:cNvSpPr txBox="1">
              <a:spLocks noChangeArrowheads="1"/>
            </p:cNvSpPr>
            <p:nvPr/>
          </p:nvSpPr>
          <p:spPr bwMode="auto">
            <a:xfrm>
              <a:off x="6044781" y="1954713"/>
              <a:ext cx="298447" cy="338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4" tIns="45713" rIns="91424" bIns="45713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</a:rPr>
                <a:t>c</a:t>
              </a:r>
            </a:p>
          </p:txBody>
        </p:sp>
        <p:sp>
          <p:nvSpPr>
            <p:cNvPr id="78" name="Text Box 25"/>
            <p:cNvSpPr txBox="1">
              <a:spLocks noChangeArrowheads="1"/>
            </p:cNvSpPr>
            <p:nvPr/>
          </p:nvSpPr>
          <p:spPr bwMode="auto">
            <a:xfrm>
              <a:off x="7505765" y="1745792"/>
              <a:ext cx="298446" cy="338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4" tIns="45713" rIns="91424" bIns="45713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</a:rPr>
                <a:t>a</a:t>
              </a:r>
            </a:p>
          </p:txBody>
        </p:sp>
        <p:sp>
          <p:nvSpPr>
            <p:cNvPr id="79" name="Text Box 26"/>
            <p:cNvSpPr txBox="1">
              <a:spLocks noChangeArrowheads="1"/>
            </p:cNvSpPr>
            <p:nvPr/>
          </p:nvSpPr>
          <p:spPr bwMode="auto">
            <a:xfrm>
              <a:off x="8043203" y="3060678"/>
              <a:ext cx="253563" cy="338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4" tIns="45713" rIns="91424" bIns="45713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</a:rPr>
                <a:t>t</a:t>
              </a:r>
            </a:p>
          </p:txBody>
        </p:sp>
        <p:sp>
          <p:nvSpPr>
            <p:cNvPr id="80" name="Line 27"/>
            <p:cNvSpPr>
              <a:spLocks noChangeShapeType="1"/>
            </p:cNvSpPr>
            <p:nvPr/>
          </p:nvSpPr>
          <p:spPr bwMode="auto">
            <a:xfrm>
              <a:off x="6169897" y="2521575"/>
              <a:ext cx="280509" cy="629685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007651" y="506194"/>
            <a:ext cx="2086895" cy="1881340"/>
            <a:chOff x="7007651" y="-20538"/>
            <a:chExt cx="2086895" cy="1881340"/>
          </a:xfrm>
        </p:grpSpPr>
        <p:sp>
          <p:nvSpPr>
            <p:cNvPr id="83" name="Text Box 42"/>
            <p:cNvSpPr txBox="1">
              <a:spLocks noChangeArrowheads="1"/>
            </p:cNvSpPr>
            <p:nvPr/>
          </p:nvSpPr>
          <p:spPr bwMode="auto">
            <a:xfrm>
              <a:off x="8460960" y="-20538"/>
              <a:ext cx="298446" cy="338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4" tIns="45713" rIns="91424" bIns="45713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</a:rPr>
                <a:t>a</a:t>
              </a:r>
            </a:p>
          </p:txBody>
        </p:sp>
        <p:sp>
          <p:nvSpPr>
            <p:cNvPr id="81" name="Text Box 40"/>
            <p:cNvSpPr txBox="1">
              <a:spLocks noChangeArrowheads="1"/>
            </p:cNvSpPr>
            <p:nvPr/>
          </p:nvSpPr>
          <p:spPr bwMode="auto">
            <a:xfrm>
              <a:off x="7007651" y="189844"/>
              <a:ext cx="298447" cy="338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4" tIns="45713" rIns="91424" bIns="45713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</a:rPr>
                <a:t>c</a:t>
              </a:r>
            </a:p>
          </p:txBody>
        </p:sp>
        <p:sp>
          <p:nvSpPr>
            <p:cNvPr id="82" name="Text Box 41"/>
            <p:cNvSpPr txBox="1">
              <a:spLocks noChangeArrowheads="1"/>
            </p:cNvSpPr>
            <p:nvPr/>
          </p:nvSpPr>
          <p:spPr bwMode="auto">
            <a:xfrm>
              <a:off x="8840983" y="1241753"/>
              <a:ext cx="253563" cy="338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4" tIns="45713" rIns="91424" bIns="45713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</a:rPr>
                <a:t>t</a:t>
              </a:r>
            </a:p>
          </p:txBody>
        </p:sp>
        <p:sp>
          <p:nvSpPr>
            <p:cNvPr id="84" name="Text Box 43"/>
            <p:cNvSpPr txBox="1">
              <a:spLocks noChangeArrowheads="1"/>
            </p:cNvSpPr>
            <p:nvPr/>
          </p:nvSpPr>
          <p:spPr bwMode="auto">
            <a:xfrm>
              <a:off x="7573081" y="1522262"/>
              <a:ext cx="264785" cy="338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4" tIns="45713" rIns="91424" bIns="45713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</a:rPr>
                <a:t>r</a:t>
              </a:r>
            </a:p>
          </p:txBody>
        </p:sp>
        <p:sp>
          <p:nvSpPr>
            <p:cNvPr id="85" name="Line 33"/>
            <p:cNvSpPr>
              <a:spLocks noChangeShapeType="1"/>
            </p:cNvSpPr>
            <p:nvPr/>
          </p:nvSpPr>
          <p:spPr bwMode="auto">
            <a:xfrm flipV="1">
              <a:off x="7436653" y="489345"/>
              <a:ext cx="841527" cy="140255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Oval 34"/>
            <p:cNvSpPr>
              <a:spLocks noChangeArrowheads="1"/>
            </p:cNvSpPr>
            <p:nvPr/>
          </p:nvSpPr>
          <p:spPr bwMode="auto">
            <a:xfrm>
              <a:off x="7226271" y="559472"/>
              <a:ext cx="210382" cy="210382"/>
            </a:xfrm>
            <a:prstGeom prst="ellipse">
              <a:avLst/>
            </a:prstGeom>
            <a:solidFill>
              <a:srgbClr val="4F81B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lIns="91424" tIns="45713" rIns="91424" bIns="45713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</a:rPr>
                <a:t>1</a:t>
              </a:r>
            </a:p>
          </p:txBody>
        </p:sp>
        <p:sp>
          <p:nvSpPr>
            <p:cNvPr id="87" name="Oval 35"/>
            <p:cNvSpPr>
              <a:spLocks noChangeArrowheads="1"/>
            </p:cNvSpPr>
            <p:nvPr/>
          </p:nvSpPr>
          <p:spPr bwMode="auto">
            <a:xfrm>
              <a:off x="8278180" y="349091"/>
              <a:ext cx="210382" cy="210382"/>
            </a:xfrm>
            <a:prstGeom prst="ellipse">
              <a:avLst/>
            </a:prstGeom>
            <a:solidFill>
              <a:srgbClr val="4F81B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lIns="91424" tIns="45713" rIns="91424" bIns="45713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</a:rPr>
                <a:t>2</a:t>
              </a:r>
            </a:p>
          </p:txBody>
        </p:sp>
        <p:sp>
          <p:nvSpPr>
            <p:cNvPr id="88" name="Oval 36"/>
            <p:cNvSpPr>
              <a:spLocks noChangeArrowheads="1"/>
            </p:cNvSpPr>
            <p:nvPr/>
          </p:nvSpPr>
          <p:spPr bwMode="auto">
            <a:xfrm>
              <a:off x="7436653" y="1400999"/>
              <a:ext cx="210382" cy="210382"/>
            </a:xfrm>
            <a:prstGeom prst="ellipse">
              <a:avLst/>
            </a:prstGeom>
            <a:solidFill>
              <a:srgbClr val="4F81B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lIns="91424" tIns="45713" rIns="91424" bIns="45713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</a:rPr>
                <a:t>3</a:t>
              </a:r>
            </a:p>
          </p:txBody>
        </p:sp>
        <p:sp>
          <p:nvSpPr>
            <p:cNvPr id="89" name="Oval 37"/>
            <p:cNvSpPr>
              <a:spLocks noChangeArrowheads="1"/>
            </p:cNvSpPr>
            <p:nvPr/>
          </p:nvSpPr>
          <p:spPr bwMode="auto">
            <a:xfrm>
              <a:off x="8558689" y="1190618"/>
              <a:ext cx="210382" cy="210382"/>
            </a:xfrm>
            <a:prstGeom prst="ellipse">
              <a:avLst/>
            </a:prstGeom>
            <a:solidFill>
              <a:srgbClr val="4F81B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lIns="91424" tIns="45713" rIns="91424" bIns="45713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 55 Roman" pitchFamily="34" charset="0"/>
                </a:rPr>
                <a:t>4</a:t>
              </a:r>
            </a:p>
          </p:txBody>
        </p:sp>
        <p:sp>
          <p:nvSpPr>
            <p:cNvPr id="90" name="Line 38"/>
            <p:cNvSpPr>
              <a:spLocks noChangeShapeType="1"/>
            </p:cNvSpPr>
            <p:nvPr/>
          </p:nvSpPr>
          <p:spPr bwMode="auto">
            <a:xfrm>
              <a:off x="8418435" y="559472"/>
              <a:ext cx="210382" cy="631145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Line 39"/>
            <p:cNvSpPr>
              <a:spLocks noChangeShapeType="1"/>
            </p:cNvSpPr>
            <p:nvPr/>
          </p:nvSpPr>
          <p:spPr bwMode="auto">
            <a:xfrm flipH="1" flipV="1">
              <a:off x="7366526" y="769854"/>
              <a:ext cx="1192163" cy="490891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Line 44"/>
            <p:cNvSpPr>
              <a:spLocks noChangeShapeType="1"/>
            </p:cNvSpPr>
            <p:nvPr/>
          </p:nvSpPr>
          <p:spPr bwMode="auto">
            <a:xfrm flipH="1">
              <a:off x="7576908" y="559472"/>
              <a:ext cx="701273" cy="841527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Line 45"/>
            <p:cNvSpPr>
              <a:spLocks noChangeShapeType="1"/>
            </p:cNvSpPr>
            <p:nvPr/>
          </p:nvSpPr>
          <p:spPr bwMode="auto">
            <a:xfrm flipV="1">
              <a:off x="7648496" y="1335256"/>
              <a:ext cx="902888" cy="140255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4" name="Text Box 46"/>
          <p:cNvSpPr txBox="1">
            <a:spLocks noChangeArrowheads="1"/>
          </p:cNvSpPr>
          <p:nvPr/>
        </p:nvSpPr>
        <p:spPr bwMode="auto">
          <a:xfrm>
            <a:off x="5724128" y="3098482"/>
            <a:ext cx="2034210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00038" marR="0" lvl="0" indent="-300038" algn="r" defTabSz="631825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ct val="35000"/>
              </a:spcAft>
              <a:buClrTx/>
              <a:buSzPct val="60000"/>
              <a:buFont typeface="Wingdings" pitchFamily="2" charset="2"/>
              <a:buNone/>
              <a:tabLst>
                <a:tab pos="236538" algn="l"/>
                <a:tab pos="473075" algn="l"/>
                <a:tab pos="2679700" algn="l"/>
                <a:tab pos="2913063" algn="l"/>
                <a:tab pos="3149600" algn="l"/>
              </a:tabLst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direct product  graph</a:t>
            </a:r>
          </a:p>
        </p:txBody>
      </p:sp>
      <p:pic>
        <p:nvPicPr>
          <p:cNvPr id="95" name="Grafik 5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539552" y="3795886"/>
            <a:ext cx="4508866" cy="842854"/>
          </a:xfrm>
          <a:prstGeom prst="rect">
            <a:avLst/>
          </a:prstGeom>
          <a:noFill/>
          <a:ln/>
          <a:effectLst/>
        </p:spPr>
      </p:pic>
      <p:sp>
        <p:nvSpPr>
          <p:cNvPr id="56" name="Left Brace 55"/>
          <p:cNvSpPr/>
          <p:nvPr/>
        </p:nvSpPr>
        <p:spPr>
          <a:xfrm rot="16200000">
            <a:off x="6913909" y="759871"/>
            <a:ext cx="432047" cy="3957142"/>
          </a:xfrm>
          <a:prstGeom prst="leftBrace">
            <a:avLst>
              <a:gd name="adj1" fmla="val 74585"/>
              <a:gd name="adj2" fmla="val 4246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9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25418DF-C349-4894-9EA9-0A27FCCB5541}" type="slidenum">
              <a:rPr lang="en-GB" smtClean="0"/>
              <a:t>238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2684811"/>
      </p:ext>
    </p:extLst>
  </p:cSld>
  <p:clrMapOvr>
    <a:masterClrMapping/>
  </p:clrMapOvr>
  <p:transition/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GB" dirty="0"/>
              <a:t>Cyclic Pattern Kernels </a:t>
            </a:r>
            <a:r>
              <a:rPr lang="en-GB" sz="1000" dirty="0"/>
              <a:t>[</a:t>
            </a:r>
            <a:r>
              <a:rPr lang="en-GB" sz="1000" dirty="0">
                <a:solidFill>
                  <a:schemeClr val="tx2"/>
                </a:solidFill>
              </a:rPr>
              <a:t>kdd’04</a:t>
            </a:r>
            <a:r>
              <a:rPr lang="en-GB" sz="1000" dirty="0"/>
              <a:t>]</a:t>
            </a:r>
          </a:p>
        </p:txBody>
      </p:sp>
      <p:pic>
        <p:nvPicPr>
          <p:cNvPr id="17" name="Picture 3" descr="cp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203" y="2202312"/>
            <a:ext cx="4292829" cy="2529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Inhaltsplatzhalter 54"/>
          <p:cNvSpPr txBox="1">
            <a:spLocks/>
          </p:cNvSpPr>
          <p:nvPr/>
        </p:nvSpPr>
        <p:spPr>
          <a:xfrm>
            <a:off x="457200" y="987574"/>
            <a:ext cx="6354121" cy="100811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DE" sz="1600" dirty="0"/>
              <a:t>consider as patterns the set of all labelled cycles contained in a graph as well as all trees in the forrest of bridges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07484" y="1491630"/>
            <a:ext cx="3002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/>
              <a:t>computing CPK is NP-hard </a:t>
            </a:r>
            <a:br>
              <a:rPr lang="en-GB" sz="1600" b="1" dirty="0"/>
            </a:br>
            <a:r>
              <a:rPr lang="en-GB" sz="1600" b="1" dirty="0"/>
              <a:t>but fixed-parameter tractable</a:t>
            </a:r>
            <a:br>
              <a:rPr lang="en-GB" sz="1600" dirty="0"/>
            </a:br>
            <a:endParaRPr lang="en-GB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5796136" y="4371950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log/log plot for HIV dataset </a:t>
            </a:r>
            <a:br>
              <a:rPr lang="en-GB" sz="1600" dirty="0"/>
            </a:br>
            <a:r>
              <a:rPr lang="en-GB" sz="1600" dirty="0"/>
              <a:t>#cycles over #molecules</a:t>
            </a:r>
          </a:p>
        </p:txBody>
      </p:sp>
      <p:sp>
        <p:nvSpPr>
          <p:cNvPr id="2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25418DF-C349-4894-9EA9-0A27FCCB5541}" type="slidenum">
              <a:rPr lang="en-GB" smtClean="0"/>
              <a:t>239</a:t>
            </a:fld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6300192" y="2427734"/>
            <a:ext cx="2304256" cy="1712756"/>
            <a:chOff x="6300192" y="2659194"/>
            <a:chExt cx="2304256" cy="171275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2659195"/>
              <a:ext cx="1759890" cy="15687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Arrow Connector 4"/>
            <p:cNvCxnSpPr/>
            <p:nvPr/>
          </p:nvCxnSpPr>
          <p:spPr>
            <a:xfrm flipV="1">
              <a:off x="6372200" y="2659194"/>
              <a:ext cx="0" cy="17127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300192" y="4299942"/>
              <a:ext cx="230425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976925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2BF70-D013-4770-A65C-D2A5A46DCE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65100"/>
            <a:ext cx="8496300" cy="857250"/>
          </a:xfrm>
        </p:spPr>
        <p:txBody>
          <a:bodyPr/>
          <a:lstStyle/>
          <a:p>
            <a:r>
              <a:rPr lang="en-GB" dirty="0"/>
              <a:t>EVE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A1AB8-03BA-4F7B-8808-0316BE1C4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4468"/>
            <a:ext cx="4355976" cy="58079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28AE99-A0E6-4F8B-8033-53781E081C2A}"/>
              </a:ext>
            </a:extLst>
          </p:cNvPr>
          <p:cNvSpPr txBox="1"/>
          <p:nvPr/>
        </p:nvSpPr>
        <p:spPr>
          <a:xfrm>
            <a:off x="4572001" y="195486"/>
            <a:ext cx="435597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was released in […]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2003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a space-based, persistent world,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massively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multiplayer online role-playing game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(MMORPG)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players of Eve Online can participate in a number of in-game professions and activities, including mining, piracy, manufacturing, trading, exploration, and combat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a total of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7,800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star systems that can be visited by players.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In February 2013, </a:t>
            </a: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Eve Online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reached over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500,000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subscribers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Eve Online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is functionally a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single-universe game.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(Wikipedia)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EB811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EB811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Virtual world hires real economist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(Reuters)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EB811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67334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Travelling John Q Public Problem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59B3D6-3455-4964-A89E-E9E3A0CC6416}"/>
              </a:ext>
            </a:extLst>
          </p:cNvPr>
          <p:cNvGrpSpPr/>
          <p:nvPr/>
        </p:nvGrpSpPr>
        <p:grpSpPr>
          <a:xfrm>
            <a:off x="249238" y="1201884"/>
            <a:ext cx="8759838" cy="3235109"/>
            <a:chOff x="249238" y="1201884"/>
            <a:chExt cx="8759838" cy="32351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C3F62F5-7DED-4F9C-B387-221E3B85270B}"/>
                </a:ext>
              </a:extLst>
            </p:cNvPr>
            <p:cNvGrpSpPr/>
            <p:nvPr/>
          </p:nvGrpSpPr>
          <p:grpSpPr>
            <a:xfrm>
              <a:off x="6118225" y="1201884"/>
              <a:ext cx="2890851" cy="3235109"/>
              <a:chOff x="6118225" y="1201884"/>
              <a:chExt cx="2890851" cy="3235109"/>
            </a:xfrm>
          </p:grpSpPr>
          <p:pic>
            <p:nvPicPr>
              <p:cNvPr id="35845" name="Picture 5" descr="walk_cartoon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680213" y="3856436"/>
                <a:ext cx="500063" cy="4941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849" name="Picture 9" descr="fb004-cartoon-beer-clipart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083563" y="2715816"/>
                <a:ext cx="925513" cy="552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857" name="Picture 17" descr="iz120039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118225" y="2571756"/>
                <a:ext cx="857250" cy="5107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858" name="Picture 18" descr="cartoon - office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369181" y="3826669"/>
                <a:ext cx="665163" cy="5631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859" name="Picture 19" descr="house_cartoon_184x15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927850" y="2016925"/>
                <a:ext cx="787400" cy="5107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867" name="Picture 32" descr="iz120007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6297613" y="3275410"/>
                <a:ext cx="855662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868" name="Picture 33" descr="DClipArtBeefSteakDinner-cartoon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7889888" y="1956204"/>
                <a:ext cx="938213" cy="6500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869" name="Picture 34" descr="newspaper__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7986713" y="3394479"/>
                <a:ext cx="774700" cy="6965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5870" name="Text Box 35"/>
              <p:cNvSpPr txBox="1">
                <a:spLocks noChangeArrowheads="1"/>
              </p:cNvSpPr>
              <p:nvPr/>
            </p:nvSpPr>
            <p:spPr bwMode="auto">
              <a:xfrm>
                <a:off x="7050658" y="1851670"/>
                <a:ext cx="1197443" cy="258532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300038" indent="-300038" algn="ctr" defTabSz="631825" eaLnBrk="0" hangingPunct="0">
                  <a:spcBef>
                    <a:spcPct val="20000"/>
                  </a:spcBef>
                  <a:spcAft>
                    <a:spcPct val="35000"/>
                  </a:spcAft>
                  <a:buSzPct val="60000"/>
                  <a:buFont typeface="Wingdings" pitchFamily="2" charset="2"/>
                  <a:buNone/>
                  <a:tabLst>
                    <a:tab pos="236538" algn="l"/>
                    <a:tab pos="473075" algn="l"/>
                    <a:tab pos="2679700" algn="l"/>
                    <a:tab pos="2913063" algn="l"/>
                    <a:tab pos="3149600" algn="l"/>
                  </a:tabLst>
                </a:pPr>
                <a:r>
                  <a:rPr lang="en-GB" sz="16800" dirty="0">
                    <a:latin typeface="Frutiger 55 Roman" pitchFamily="34" charset="0"/>
                  </a:rPr>
                  <a:t>?</a:t>
                </a:r>
              </a:p>
            </p:txBody>
          </p:sp>
          <p:pic>
            <p:nvPicPr>
              <p:cNvPr id="36" name="Picture 3" descr="persona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6271514" y="1201884"/>
                <a:ext cx="520700" cy="5540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B62FC66-8049-437C-BBAA-C6D09256CDDB}"/>
                </a:ext>
              </a:extLst>
            </p:cNvPr>
            <p:cNvGrpSpPr/>
            <p:nvPr/>
          </p:nvGrpSpPr>
          <p:grpSpPr>
            <a:xfrm>
              <a:off x="249238" y="1203598"/>
              <a:ext cx="2600338" cy="3070752"/>
              <a:chOff x="249238" y="1203598"/>
              <a:chExt cx="2600338" cy="3070752"/>
            </a:xfrm>
          </p:grpSpPr>
          <p:pic>
            <p:nvPicPr>
              <p:cNvPr id="35844" name="Picture 4" descr="newspaper__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1147763" y="3577835"/>
                <a:ext cx="773112" cy="6965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846" name="Picture 6" descr="cartoon - office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186001" y="3332566"/>
                <a:ext cx="663575" cy="563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847" name="Picture 7" descr="DClipArtBeefSteakDinner-cartoon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1722438" y="2260999"/>
                <a:ext cx="938212" cy="651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850" name="Picture 10" descr="house_cartoon_184x15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47700" y="1995493"/>
                <a:ext cx="788988" cy="5107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851" name="Picture 11" descr="iz120007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49238" y="3006331"/>
                <a:ext cx="857250" cy="4583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5860" name="Line 20"/>
              <p:cNvSpPr>
                <a:spLocks noChangeShapeType="1"/>
              </p:cNvSpPr>
              <p:nvPr/>
            </p:nvSpPr>
            <p:spPr bwMode="auto">
              <a:xfrm flipH="1">
                <a:off x="647702" y="2496742"/>
                <a:ext cx="130175" cy="49887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35861" name="Line 21"/>
              <p:cNvSpPr>
                <a:spLocks noChangeShapeType="1"/>
              </p:cNvSpPr>
              <p:nvPr/>
            </p:nvSpPr>
            <p:spPr bwMode="auto">
              <a:xfrm>
                <a:off x="754070" y="3486150"/>
                <a:ext cx="331787" cy="25479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35862" name="Line 22"/>
              <p:cNvSpPr>
                <a:spLocks noChangeShapeType="1"/>
              </p:cNvSpPr>
              <p:nvPr/>
            </p:nvSpPr>
            <p:spPr bwMode="auto">
              <a:xfrm flipV="1">
                <a:off x="1797050" y="3599266"/>
                <a:ext cx="496888" cy="16906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35863" name="Line 23"/>
              <p:cNvSpPr>
                <a:spLocks noChangeShapeType="1"/>
              </p:cNvSpPr>
              <p:nvPr/>
            </p:nvSpPr>
            <p:spPr bwMode="auto">
              <a:xfrm flipH="1" flipV="1">
                <a:off x="2306643" y="2939659"/>
                <a:ext cx="117475" cy="36671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sp>
            <p:nvSpPr>
              <p:cNvPr id="35864" name="Line 24"/>
              <p:cNvSpPr>
                <a:spLocks noChangeShapeType="1"/>
              </p:cNvSpPr>
              <p:nvPr/>
            </p:nvSpPr>
            <p:spPr bwMode="auto">
              <a:xfrm flipH="1" flipV="1">
                <a:off x="1428763" y="2374113"/>
                <a:ext cx="309563" cy="18811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GB"/>
              </a:p>
            </p:txBody>
          </p:sp>
          <p:pic>
            <p:nvPicPr>
              <p:cNvPr id="38" name="Picture 3" descr="persona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611560" y="1203598"/>
                <a:ext cx="520700" cy="5540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1CB219-CC5B-4B73-A736-292E9987D91A}"/>
                </a:ext>
              </a:extLst>
            </p:cNvPr>
            <p:cNvGrpSpPr/>
            <p:nvPr/>
          </p:nvGrpSpPr>
          <p:grpSpPr>
            <a:xfrm>
              <a:off x="3244861" y="1203598"/>
              <a:ext cx="2623193" cy="3024336"/>
              <a:chOff x="3244861" y="1203598"/>
              <a:chExt cx="2623193" cy="3024336"/>
            </a:xfrm>
          </p:grpSpPr>
          <p:pic>
            <p:nvPicPr>
              <p:cNvPr id="35852" name="Picture 12" descr="iz120039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3244861" y="2859887"/>
                <a:ext cx="855663" cy="5107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854" name="Picture 14" descr="cartoon - office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124449" y="3665959"/>
                <a:ext cx="663575" cy="561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855" name="Picture 15" descr="house_cartoon_184x15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347864" y="1923678"/>
                <a:ext cx="788988" cy="5107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865" name="Picture 25" descr="fb004-cartoon-beer-clipart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940954" y="3190286"/>
                <a:ext cx="927100" cy="552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" name="Group 26"/>
              <p:cNvGrpSpPr>
                <a:grpSpLocks/>
              </p:cNvGrpSpPr>
              <p:nvPr/>
            </p:nvGrpSpPr>
            <p:grpSpPr bwMode="auto">
              <a:xfrm rot="-8788034">
                <a:off x="3513126" y="2384824"/>
                <a:ext cx="1776413" cy="1394222"/>
                <a:chOff x="2971" y="2370"/>
                <a:chExt cx="1309" cy="1292"/>
              </a:xfrm>
            </p:grpSpPr>
            <p:sp>
              <p:nvSpPr>
                <p:cNvPr id="35871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2971" y="2484"/>
                  <a:ext cx="96" cy="46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35872" name="Line 28"/>
                <p:cNvSpPr>
                  <a:spLocks noChangeShapeType="1"/>
                </p:cNvSpPr>
                <p:nvPr/>
              </p:nvSpPr>
              <p:spPr bwMode="auto">
                <a:xfrm>
                  <a:off x="3050" y="3400"/>
                  <a:ext cx="244" cy="23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35873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3818" y="3505"/>
                  <a:ext cx="366" cy="15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35874" name="Line 30"/>
                <p:cNvSpPr>
                  <a:spLocks noChangeShapeType="1"/>
                </p:cNvSpPr>
                <p:nvPr/>
              </p:nvSpPr>
              <p:spPr bwMode="auto">
                <a:xfrm flipH="1" flipV="1">
                  <a:off x="4193" y="2894"/>
                  <a:ext cx="87" cy="3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  <p:sp>
              <p:nvSpPr>
                <p:cNvPr id="35875" name="Line 31"/>
                <p:cNvSpPr>
                  <a:spLocks noChangeShapeType="1"/>
                </p:cNvSpPr>
                <p:nvPr/>
              </p:nvSpPr>
              <p:spPr bwMode="auto">
                <a:xfrm flipH="1" flipV="1">
                  <a:off x="3547" y="2370"/>
                  <a:ext cx="227" cy="175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endParaRPr lang="en-GB"/>
                </a:p>
              </p:txBody>
            </p:sp>
          </p:grpSp>
          <p:pic>
            <p:nvPicPr>
              <p:cNvPr id="37" name="Picture 3" descr="persona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419872" y="1203598"/>
                <a:ext cx="520700" cy="5540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9" name="Picture 5" descr="walk_cartoon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640511" y="2189687"/>
                <a:ext cx="500063" cy="4941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4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25418DF-C349-4894-9EA9-0A27FCCB5541}" type="slidenum">
              <a:rPr lang="en-GB" smtClean="0"/>
              <a:t>240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0852262"/>
      </p:ext>
    </p:extLst>
  </p:cSld>
  <p:clrMapOvr>
    <a:masterClrMapping/>
  </p:clrMapOvr>
  <p:transition/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ular Callout 1"/>
          <p:cNvSpPr/>
          <p:nvPr/>
        </p:nvSpPr>
        <p:spPr>
          <a:xfrm>
            <a:off x="1043608" y="3579862"/>
            <a:ext cx="7272808" cy="576064"/>
          </a:xfrm>
          <a:prstGeom prst="wedgeRoundRectCallout">
            <a:avLst>
              <a:gd name="adj1" fmla="val -21827"/>
              <a:gd name="adj2" fmla="val -7828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can be solved efficiently by column-generation/cutting-plane techniques</a:t>
            </a:r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GB" dirty="0"/>
              <a:t>SVM-like Structured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5CEC49-AA27-4C0D-9FF0-B9610896A1D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991420"/>
            <a:ext cx="8155595" cy="84716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14" name="Left Brace 13"/>
          <p:cNvSpPr/>
          <p:nvPr/>
        </p:nvSpPr>
        <p:spPr>
          <a:xfrm rot="16200000">
            <a:off x="4572000" y="-812626"/>
            <a:ext cx="288031" cy="8208912"/>
          </a:xfrm>
          <a:prstGeom prst="leftBrace">
            <a:avLst>
              <a:gd name="adj1" fmla="val 74585"/>
              <a:gd name="adj2" fmla="val 305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Left Brace 15"/>
          <p:cNvSpPr/>
          <p:nvPr/>
        </p:nvSpPr>
        <p:spPr>
          <a:xfrm rot="5400000">
            <a:off x="7560331" y="1167595"/>
            <a:ext cx="288031" cy="2232248"/>
          </a:xfrm>
          <a:prstGeom prst="leftBrace">
            <a:avLst>
              <a:gd name="adj1" fmla="val 74585"/>
              <a:gd name="adj2" fmla="val 30565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ular Callout 16"/>
          <p:cNvSpPr/>
          <p:nvPr/>
        </p:nvSpPr>
        <p:spPr>
          <a:xfrm>
            <a:off x="6627979" y="1347614"/>
            <a:ext cx="2088234" cy="576064"/>
          </a:xfrm>
          <a:prstGeom prst="wedgeRoundRectCallout">
            <a:avLst>
              <a:gd name="adj1" fmla="val 22342"/>
              <a:gd name="adj2" fmla="val 84584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exponentially many </a:t>
            </a:r>
          </a:p>
          <a:p>
            <a:pPr algn="ctr"/>
            <a:r>
              <a:rPr lang="en-GB" sz="1600" dirty="0"/>
              <a:t>constraints</a:t>
            </a:r>
          </a:p>
        </p:txBody>
      </p:sp>
      <p:sp>
        <p:nvSpPr>
          <p:cNvPr id="1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25418DF-C349-4894-9EA9-0A27FCCB5541}" type="slidenum">
              <a:rPr lang="en-GB" smtClean="0"/>
              <a:t>241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80230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Finding Violated Constraints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995363"/>
            <a:ext cx="8223250" cy="2646362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br>
              <a:rPr lang="en-GB" sz="1600" b="1" dirty="0"/>
            </a:br>
            <a:r>
              <a:rPr lang="en-GB" sz="1600" b="1" dirty="0"/>
              <a:t>decoding</a:t>
            </a:r>
            <a:endParaRPr lang="en-GB" sz="1600" dirty="0"/>
          </a:p>
          <a:p>
            <a:pPr marL="457200" lvl="1" indent="0" eaLnBrk="1" hangingPunct="1">
              <a:buNone/>
            </a:pPr>
            <a:r>
              <a:rPr lang="en-GB" sz="1600" dirty="0"/>
              <a:t>given </a:t>
            </a:r>
            <a:r>
              <a:rPr lang="en-GB" sz="1600" i="1" dirty="0"/>
              <a:t>f, x </a:t>
            </a:r>
            <a:r>
              <a:rPr lang="en-GB" sz="1600" dirty="0"/>
              <a:t>find</a:t>
            </a:r>
          </a:p>
          <a:p>
            <a:pPr marL="0" indent="0" eaLnBrk="1" hangingPunct="1">
              <a:buNone/>
            </a:pPr>
            <a:endParaRPr lang="en-GB" sz="1600" dirty="0"/>
          </a:p>
          <a:p>
            <a:pPr marL="0" indent="0" eaLnBrk="1" hangingPunct="1">
              <a:buNone/>
            </a:pPr>
            <a:r>
              <a:rPr lang="en-GB" sz="1600" b="1" dirty="0"/>
              <a:t>separation</a:t>
            </a:r>
          </a:p>
          <a:p>
            <a:pPr marL="457200" lvl="1" indent="0" eaLnBrk="1" hangingPunct="1">
              <a:buNone/>
            </a:pPr>
            <a:r>
              <a:rPr lang="en-GB" sz="1600" dirty="0"/>
              <a:t>given </a:t>
            </a:r>
            <a:r>
              <a:rPr lang="en-GB" sz="1600" i="1" dirty="0"/>
              <a:t>f, x, y </a:t>
            </a:r>
            <a:r>
              <a:rPr lang="en-GB" sz="1600" dirty="0"/>
              <a:t>find any                                               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(or prove none exists)</a:t>
            </a:r>
          </a:p>
          <a:p>
            <a:pPr marL="0" indent="0" eaLnBrk="1" hangingPunct="1">
              <a:buNone/>
            </a:pPr>
            <a:endParaRPr lang="en-GB" sz="1600" dirty="0"/>
          </a:p>
          <a:p>
            <a:pPr marL="0" indent="0" eaLnBrk="1" hangingPunct="1">
              <a:buNone/>
            </a:pPr>
            <a:r>
              <a:rPr lang="en-GB" sz="1600" b="1" dirty="0"/>
              <a:t>optimality</a:t>
            </a:r>
          </a:p>
          <a:p>
            <a:pPr marL="457200" lvl="1" indent="0" eaLnBrk="1" hangingPunct="1">
              <a:buNone/>
            </a:pPr>
            <a:r>
              <a:rPr lang="en-GB" sz="1600" dirty="0"/>
              <a:t>given </a:t>
            </a:r>
            <a:r>
              <a:rPr lang="en-GB" sz="1600" i="1" dirty="0"/>
              <a:t>f, x, y </a:t>
            </a:r>
            <a:r>
              <a:rPr lang="en-GB" sz="1600" dirty="0"/>
              <a:t>decide whether </a:t>
            </a:r>
          </a:p>
        </p:txBody>
      </p:sp>
      <p:sp>
        <p:nvSpPr>
          <p:cNvPr id="41992" name="Rectangle 8"/>
          <p:cNvSpPr>
            <a:spLocks noChangeArrowheads="1"/>
          </p:cNvSpPr>
          <p:nvPr/>
        </p:nvSpPr>
        <p:spPr bwMode="auto">
          <a:xfrm>
            <a:off x="2263150" y="4044429"/>
            <a:ext cx="4348946" cy="49244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631825" eaLnBrk="0" hangingPunct="0">
              <a:spcBef>
                <a:spcPct val="20000"/>
              </a:spcBef>
              <a:spcAft>
                <a:spcPct val="35000"/>
              </a:spcAft>
              <a:buSzPct val="60000"/>
              <a:tabLst>
                <a:tab pos="236538" algn="l"/>
                <a:tab pos="473075" algn="l"/>
                <a:tab pos="2679700" algn="l"/>
                <a:tab pos="2913063" algn="l"/>
                <a:tab pos="3149600" algn="l"/>
              </a:tabLst>
            </a:pPr>
            <a:r>
              <a:rPr lang="en-GB" sz="1600" b="1" dirty="0">
                <a:solidFill>
                  <a:schemeClr val="tx2"/>
                </a:solidFill>
              </a:rPr>
              <a:t>“decoding is in P</a:t>
            </a:r>
            <a:r>
              <a:rPr lang="en-GB" sz="1600" dirty="0">
                <a:solidFill>
                  <a:schemeClr val="tx2"/>
                </a:solidFill>
              </a:rPr>
              <a:t>” is the strongest assumption </a:t>
            </a:r>
            <a:br>
              <a:rPr lang="en-GB" sz="1600" dirty="0">
                <a:solidFill>
                  <a:schemeClr val="tx2"/>
                </a:solidFill>
              </a:rPr>
            </a:br>
            <a:r>
              <a:rPr lang="en-GB" sz="1600" dirty="0">
                <a:solidFill>
                  <a:schemeClr val="tx2"/>
                </a:solidFill>
              </a:rPr>
              <a:t>while “</a:t>
            </a:r>
            <a:r>
              <a:rPr lang="en-GB" sz="1600" b="1" dirty="0">
                <a:solidFill>
                  <a:schemeClr val="tx2"/>
                </a:solidFill>
              </a:rPr>
              <a:t>optimality</a:t>
            </a:r>
            <a:r>
              <a:rPr lang="en-GB" sz="1600" dirty="0">
                <a:solidFill>
                  <a:schemeClr val="tx2"/>
                </a:solidFill>
              </a:rPr>
              <a:t> </a:t>
            </a:r>
            <a:r>
              <a:rPr lang="en-GB" sz="1600" b="1" dirty="0">
                <a:solidFill>
                  <a:schemeClr val="tx2"/>
                </a:solidFill>
              </a:rPr>
              <a:t>is in NP</a:t>
            </a:r>
            <a:r>
              <a:rPr lang="en-GB" sz="1600" dirty="0">
                <a:solidFill>
                  <a:schemeClr val="tx2"/>
                </a:solidFill>
              </a:rPr>
              <a:t>” is the weakest</a:t>
            </a:r>
          </a:p>
        </p:txBody>
      </p:sp>
      <p:pic>
        <p:nvPicPr>
          <p:cNvPr id="9" name="Picture 4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1760" y="1550169"/>
            <a:ext cx="2171700" cy="5175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10" name="Picture 5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91173" y="3291830"/>
            <a:ext cx="3013075" cy="31591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11" name="Picture 6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10843" y="2427734"/>
            <a:ext cx="2281237" cy="3175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25418DF-C349-4894-9EA9-0A27FCCB5541}" type="slidenum">
              <a:rPr lang="en-GB" smtClean="0"/>
              <a:t>242</a:t>
            </a:fld>
            <a:endParaRPr lang="en-GB" dirty="0"/>
          </a:p>
        </p:txBody>
      </p:sp>
      <p:sp>
        <p:nvSpPr>
          <p:cNvPr id="2" name="Rounded Rectangular Callout 1"/>
          <p:cNvSpPr/>
          <p:nvPr/>
        </p:nvSpPr>
        <p:spPr>
          <a:xfrm>
            <a:off x="6022504" y="872828"/>
            <a:ext cx="2664296" cy="402778"/>
          </a:xfrm>
          <a:prstGeom prst="wedgeRoundRectCallout">
            <a:avLst>
              <a:gd name="adj1" fmla="val -99797"/>
              <a:gd name="adj2" fmla="val 9276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usually used in algorithms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6444208" y="1880940"/>
            <a:ext cx="1944216" cy="402778"/>
          </a:xfrm>
          <a:prstGeom prst="wedgeRoundRectCallout">
            <a:avLst>
              <a:gd name="adj1" fmla="val -106049"/>
              <a:gd name="adj2" fmla="val 7251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usually sufficient</a:t>
            </a:r>
          </a:p>
        </p:txBody>
      </p:sp>
    </p:spTree>
    <p:extLst>
      <p:ext uri="{BB962C8B-B14F-4D97-AF65-F5344CB8AC3E}">
        <p14:creationId xmlns:p14="http://schemas.microsoft.com/office/powerpoint/2010/main" val="282168952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Optimality</a:t>
            </a:r>
            <a:r>
              <a:rPr lang="en-GB" dirty="0">
                <a:latin typeface="+mn-lt"/>
              </a:rPr>
              <a:t> vs Non-Optimality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4570" y="1275606"/>
            <a:ext cx="5989638" cy="1587500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GB" sz="1600" b="1" dirty="0"/>
              <a:t>optimality: </a:t>
            </a:r>
            <a:r>
              <a:rPr lang="en-GB" sz="1600" dirty="0">
                <a:solidFill>
                  <a:schemeClr val="tx2"/>
                </a:solidFill>
              </a:rPr>
              <a:t>is there </a:t>
            </a:r>
            <a:r>
              <a:rPr lang="en-GB" sz="1600" b="1" dirty="0">
                <a:solidFill>
                  <a:schemeClr val="tx2"/>
                </a:solidFill>
              </a:rPr>
              <a:t>no</a:t>
            </a:r>
            <a:r>
              <a:rPr lang="en-GB" sz="1600" dirty="0">
                <a:solidFill>
                  <a:schemeClr val="tx2"/>
                </a:solidFill>
              </a:rPr>
              <a:t> longer cycle?</a:t>
            </a:r>
            <a:endParaRPr lang="en-GB" sz="1600" b="1" dirty="0">
              <a:solidFill>
                <a:schemeClr val="tx2"/>
              </a:solidFill>
            </a:endParaRPr>
          </a:p>
          <a:p>
            <a:pPr marL="457200" lvl="1" indent="0" eaLnBrk="1" hangingPunct="1">
              <a:buNone/>
            </a:pPr>
            <a:r>
              <a:rPr lang="en-GB" sz="1600" dirty="0"/>
              <a:t>given f, x, y decide</a:t>
            </a:r>
          </a:p>
          <a:p>
            <a:pPr marL="457200" lvl="1" indent="0" eaLnBrk="1" hangingPunct="1">
              <a:buNone/>
            </a:pPr>
            <a:r>
              <a:rPr lang="en-GB" sz="1600" dirty="0">
                <a:solidFill>
                  <a:schemeClr val="accent5"/>
                </a:solidFill>
              </a:rPr>
              <a:t>what is a short certificate of optimality?</a:t>
            </a:r>
          </a:p>
          <a:p>
            <a:pPr marL="0" indent="0" eaLnBrk="1" hangingPunct="1">
              <a:buNone/>
            </a:pPr>
            <a:endParaRPr lang="en-GB" sz="1600" dirty="0"/>
          </a:p>
          <a:p>
            <a:pPr marL="0" indent="0" eaLnBrk="1" hangingPunct="1">
              <a:buNone/>
            </a:pPr>
            <a:r>
              <a:rPr lang="en-GB" sz="1600" b="1" dirty="0"/>
              <a:t>sub-optimality</a:t>
            </a:r>
            <a:r>
              <a:rPr lang="en-GB" sz="1600" dirty="0"/>
              <a:t>: </a:t>
            </a:r>
            <a:r>
              <a:rPr lang="en-GB" sz="1600" dirty="0">
                <a:solidFill>
                  <a:schemeClr val="tx2"/>
                </a:solidFill>
              </a:rPr>
              <a:t>is there </a:t>
            </a:r>
            <a:r>
              <a:rPr lang="en-GB" sz="1600" b="1" dirty="0">
                <a:solidFill>
                  <a:schemeClr val="tx2"/>
                </a:solidFill>
              </a:rPr>
              <a:t>any</a:t>
            </a:r>
            <a:r>
              <a:rPr lang="en-GB" sz="1600" dirty="0">
                <a:solidFill>
                  <a:schemeClr val="tx2"/>
                </a:solidFill>
              </a:rPr>
              <a:t> longer cycle?</a:t>
            </a:r>
            <a:endParaRPr lang="en-GB" sz="1600" b="1" dirty="0">
              <a:solidFill>
                <a:schemeClr val="tx2"/>
              </a:solidFill>
            </a:endParaRPr>
          </a:p>
          <a:p>
            <a:pPr marL="457200" lvl="1" indent="0" eaLnBrk="1" hangingPunct="1">
              <a:buNone/>
            </a:pPr>
            <a:r>
              <a:rPr lang="en-GB" sz="1600" dirty="0"/>
              <a:t>given f, x, y decide</a:t>
            </a:r>
          </a:p>
          <a:p>
            <a:pPr marL="457200" lvl="1" indent="0" eaLnBrk="1" hangingPunct="1">
              <a:buNone/>
            </a:pPr>
            <a:r>
              <a:rPr lang="en-GB" sz="1600" dirty="0">
                <a:solidFill>
                  <a:schemeClr val="accent5"/>
                </a:solidFill>
              </a:rPr>
              <a:t>certificate of non-optimality is short</a:t>
            </a:r>
          </a:p>
          <a:p>
            <a:pPr marL="0" indent="0" eaLnBrk="1" hangingPunct="1">
              <a:buNone/>
            </a:pPr>
            <a:endParaRPr lang="en-GB" sz="1600" dirty="0"/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3359154" y="4094951"/>
            <a:ext cx="5177700" cy="55399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631825" eaLnBrk="0" hangingPunct="0">
              <a:spcBef>
                <a:spcPct val="20000"/>
              </a:spcBef>
              <a:spcAft>
                <a:spcPct val="35000"/>
              </a:spcAft>
              <a:buSzPct val="60000"/>
              <a:tabLst>
                <a:tab pos="236538" algn="l"/>
                <a:tab pos="473075" algn="l"/>
                <a:tab pos="2679700" algn="l"/>
                <a:tab pos="2913063" algn="l"/>
                <a:tab pos="3149600" algn="l"/>
              </a:tabLst>
            </a:pPr>
            <a:r>
              <a:rPr lang="en-GB" b="1" dirty="0">
                <a:solidFill>
                  <a:schemeClr val="tx2"/>
                </a:solidFill>
              </a:rPr>
              <a:t>sub-optimality</a:t>
            </a:r>
            <a:r>
              <a:rPr lang="en-GB" dirty="0">
                <a:solidFill>
                  <a:schemeClr val="tx2"/>
                </a:solidFill>
              </a:rPr>
              <a:t> is NP-complete</a:t>
            </a:r>
            <a:br>
              <a:rPr lang="en-GB" dirty="0">
                <a:solidFill>
                  <a:schemeClr val="tx2"/>
                </a:solidFill>
              </a:rPr>
            </a:br>
            <a:r>
              <a:rPr lang="en-GB" dirty="0">
                <a:solidFill>
                  <a:schemeClr val="tx2"/>
                </a:solidFill>
              </a:rPr>
              <a:t>hence </a:t>
            </a:r>
            <a:r>
              <a:rPr lang="en-GB" b="1" dirty="0">
                <a:solidFill>
                  <a:schemeClr val="tx2"/>
                </a:solidFill>
              </a:rPr>
              <a:t>optimality </a:t>
            </a:r>
            <a:r>
              <a:rPr lang="en-GB" dirty="0">
                <a:solidFill>
                  <a:schemeClr val="tx2"/>
                </a:solidFill>
              </a:rPr>
              <a:t>is </a:t>
            </a:r>
            <a:r>
              <a:rPr lang="en-GB" dirty="0" err="1">
                <a:solidFill>
                  <a:schemeClr val="tx2"/>
                </a:solidFill>
              </a:rPr>
              <a:t>coNP</a:t>
            </a:r>
            <a:r>
              <a:rPr lang="en-GB" dirty="0">
                <a:solidFill>
                  <a:schemeClr val="tx2"/>
                </a:solidFill>
              </a:rPr>
              <a:t>-complete and not in NP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6958013" y="1505223"/>
            <a:ext cx="1682750" cy="798909"/>
            <a:chOff x="4833" y="749"/>
            <a:chExt cx="1060" cy="671"/>
          </a:xfrm>
        </p:grpSpPr>
        <p:sp>
          <p:nvSpPr>
            <p:cNvPr id="43039" name="Line 9"/>
            <p:cNvSpPr>
              <a:spLocks noChangeShapeType="1"/>
            </p:cNvSpPr>
            <p:nvPr/>
          </p:nvSpPr>
          <p:spPr bwMode="auto">
            <a:xfrm>
              <a:off x="4849" y="765"/>
              <a:ext cx="1012" cy="427"/>
            </a:xfrm>
            <a:prstGeom prst="line">
              <a:avLst/>
            </a:prstGeom>
            <a:noFill/>
            <a:ln w="38100">
              <a:solidFill>
                <a:srgbClr val="FFA817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en-GB"/>
            </a:p>
          </p:txBody>
        </p:sp>
        <p:sp>
          <p:nvSpPr>
            <p:cNvPr id="43040" name="Line 10"/>
            <p:cNvSpPr>
              <a:spLocks noChangeShapeType="1"/>
            </p:cNvSpPr>
            <p:nvPr/>
          </p:nvSpPr>
          <p:spPr bwMode="auto">
            <a:xfrm flipH="1">
              <a:off x="5125" y="1206"/>
              <a:ext cx="768" cy="209"/>
            </a:xfrm>
            <a:prstGeom prst="line">
              <a:avLst/>
            </a:prstGeom>
            <a:noFill/>
            <a:ln w="38100">
              <a:solidFill>
                <a:srgbClr val="FFA817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en-GB"/>
            </a:p>
          </p:txBody>
        </p:sp>
        <p:sp>
          <p:nvSpPr>
            <p:cNvPr id="43041" name="Line 11"/>
            <p:cNvSpPr>
              <a:spLocks noChangeShapeType="1"/>
            </p:cNvSpPr>
            <p:nvPr/>
          </p:nvSpPr>
          <p:spPr bwMode="auto">
            <a:xfrm>
              <a:off x="4833" y="749"/>
              <a:ext cx="288" cy="671"/>
            </a:xfrm>
            <a:prstGeom prst="line">
              <a:avLst/>
            </a:prstGeom>
            <a:noFill/>
            <a:ln w="38100">
              <a:solidFill>
                <a:srgbClr val="FFA817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en-GB"/>
            </a:p>
          </p:txBody>
        </p:sp>
      </p:grpSp>
      <p:sp>
        <p:nvSpPr>
          <p:cNvPr id="43017" name="Line 12"/>
          <p:cNvSpPr>
            <a:spLocks noChangeShapeType="1"/>
          </p:cNvSpPr>
          <p:nvPr/>
        </p:nvSpPr>
        <p:spPr bwMode="auto">
          <a:xfrm>
            <a:off x="8213725" y="1186134"/>
            <a:ext cx="457200" cy="798909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en-GB"/>
          </a:p>
        </p:txBody>
      </p:sp>
      <p:sp>
        <p:nvSpPr>
          <p:cNvPr id="43018" name="Line 13"/>
          <p:cNvSpPr>
            <a:spLocks noChangeShapeType="1"/>
          </p:cNvSpPr>
          <p:nvPr/>
        </p:nvSpPr>
        <p:spPr bwMode="auto">
          <a:xfrm flipH="1">
            <a:off x="7818451" y="1200422"/>
            <a:ext cx="388937" cy="47744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en-GB"/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7046913" y="2304130"/>
            <a:ext cx="1682750" cy="1032272"/>
            <a:chOff x="5004" y="1553"/>
            <a:chExt cx="1060" cy="867"/>
          </a:xfrm>
        </p:grpSpPr>
        <p:sp>
          <p:nvSpPr>
            <p:cNvPr id="43034" name="Line 15"/>
            <p:cNvSpPr>
              <a:spLocks noChangeShapeType="1"/>
            </p:cNvSpPr>
            <p:nvPr/>
          </p:nvSpPr>
          <p:spPr bwMode="auto">
            <a:xfrm>
              <a:off x="5020" y="1765"/>
              <a:ext cx="489" cy="209"/>
            </a:xfrm>
            <a:prstGeom prst="line">
              <a:avLst/>
            </a:prstGeom>
            <a:noFill/>
            <a:ln w="38100">
              <a:solidFill>
                <a:srgbClr val="618FFD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en-GB"/>
            </a:p>
          </p:txBody>
        </p:sp>
        <p:sp>
          <p:nvSpPr>
            <p:cNvPr id="43035" name="Line 16"/>
            <p:cNvSpPr>
              <a:spLocks noChangeShapeType="1"/>
            </p:cNvSpPr>
            <p:nvPr/>
          </p:nvSpPr>
          <p:spPr bwMode="auto">
            <a:xfrm flipH="1">
              <a:off x="5296" y="2206"/>
              <a:ext cx="768" cy="209"/>
            </a:xfrm>
            <a:prstGeom prst="line">
              <a:avLst/>
            </a:prstGeom>
            <a:noFill/>
            <a:ln w="38100">
              <a:solidFill>
                <a:srgbClr val="618FFD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en-GB"/>
            </a:p>
          </p:txBody>
        </p:sp>
        <p:sp>
          <p:nvSpPr>
            <p:cNvPr id="43036" name="Line 17"/>
            <p:cNvSpPr>
              <a:spLocks noChangeShapeType="1"/>
            </p:cNvSpPr>
            <p:nvPr/>
          </p:nvSpPr>
          <p:spPr bwMode="auto">
            <a:xfrm>
              <a:off x="5004" y="1749"/>
              <a:ext cx="288" cy="671"/>
            </a:xfrm>
            <a:prstGeom prst="line">
              <a:avLst/>
            </a:prstGeom>
            <a:noFill/>
            <a:ln w="38100">
              <a:solidFill>
                <a:srgbClr val="618FFD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en-GB"/>
            </a:p>
          </p:txBody>
        </p:sp>
        <p:sp>
          <p:nvSpPr>
            <p:cNvPr id="43037" name="Line 18"/>
            <p:cNvSpPr>
              <a:spLocks noChangeShapeType="1"/>
            </p:cNvSpPr>
            <p:nvPr/>
          </p:nvSpPr>
          <p:spPr bwMode="auto">
            <a:xfrm>
              <a:off x="5768" y="1553"/>
              <a:ext cx="288" cy="671"/>
            </a:xfrm>
            <a:prstGeom prst="line">
              <a:avLst/>
            </a:prstGeom>
            <a:noFill/>
            <a:ln w="38100">
              <a:solidFill>
                <a:srgbClr val="618FFD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en-GB"/>
            </a:p>
          </p:txBody>
        </p:sp>
        <p:sp>
          <p:nvSpPr>
            <p:cNvPr id="43038" name="Line 19"/>
            <p:cNvSpPr>
              <a:spLocks noChangeShapeType="1"/>
            </p:cNvSpPr>
            <p:nvPr/>
          </p:nvSpPr>
          <p:spPr bwMode="auto">
            <a:xfrm flipH="1">
              <a:off x="5510" y="1565"/>
              <a:ext cx="254" cy="410"/>
            </a:xfrm>
            <a:prstGeom prst="line">
              <a:avLst/>
            </a:prstGeom>
            <a:noFill/>
            <a:ln w="38100">
              <a:solidFill>
                <a:srgbClr val="618FFD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en-GB"/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6977063" y="2708944"/>
            <a:ext cx="1682750" cy="798910"/>
            <a:chOff x="4978" y="1785"/>
            <a:chExt cx="1060" cy="671"/>
          </a:xfrm>
        </p:grpSpPr>
        <p:sp>
          <p:nvSpPr>
            <p:cNvPr id="43031" name="Line 21"/>
            <p:cNvSpPr>
              <a:spLocks noChangeShapeType="1"/>
            </p:cNvSpPr>
            <p:nvPr/>
          </p:nvSpPr>
          <p:spPr bwMode="auto">
            <a:xfrm>
              <a:off x="4994" y="1801"/>
              <a:ext cx="1012" cy="427"/>
            </a:xfrm>
            <a:prstGeom prst="line">
              <a:avLst/>
            </a:prstGeom>
            <a:noFill/>
            <a:ln w="38100">
              <a:solidFill>
                <a:srgbClr val="FFA817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en-GB"/>
            </a:p>
          </p:txBody>
        </p:sp>
        <p:sp>
          <p:nvSpPr>
            <p:cNvPr id="43032" name="Line 22"/>
            <p:cNvSpPr>
              <a:spLocks noChangeShapeType="1"/>
            </p:cNvSpPr>
            <p:nvPr/>
          </p:nvSpPr>
          <p:spPr bwMode="auto">
            <a:xfrm flipH="1">
              <a:off x="5270" y="2242"/>
              <a:ext cx="768" cy="209"/>
            </a:xfrm>
            <a:prstGeom prst="line">
              <a:avLst/>
            </a:prstGeom>
            <a:noFill/>
            <a:ln w="38100">
              <a:solidFill>
                <a:srgbClr val="FFA817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en-GB"/>
            </a:p>
          </p:txBody>
        </p:sp>
        <p:sp>
          <p:nvSpPr>
            <p:cNvPr id="43033" name="Line 23"/>
            <p:cNvSpPr>
              <a:spLocks noChangeShapeType="1"/>
            </p:cNvSpPr>
            <p:nvPr/>
          </p:nvSpPr>
          <p:spPr bwMode="auto">
            <a:xfrm>
              <a:off x="4978" y="1785"/>
              <a:ext cx="288" cy="671"/>
            </a:xfrm>
            <a:prstGeom prst="line">
              <a:avLst/>
            </a:prstGeom>
            <a:noFill/>
            <a:ln w="38100">
              <a:solidFill>
                <a:srgbClr val="FFA817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en-GB"/>
            </a:p>
          </p:txBody>
        </p:sp>
      </p:grp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7034213" y="2400571"/>
            <a:ext cx="1682750" cy="1032272"/>
            <a:chOff x="5014" y="1571"/>
            <a:chExt cx="1060" cy="867"/>
          </a:xfrm>
        </p:grpSpPr>
        <p:sp>
          <p:nvSpPr>
            <p:cNvPr id="43026" name="Line 25"/>
            <p:cNvSpPr>
              <a:spLocks noChangeShapeType="1"/>
            </p:cNvSpPr>
            <p:nvPr/>
          </p:nvSpPr>
          <p:spPr bwMode="auto">
            <a:xfrm>
              <a:off x="5030" y="1783"/>
              <a:ext cx="1012" cy="42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en-GB"/>
            </a:p>
          </p:txBody>
        </p:sp>
        <p:sp>
          <p:nvSpPr>
            <p:cNvPr id="43027" name="Line 26"/>
            <p:cNvSpPr>
              <a:spLocks noChangeShapeType="1"/>
            </p:cNvSpPr>
            <p:nvPr/>
          </p:nvSpPr>
          <p:spPr bwMode="auto">
            <a:xfrm flipH="1">
              <a:off x="5306" y="2224"/>
              <a:ext cx="768" cy="20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en-GB"/>
            </a:p>
          </p:txBody>
        </p:sp>
        <p:sp>
          <p:nvSpPr>
            <p:cNvPr id="43028" name="Line 27"/>
            <p:cNvSpPr>
              <a:spLocks noChangeShapeType="1"/>
            </p:cNvSpPr>
            <p:nvPr/>
          </p:nvSpPr>
          <p:spPr bwMode="auto">
            <a:xfrm>
              <a:off x="5014" y="1767"/>
              <a:ext cx="288" cy="67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en-GB"/>
            </a:p>
          </p:txBody>
        </p:sp>
        <p:sp>
          <p:nvSpPr>
            <p:cNvPr id="43029" name="Line 28"/>
            <p:cNvSpPr>
              <a:spLocks noChangeShapeType="1"/>
            </p:cNvSpPr>
            <p:nvPr/>
          </p:nvSpPr>
          <p:spPr bwMode="auto">
            <a:xfrm>
              <a:off x="5778" y="1571"/>
              <a:ext cx="288" cy="67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en-GB"/>
            </a:p>
          </p:txBody>
        </p:sp>
        <p:sp>
          <p:nvSpPr>
            <p:cNvPr id="43030" name="Line 29"/>
            <p:cNvSpPr>
              <a:spLocks noChangeShapeType="1"/>
            </p:cNvSpPr>
            <p:nvPr/>
          </p:nvSpPr>
          <p:spPr bwMode="auto">
            <a:xfrm flipH="1">
              <a:off x="5529" y="1583"/>
              <a:ext cx="245" cy="40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en-GB"/>
            </a:p>
          </p:txBody>
        </p:sp>
      </p:grpSp>
      <p:grpSp>
        <p:nvGrpSpPr>
          <p:cNvPr id="6" name="Group 30"/>
          <p:cNvGrpSpPr>
            <a:grpSpLocks/>
          </p:cNvGrpSpPr>
          <p:nvPr/>
        </p:nvGrpSpPr>
        <p:grpSpPr bwMode="auto">
          <a:xfrm>
            <a:off x="7000875" y="1430211"/>
            <a:ext cx="1682750" cy="798910"/>
            <a:chOff x="4833" y="749"/>
            <a:chExt cx="1060" cy="671"/>
          </a:xfrm>
        </p:grpSpPr>
        <p:sp>
          <p:nvSpPr>
            <p:cNvPr id="43023" name="Line 31"/>
            <p:cNvSpPr>
              <a:spLocks noChangeShapeType="1"/>
            </p:cNvSpPr>
            <p:nvPr/>
          </p:nvSpPr>
          <p:spPr bwMode="auto">
            <a:xfrm>
              <a:off x="4849" y="765"/>
              <a:ext cx="1012" cy="42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en-GB"/>
            </a:p>
          </p:txBody>
        </p:sp>
        <p:sp>
          <p:nvSpPr>
            <p:cNvPr id="43024" name="Line 32"/>
            <p:cNvSpPr>
              <a:spLocks noChangeShapeType="1"/>
            </p:cNvSpPr>
            <p:nvPr/>
          </p:nvSpPr>
          <p:spPr bwMode="auto">
            <a:xfrm flipH="1">
              <a:off x="5125" y="1206"/>
              <a:ext cx="768" cy="20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en-GB"/>
            </a:p>
          </p:txBody>
        </p:sp>
        <p:sp>
          <p:nvSpPr>
            <p:cNvPr id="43025" name="Line 33"/>
            <p:cNvSpPr>
              <a:spLocks noChangeShapeType="1"/>
            </p:cNvSpPr>
            <p:nvPr/>
          </p:nvSpPr>
          <p:spPr bwMode="auto">
            <a:xfrm>
              <a:off x="4833" y="749"/>
              <a:ext cx="288" cy="67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en-GB"/>
            </a:p>
          </p:txBody>
        </p:sp>
      </p:grpSp>
      <p:pic>
        <p:nvPicPr>
          <p:cNvPr id="34" name="Picture 4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1607766"/>
            <a:ext cx="3013075" cy="3159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35" name="Picture 7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25775" y="2758306"/>
            <a:ext cx="2959100" cy="3175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867894"/>
            <a:ext cx="2724281" cy="1057947"/>
          </a:xfrm>
          <a:prstGeom prst="rect">
            <a:avLst/>
          </a:prstGeom>
        </p:spPr>
      </p:pic>
      <p:sp>
        <p:nvSpPr>
          <p:cNvPr id="3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25418DF-C349-4894-9EA9-0A27FCCB5541}" type="slidenum">
              <a:rPr lang="en-GB" smtClean="0"/>
              <a:t>243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452033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Structured Output Ranking </a:t>
            </a:r>
            <a:r>
              <a:rPr lang="en-GB" sz="1000" dirty="0"/>
              <a:t>[</a:t>
            </a:r>
            <a:r>
              <a:rPr lang="en-GB" sz="1000" dirty="0">
                <a:solidFill>
                  <a:schemeClr val="tx2"/>
                </a:solidFill>
              </a:rPr>
              <a:t>mlj’09</a:t>
            </a:r>
            <a:r>
              <a:rPr lang="en-GB" sz="1000" dirty="0"/>
              <a:t>, </a:t>
            </a:r>
            <a:r>
              <a:rPr lang="en-GB" sz="1000" dirty="0">
                <a:solidFill>
                  <a:schemeClr val="tx2"/>
                </a:solidFill>
              </a:rPr>
              <a:t>uai’09</a:t>
            </a:r>
            <a:r>
              <a:rPr lang="en-GB" sz="1000" dirty="0"/>
              <a:t>]</a:t>
            </a:r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95536" y="411511"/>
            <a:ext cx="8223250" cy="857250"/>
          </a:xfrm>
        </p:spPr>
        <p:txBody>
          <a:bodyPr/>
          <a:lstStyle/>
          <a:p>
            <a:pPr marL="0" indent="0" eaLnBrk="1" hangingPunct="1">
              <a:buNone/>
            </a:pPr>
            <a:endParaRPr lang="en-GB" sz="1600" dirty="0"/>
          </a:p>
          <a:p>
            <a:pPr marL="0" indent="0" eaLnBrk="1" hangingPunct="1">
              <a:buNone/>
            </a:pPr>
            <a:r>
              <a:rPr lang="en-GB" sz="1600" dirty="0"/>
              <a:t>for least squares, the following terms occur in the objective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55390-2F72-49AD-9378-471D123E3A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64170"/>
            <a:ext cx="6550304" cy="77544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099F2C-175A-4B2D-8933-795C222387C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63" y="1262457"/>
            <a:ext cx="4907965" cy="77544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25418DF-C349-4894-9EA9-0A27FCCB5541}" type="slidenum">
              <a:rPr lang="en-GB" smtClean="0"/>
              <a:t>244</a:t>
            </a:fld>
            <a:endParaRPr lang="en-GB" dirty="0"/>
          </a:p>
        </p:txBody>
      </p:sp>
      <p:sp>
        <p:nvSpPr>
          <p:cNvPr id="8" name="Rectangle 7 2"/>
          <p:cNvSpPr/>
          <p:nvPr/>
        </p:nvSpPr>
        <p:spPr>
          <a:xfrm>
            <a:off x="4644008" y="1176685"/>
            <a:ext cx="129614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796136" y="2198560"/>
            <a:ext cx="1582439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3EC3FB-D42A-4287-9DEB-93EBF7D261F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70" y="3651870"/>
            <a:ext cx="2703572" cy="72400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48135" name="Rectangle 7 1"/>
          <p:cNvSpPr>
            <a:spLocks noChangeArrowheads="1"/>
          </p:cNvSpPr>
          <p:nvPr/>
        </p:nvSpPr>
        <p:spPr bwMode="auto">
          <a:xfrm>
            <a:off x="5343338" y="1495808"/>
            <a:ext cx="3393878" cy="49244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00038" indent="-300038" algn="r" defTabSz="631825" eaLnBrk="0" hangingPunct="0">
              <a:spcBef>
                <a:spcPct val="20000"/>
              </a:spcBef>
              <a:spcAft>
                <a:spcPct val="35000"/>
              </a:spcAft>
              <a:buSzPct val="60000"/>
              <a:buFont typeface="Wingdings" pitchFamily="2" charset="2"/>
              <a:buNone/>
              <a:tabLst>
                <a:tab pos="236538" algn="l"/>
                <a:tab pos="473075" algn="l"/>
                <a:tab pos="2679700" algn="l"/>
                <a:tab pos="2913063" algn="l"/>
                <a:tab pos="3149600" algn="l"/>
              </a:tabLst>
            </a:pPr>
            <a:r>
              <a:rPr lang="en-GB" sz="1600" dirty="0">
                <a:solidFill>
                  <a:schemeClr val="tx2"/>
                </a:solidFill>
              </a:rPr>
              <a:t>often these </a:t>
            </a:r>
            <a:r>
              <a:rPr lang="en-GB" sz="1600" b="1" dirty="0">
                <a:solidFill>
                  <a:schemeClr val="tx2"/>
                </a:solidFill>
              </a:rPr>
              <a:t>exponential sums </a:t>
            </a:r>
            <a:r>
              <a:rPr lang="en-GB" sz="1600" dirty="0">
                <a:solidFill>
                  <a:schemeClr val="tx2"/>
                </a:solidFill>
              </a:rPr>
              <a:t>can </a:t>
            </a:r>
            <a:br>
              <a:rPr lang="en-GB" sz="1600" dirty="0">
                <a:solidFill>
                  <a:schemeClr val="tx2"/>
                </a:solidFill>
              </a:rPr>
            </a:br>
            <a:r>
              <a:rPr lang="en-GB" sz="1600" dirty="0">
                <a:solidFill>
                  <a:schemeClr val="tx2"/>
                </a:solidFill>
              </a:rPr>
              <a:t>be computed in </a:t>
            </a:r>
            <a:r>
              <a:rPr lang="en-GB" sz="1600" b="1" dirty="0">
                <a:solidFill>
                  <a:schemeClr val="tx2"/>
                </a:solidFill>
              </a:rPr>
              <a:t>polynomial time </a:t>
            </a:r>
          </a:p>
        </p:txBody>
      </p:sp>
      <p:sp>
        <p:nvSpPr>
          <p:cNvPr id="18" name="Rectangle 7 1">
            <a:extLst>
              <a:ext uri="{FF2B5EF4-FFF2-40B4-BE49-F238E27FC236}">
                <a16:creationId xmlns:a16="http://schemas.microsoft.com/office/drawing/2014/main" id="{A2EB56E2-7F3E-482C-BD48-D6FBEC20C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4303" y="3561278"/>
            <a:ext cx="3621504" cy="73866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00038" indent="-300038" algn="r" defTabSz="631825" eaLnBrk="0" hangingPunct="0">
              <a:spcBef>
                <a:spcPct val="20000"/>
              </a:spcBef>
              <a:spcAft>
                <a:spcPct val="35000"/>
              </a:spcAft>
              <a:buSzPct val="60000"/>
              <a:buFont typeface="Wingdings" pitchFamily="2" charset="2"/>
              <a:buNone/>
              <a:tabLst>
                <a:tab pos="236538" algn="l"/>
                <a:tab pos="473075" algn="l"/>
                <a:tab pos="2679700" algn="l"/>
                <a:tab pos="2913063" algn="l"/>
                <a:tab pos="3149600" algn="l"/>
              </a:tabLst>
            </a:pPr>
            <a:r>
              <a:rPr lang="en-GB" sz="1600" dirty="0">
                <a:solidFill>
                  <a:schemeClr val="tx2"/>
                </a:solidFill>
              </a:rPr>
              <a:t>often this </a:t>
            </a:r>
            <a:r>
              <a:rPr lang="en-GB" sz="1600" b="1" dirty="0">
                <a:solidFill>
                  <a:schemeClr val="tx2"/>
                </a:solidFill>
              </a:rPr>
              <a:t>exponential sum </a:t>
            </a:r>
            <a:r>
              <a:rPr lang="en-GB" sz="1600" dirty="0">
                <a:solidFill>
                  <a:schemeClr val="tx2"/>
                </a:solidFill>
              </a:rPr>
              <a:t>has</a:t>
            </a:r>
            <a:br>
              <a:rPr lang="en-GB" sz="1600" dirty="0">
                <a:solidFill>
                  <a:schemeClr val="tx2"/>
                </a:solidFill>
              </a:rPr>
            </a:br>
            <a:r>
              <a:rPr lang="en-GB" sz="1600" dirty="0">
                <a:solidFill>
                  <a:schemeClr val="tx2"/>
                </a:solidFill>
              </a:rPr>
              <a:t>a </a:t>
            </a:r>
            <a:r>
              <a:rPr lang="en-GB" sz="1600" i="1" dirty="0">
                <a:solidFill>
                  <a:schemeClr val="tx2"/>
                </a:solidFill>
              </a:rPr>
              <a:t>fixed-parameter tractable </a:t>
            </a:r>
            <a:br>
              <a:rPr lang="en-GB" sz="1600" b="1" dirty="0">
                <a:solidFill>
                  <a:schemeClr val="tx2"/>
                </a:solidFill>
              </a:rPr>
            </a:br>
            <a:r>
              <a:rPr lang="en-GB" sz="1600" b="1" dirty="0">
                <a:solidFill>
                  <a:schemeClr val="tx2"/>
                </a:solidFill>
              </a:rPr>
              <a:t>randomised approximation scheme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AFD290DB-1D45-4900-B59C-804759470983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2938636"/>
            <a:ext cx="8223250" cy="85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r>
              <a:rPr lang="en-GB" dirty="0"/>
              <a:t>for conditional exponential families, the partition function is</a:t>
            </a:r>
          </a:p>
        </p:txBody>
      </p:sp>
    </p:spTree>
    <p:extLst>
      <p:ext uri="{BB962C8B-B14F-4D97-AF65-F5344CB8AC3E}">
        <p14:creationId xmlns:p14="http://schemas.microsoft.com/office/powerpoint/2010/main" val="905123162"/>
      </p:ext>
    </p:extLst>
  </p:cSld>
  <p:clrMapOvr>
    <a:masterClrMapping/>
  </p:clrMapOvr>
  <p:transition/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Traditional Difficulty Adjustment</a:t>
            </a:r>
          </a:p>
        </p:txBody>
      </p:sp>
      <p:pic>
        <p:nvPicPr>
          <p:cNvPr id="4" name="Inhaltsplatzhalter 3" descr="666px-Go-in-China.jpg.jp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-1" y="1074862"/>
            <a:ext cx="6022988" cy="4068638"/>
          </a:xfrm>
        </p:spPr>
      </p:pic>
      <p:pic>
        <p:nvPicPr>
          <p:cNvPr id="5" name="Grafik 4" descr="Golf_player_putting_green_200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8196" y="1059582"/>
            <a:ext cx="2961916" cy="40839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418DF-C349-4894-9EA9-0A27FCCB5541}" type="slidenum">
              <a:rPr lang="en-GB" smtClean="0"/>
              <a:t>245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230074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Online Learning in Set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43558"/>
            <a:ext cx="8229600" cy="33944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given a </a:t>
            </a:r>
            <a:r>
              <a:rPr lang="en-GB" sz="1600" b="1" dirty="0"/>
              <a:t>universe </a:t>
            </a:r>
            <a:r>
              <a:rPr lang="en-GB" sz="1600" dirty="0"/>
              <a:t>and a </a:t>
            </a:r>
            <a:r>
              <a:rPr lang="en-GB" sz="1600" b="1" dirty="0"/>
              <a:t>family of subsets</a:t>
            </a:r>
            <a:r>
              <a:rPr lang="en-GB" sz="1600" dirty="0"/>
              <a:t> of the universe:</a:t>
            </a:r>
            <a:br>
              <a:rPr lang="en-GB" sz="1600" dirty="0"/>
            </a:br>
            <a:r>
              <a:rPr lang="en-GB" sz="1600" dirty="0"/>
              <a:t>1. </a:t>
            </a:r>
            <a:r>
              <a:rPr lang="en-GB" sz="1600" b="1" dirty="0"/>
              <a:t>environment </a:t>
            </a:r>
            <a:r>
              <a:rPr lang="en-GB" sz="1600" dirty="0"/>
              <a:t>picks a `feasible’ set from the family</a:t>
            </a:r>
            <a:br>
              <a:rPr lang="en-GB" sz="1600" dirty="0"/>
            </a:br>
            <a:r>
              <a:rPr lang="en-GB" sz="1600" dirty="0"/>
              <a:t>2. </a:t>
            </a:r>
            <a:r>
              <a:rPr lang="en-GB" sz="1600" b="1" dirty="0"/>
              <a:t>learner </a:t>
            </a:r>
            <a:r>
              <a:rPr lang="en-GB" sz="1600" dirty="0"/>
              <a:t>guesses a point</a:t>
            </a:r>
            <a:br>
              <a:rPr lang="en-GB" sz="1600" dirty="0"/>
            </a:br>
            <a:r>
              <a:rPr lang="en-GB" sz="1600" dirty="0"/>
              <a:t>3. </a:t>
            </a:r>
            <a:r>
              <a:rPr lang="en-GB" sz="1600" b="1" dirty="0"/>
              <a:t>environment </a:t>
            </a:r>
            <a:r>
              <a:rPr lang="en-GB" sz="1600" dirty="0"/>
              <a:t>reveals a `separating’ set</a:t>
            </a:r>
          </a:p>
          <a:p>
            <a:pPr marL="0" indent="0">
              <a:buNone/>
            </a:pPr>
            <a:endParaRPr lang="en-GB" sz="1600" b="1" dirty="0"/>
          </a:p>
          <a:p>
            <a:pPr marL="0" indent="0">
              <a:buNone/>
            </a:pPr>
            <a:r>
              <a:rPr lang="en-GB" sz="1600" b="1" dirty="0">
                <a:solidFill>
                  <a:schemeClr val="tx2"/>
                </a:solidFill>
              </a:rPr>
              <a:t>make as few as possible infeasible queries (mistakes)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b="1" dirty="0">
                <a:solidFill>
                  <a:schemeClr val="tx2"/>
                </a:solidFill>
              </a:rPr>
              <a:t>do not to rely on Euclidean geometry (convexity space)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b="1" dirty="0">
                <a:solidFill>
                  <a:schemeClr val="tx2"/>
                </a:solidFill>
              </a:rPr>
              <a:t>do not make assumptions about the environment (adversary)</a:t>
            </a:r>
            <a:endParaRPr lang="en-GB" sz="1600" dirty="0">
              <a:solidFill>
                <a:schemeClr val="tx2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GB" sz="1600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>
                <a:solidFill>
                  <a:prstClr val="black"/>
                </a:solidFill>
              </a:rPr>
              <a:t>conceptually: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>
                <a:solidFill>
                  <a:prstClr val="black"/>
                </a:solidFill>
              </a:rPr>
              <a:t>maintain belief over universe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b="1" dirty="0">
                <a:solidFill>
                  <a:prstClr val="black"/>
                </a:solidFill>
              </a:rPr>
              <a:t>multiplicatively update</a:t>
            </a:r>
            <a:r>
              <a:rPr lang="en-GB" sz="1600" dirty="0">
                <a:solidFill>
                  <a:prstClr val="black"/>
                </a:solidFill>
              </a:rPr>
              <a:t> upon mistake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>
                <a:solidFill>
                  <a:prstClr val="black"/>
                </a:solidFill>
              </a:rPr>
              <a:t>guess points that </a:t>
            </a:r>
            <a:r>
              <a:rPr lang="en-GB" sz="1600" b="1" dirty="0">
                <a:solidFill>
                  <a:prstClr val="black"/>
                </a:solidFill>
              </a:rPr>
              <a:t>enforce large updates</a:t>
            </a:r>
          </a:p>
          <a:p>
            <a:pPr marL="0" lvl="0" indent="0">
              <a:spcBef>
                <a:spcPts val="0"/>
              </a:spcBef>
              <a:buNone/>
            </a:pPr>
            <a:endParaRPr lang="en-GB" sz="1600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>
                <a:solidFill>
                  <a:prstClr val="black"/>
                </a:solidFill>
              </a:rPr>
              <a:t>algorithmically: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>
                <a:solidFill>
                  <a:prstClr val="black"/>
                </a:solidFill>
              </a:rPr>
              <a:t>never compute belief explicitly / </a:t>
            </a:r>
            <a:r>
              <a:rPr lang="en-GB" sz="1600" b="1" dirty="0">
                <a:solidFill>
                  <a:prstClr val="black"/>
                </a:solidFill>
              </a:rPr>
              <a:t>approximate</a:t>
            </a:r>
            <a:r>
              <a:rPr lang="en-GB" sz="1600" dirty="0">
                <a:solidFill>
                  <a:prstClr val="black"/>
                </a:solidFill>
              </a:rPr>
              <a:t> guesses</a:t>
            </a:r>
          </a:p>
          <a:p>
            <a:pPr marL="0" lvl="0" indent="0">
              <a:spcBef>
                <a:spcPts val="0"/>
              </a:spcBef>
              <a:buNone/>
            </a:pPr>
            <a:endParaRPr lang="en-GB" sz="1600" dirty="0">
              <a:solidFill>
                <a:prstClr val="black"/>
              </a:solidFill>
            </a:endParaRPr>
          </a:p>
        </p:txBody>
      </p:sp>
      <p:pic>
        <p:nvPicPr>
          <p:cNvPr id="6" name="Inhaltsplatzhalter 3" descr="adaptiv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2240" y="627534"/>
            <a:ext cx="2307708" cy="2303764"/>
          </a:xfrm>
          <a:prstGeom prst="rect">
            <a:avLst/>
          </a:prstGeom>
        </p:spPr>
      </p:pic>
      <p:pic>
        <p:nvPicPr>
          <p:cNvPr id="7" name="Grafik 5" descr="dd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4248" y="3015098"/>
            <a:ext cx="1982337" cy="1915103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6732240" y="3147814"/>
            <a:ext cx="2017950" cy="1872208"/>
          </a:xfrm>
          <a:prstGeom prst="wedgeRoundRectCallout">
            <a:avLst>
              <a:gd name="adj1" fmla="val -21092"/>
              <a:gd name="adj2" fmla="val -122489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94251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Dynamic Difficulty Adjustment </a:t>
            </a:r>
            <a:r>
              <a:rPr lang="de-DE" sz="1000" dirty="0"/>
              <a:t>[</a:t>
            </a:r>
            <a:r>
              <a:rPr lang="de-DE" sz="1000" dirty="0">
                <a:solidFill>
                  <a:schemeClr val="tx2"/>
                </a:solidFill>
              </a:rPr>
              <a:t>nips‘11</a:t>
            </a:r>
            <a:r>
              <a:rPr lang="de-DE" sz="1000" dirty="0"/>
              <a:t>]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467544" y="1059582"/>
            <a:ext cx="8640960" cy="37804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1)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game master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predicts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 difficulty setting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2) 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player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plays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one round of the game in this setting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3) 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game master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observes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whether the setting was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	</a:t>
            </a:r>
            <a:r>
              <a:rPr lang="en-GB" sz="1600" dirty="0"/>
              <a:t>	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too easy, just right, or too difficult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this game is played on a partially ordered set</a:t>
            </a: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reflecting the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`is more difficult’-relation</a:t>
            </a:r>
            <a:b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</a:br>
            <a:r>
              <a:rPr lang="en-GB" sz="1600" dirty="0"/>
              <a:t>the goal of the game master is to predict </a:t>
            </a:r>
            <a:br>
              <a:rPr lang="en-GB" sz="1600" dirty="0"/>
            </a:br>
            <a:r>
              <a:rPr lang="en-GB" sz="1600" dirty="0"/>
              <a:t>`just right’-settings as often as possible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1600" noProof="0" dirty="0">
                <a:solidFill>
                  <a:schemeClr val="tx2"/>
                </a:solidFill>
              </a:rPr>
              <a:t>we can bound the number of mistakes </a:t>
            </a:r>
            <a:r>
              <a:rPr lang="en-GB" sz="1600" noProof="0" dirty="0"/>
              <a:t>in this setting</a:t>
            </a:r>
            <a:endParaRPr kumimoji="0" lang="en-GB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grpSp>
        <p:nvGrpSpPr>
          <p:cNvPr id="9" name="Gruppieren 12"/>
          <p:cNvGrpSpPr/>
          <p:nvPr/>
        </p:nvGrpSpPr>
        <p:grpSpPr>
          <a:xfrm>
            <a:off x="6300192" y="684585"/>
            <a:ext cx="1583383" cy="4263429"/>
            <a:chOff x="7085333" y="1083368"/>
            <a:chExt cx="1734346" cy="4938713"/>
          </a:xfrm>
        </p:grpSpPr>
        <p:pic>
          <p:nvPicPr>
            <p:cNvPr id="10" name="Picture 11" descr="digraph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5400000">
              <a:off x="5483547" y="2685950"/>
              <a:ext cx="4938713" cy="1733550"/>
            </a:xfrm>
            <a:prstGeom prst="rect">
              <a:avLst/>
            </a:prstGeom>
            <a:noFill/>
          </p:spPr>
        </p:pic>
        <p:sp>
          <p:nvSpPr>
            <p:cNvPr id="11" name="Freeform 12"/>
            <p:cNvSpPr>
              <a:spLocks/>
            </p:cNvSpPr>
            <p:nvPr/>
          </p:nvSpPr>
          <p:spPr bwMode="auto">
            <a:xfrm rot="5400000">
              <a:off x="5480371" y="2819300"/>
              <a:ext cx="4635500" cy="1425575"/>
            </a:xfrm>
            <a:custGeom>
              <a:avLst/>
              <a:gdLst/>
              <a:ahLst/>
              <a:cxnLst>
                <a:cxn ang="0">
                  <a:pos x="0" y="408"/>
                </a:cxn>
                <a:cxn ang="0">
                  <a:pos x="589" y="862"/>
                </a:cxn>
                <a:cxn ang="0">
                  <a:pos x="2132" y="907"/>
                </a:cxn>
                <a:cxn ang="0">
                  <a:pos x="3220" y="0"/>
                </a:cxn>
              </a:cxnLst>
              <a:rect l="0" t="0" r="r" b="b"/>
              <a:pathLst>
                <a:path w="3220" h="1051">
                  <a:moveTo>
                    <a:pt x="0" y="408"/>
                  </a:moveTo>
                  <a:cubicBezTo>
                    <a:pt x="117" y="593"/>
                    <a:pt x="234" y="779"/>
                    <a:pt x="589" y="862"/>
                  </a:cubicBezTo>
                  <a:cubicBezTo>
                    <a:pt x="944" y="945"/>
                    <a:pt x="1694" y="1051"/>
                    <a:pt x="2132" y="907"/>
                  </a:cubicBezTo>
                  <a:cubicBezTo>
                    <a:pt x="2570" y="763"/>
                    <a:pt x="3099" y="38"/>
                    <a:pt x="3220" y="0"/>
                  </a:cubicBezTo>
                </a:path>
              </a:pathLst>
            </a:custGeom>
            <a:noFill/>
            <a:ln w="38100" cap="flat" cmpd="sng">
              <a:solidFill>
                <a:srgbClr val="0070C0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endParaRPr lang="en-GB"/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 rot="5400000">
              <a:off x="5935984" y="3208238"/>
              <a:ext cx="4506913" cy="646113"/>
            </a:xfrm>
            <a:custGeom>
              <a:avLst/>
              <a:gdLst/>
              <a:ahLst/>
              <a:cxnLst>
                <a:cxn ang="0">
                  <a:pos x="0" y="408"/>
                </a:cxn>
                <a:cxn ang="0">
                  <a:pos x="2313" y="408"/>
                </a:cxn>
                <a:cxn ang="0">
                  <a:pos x="3130" y="0"/>
                </a:cxn>
              </a:cxnLst>
              <a:rect l="0" t="0" r="r" b="b"/>
              <a:pathLst>
                <a:path w="3130" h="476">
                  <a:moveTo>
                    <a:pt x="0" y="408"/>
                  </a:moveTo>
                  <a:cubicBezTo>
                    <a:pt x="895" y="442"/>
                    <a:pt x="1791" y="476"/>
                    <a:pt x="2313" y="408"/>
                  </a:cubicBezTo>
                  <a:cubicBezTo>
                    <a:pt x="2835" y="340"/>
                    <a:pt x="2982" y="170"/>
                    <a:pt x="3130" y="0"/>
                  </a:cubicBezTo>
                </a:path>
              </a:pathLst>
            </a:custGeom>
            <a:noFill/>
            <a:ln w="38100" cap="flat" cmpd="sng">
              <a:solidFill>
                <a:srgbClr val="0070C0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endParaRPr lang="en-GB"/>
            </a:p>
          </p:txBody>
        </p:sp>
        <p:sp>
          <p:nvSpPr>
            <p:cNvPr id="13" name="Freeform 14"/>
            <p:cNvSpPr>
              <a:spLocks/>
            </p:cNvSpPr>
            <p:nvPr/>
          </p:nvSpPr>
          <p:spPr bwMode="auto">
            <a:xfrm rot="5400000">
              <a:off x="6083622" y="3203475"/>
              <a:ext cx="4572000" cy="719138"/>
            </a:xfrm>
            <a:custGeom>
              <a:avLst/>
              <a:gdLst/>
              <a:ahLst/>
              <a:cxnLst>
                <a:cxn ang="0">
                  <a:pos x="0" y="530"/>
                </a:cxn>
                <a:cxn ang="0">
                  <a:pos x="953" y="76"/>
                </a:cxn>
                <a:cxn ang="0">
                  <a:pos x="3175" y="76"/>
                </a:cxn>
              </a:cxnLst>
              <a:rect l="0" t="0" r="r" b="b"/>
              <a:pathLst>
                <a:path w="3175" h="530">
                  <a:moveTo>
                    <a:pt x="0" y="530"/>
                  </a:moveTo>
                  <a:cubicBezTo>
                    <a:pt x="212" y="341"/>
                    <a:pt x="424" y="152"/>
                    <a:pt x="953" y="76"/>
                  </a:cubicBezTo>
                  <a:cubicBezTo>
                    <a:pt x="1482" y="0"/>
                    <a:pt x="2328" y="38"/>
                    <a:pt x="3175" y="76"/>
                  </a:cubicBezTo>
                </a:path>
              </a:pathLst>
            </a:custGeom>
            <a:noFill/>
            <a:ln w="38100" cap="flat" cmpd="sng">
              <a:solidFill>
                <a:srgbClr val="0070C0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endParaRPr lang="en-GB"/>
            </a:p>
          </p:txBody>
        </p:sp>
      </p:grpSp>
      <p:sp>
        <p:nvSpPr>
          <p:cNvPr id="1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25418DF-C349-4894-9EA9-0A27FCCB5541}" type="slidenum">
              <a:rPr lang="en-GB" smtClean="0"/>
              <a:t>247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678928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Online Learning in Set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43558"/>
            <a:ext cx="8229600" cy="33944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given a </a:t>
            </a:r>
            <a:r>
              <a:rPr lang="en-GB" sz="1600" b="1" dirty="0"/>
              <a:t>universe </a:t>
            </a:r>
            <a:r>
              <a:rPr lang="en-GB" sz="1600" dirty="0"/>
              <a:t>and a </a:t>
            </a:r>
            <a:r>
              <a:rPr lang="en-GB" sz="1600" b="1" dirty="0"/>
              <a:t>family of subsets</a:t>
            </a:r>
            <a:r>
              <a:rPr lang="en-GB" sz="1600" dirty="0"/>
              <a:t> of the universe:</a:t>
            </a:r>
            <a:br>
              <a:rPr lang="en-GB" sz="1600" dirty="0"/>
            </a:br>
            <a:r>
              <a:rPr lang="en-GB" sz="1600" dirty="0"/>
              <a:t>1. </a:t>
            </a:r>
            <a:r>
              <a:rPr lang="en-GB" sz="1600" b="1" dirty="0"/>
              <a:t>environment </a:t>
            </a:r>
            <a:r>
              <a:rPr lang="en-GB" sz="1600" dirty="0"/>
              <a:t>picks a `feasible’ set from the family</a:t>
            </a:r>
            <a:br>
              <a:rPr lang="en-GB" sz="1600" dirty="0"/>
            </a:br>
            <a:r>
              <a:rPr lang="en-GB" sz="1600" dirty="0"/>
              <a:t>2. </a:t>
            </a:r>
            <a:r>
              <a:rPr lang="en-GB" sz="1600" b="1" dirty="0"/>
              <a:t>learner </a:t>
            </a:r>
            <a:r>
              <a:rPr lang="en-GB" sz="1600" dirty="0"/>
              <a:t>guesses a point</a:t>
            </a:r>
            <a:br>
              <a:rPr lang="en-GB" sz="1600" dirty="0"/>
            </a:br>
            <a:r>
              <a:rPr lang="en-GB" sz="1600" dirty="0"/>
              <a:t>3. </a:t>
            </a:r>
            <a:r>
              <a:rPr lang="en-GB" sz="1600" b="1" dirty="0"/>
              <a:t>environment </a:t>
            </a:r>
            <a:r>
              <a:rPr lang="en-GB" sz="1600" dirty="0"/>
              <a:t>reveals a `separating’ set</a:t>
            </a:r>
          </a:p>
          <a:p>
            <a:pPr marL="0" indent="0">
              <a:buNone/>
            </a:pPr>
            <a:endParaRPr lang="en-GB" sz="1600" b="1" dirty="0"/>
          </a:p>
          <a:p>
            <a:pPr marL="0" indent="0">
              <a:buNone/>
            </a:pPr>
            <a:r>
              <a:rPr lang="en-GB" sz="1600" b="1" dirty="0">
                <a:solidFill>
                  <a:schemeClr val="tx2"/>
                </a:solidFill>
              </a:rPr>
              <a:t>make as few as possible infeasible queries (mistakes)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b="1" dirty="0">
                <a:solidFill>
                  <a:schemeClr val="tx2"/>
                </a:solidFill>
              </a:rPr>
              <a:t>do not to rely on Euclidean geometry (convexity space)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b="1" dirty="0">
                <a:solidFill>
                  <a:schemeClr val="tx2"/>
                </a:solidFill>
              </a:rPr>
              <a:t>do not make assumptions about the environment (adversary)</a:t>
            </a:r>
            <a:endParaRPr lang="en-GB" sz="1600" dirty="0">
              <a:solidFill>
                <a:schemeClr val="tx2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GB" sz="1600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>
                <a:solidFill>
                  <a:prstClr val="black"/>
                </a:solidFill>
              </a:rPr>
              <a:t>conceptually: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>
                <a:solidFill>
                  <a:prstClr val="black"/>
                </a:solidFill>
              </a:rPr>
              <a:t>maintain belief over universe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b="1" dirty="0">
                <a:solidFill>
                  <a:prstClr val="black"/>
                </a:solidFill>
              </a:rPr>
              <a:t>multiplicatively update</a:t>
            </a:r>
            <a:r>
              <a:rPr lang="en-GB" sz="1600" dirty="0">
                <a:solidFill>
                  <a:prstClr val="black"/>
                </a:solidFill>
              </a:rPr>
              <a:t> upon mistake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>
                <a:solidFill>
                  <a:prstClr val="black"/>
                </a:solidFill>
              </a:rPr>
              <a:t>guess points that </a:t>
            </a:r>
            <a:r>
              <a:rPr lang="en-GB" sz="1600" b="1" dirty="0">
                <a:solidFill>
                  <a:prstClr val="black"/>
                </a:solidFill>
              </a:rPr>
              <a:t>enforce large updates</a:t>
            </a:r>
          </a:p>
          <a:p>
            <a:pPr marL="0" lvl="0" indent="0">
              <a:spcBef>
                <a:spcPts val="0"/>
              </a:spcBef>
              <a:buNone/>
            </a:pPr>
            <a:endParaRPr lang="en-GB" sz="1600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>
                <a:solidFill>
                  <a:prstClr val="black"/>
                </a:solidFill>
              </a:rPr>
              <a:t>algorithmically: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>
                <a:solidFill>
                  <a:prstClr val="black"/>
                </a:solidFill>
              </a:rPr>
              <a:t>never compute belief explicitly / </a:t>
            </a:r>
            <a:r>
              <a:rPr lang="en-GB" sz="1600" b="1" dirty="0">
                <a:solidFill>
                  <a:prstClr val="black"/>
                </a:solidFill>
              </a:rPr>
              <a:t>approximate</a:t>
            </a:r>
            <a:r>
              <a:rPr lang="en-GB" sz="1600" dirty="0">
                <a:solidFill>
                  <a:prstClr val="black"/>
                </a:solidFill>
              </a:rPr>
              <a:t> guesses</a:t>
            </a:r>
          </a:p>
          <a:p>
            <a:pPr marL="0" lvl="0" indent="0">
              <a:spcBef>
                <a:spcPts val="0"/>
              </a:spcBef>
              <a:buNone/>
            </a:pPr>
            <a:endParaRPr lang="en-GB" sz="1600" dirty="0">
              <a:solidFill>
                <a:prstClr val="black"/>
              </a:solidFill>
            </a:endParaRPr>
          </a:p>
        </p:txBody>
      </p:sp>
      <p:pic>
        <p:nvPicPr>
          <p:cNvPr id="6" name="Inhaltsplatzhalter 3" descr="adaptiv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2240" y="627534"/>
            <a:ext cx="2307708" cy="2303764"/>
          </a:xfrm>
          <a:prstGeom prst="rect">
            <a:avLst/>
          </a:prstGeom>
        </p:spPr>
      </p:pic>
      <p:pic>
        <p:nvPicPr>
          <p:cNvPr id="7" name="Grafik 5" descr="dd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4248" y="3015098"/>
            <a:ext cx="1982337" cy="1915103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6732240" y="3147814"/>
            <a:ext cx="2017950" cy="1872208"/>
          </a:xfrm>
          <a:prstGeom prst="wedgeRoundRectCallout">
            <a:avLst>
              <a:gd name="adj1" fmla="val -21092"/>
              <a:gd name="adj2" fmla="val -122489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51592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Dynamic Difficulty Adjustment </a:t>
            </a:r>
            <a:r>
              <a:rPr lang="de-DE" sz="1000" dirty="0"/>
              <a:t>[</a:t>
            </a:r>
            <a:r>
              <a:rPr lang="de-DE" sz="1000" dirty="0">
                <a:solidFill>
                  <a:schemeClr val="tx2"/>
                </a:solidFill>
              </a:rPr>
              <a:t>nips’11</a:t>
            </a:r>
            <a:r>
              <a:rPr lang="de-DE" sz="1000" dirty="0"/>
              <a:t>, </a:t>
            </a:r>
            <a:r>
              <a:rPr lang="de-DE" sz="1000" dirty="0">
                <a:solidFill>
                  <a:schemeClr val="tx2"/>
                </a:solidFill>
              </a:rPr>
              <a:t>cig‘11</a:t>
            </a:r>
            <a:r>
              <a:rPr lang="de-DE" sz="1000" dirty="0"/>
              <a:t>]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395536" y="915566"/>
            <a:ext cx="8640960" cy="37804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1)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game master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predicts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 difficulty setting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2) 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player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plays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one round of the game in this setting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</a:rPr>
              <a:t>3) 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game master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observes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whether the setting was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	</a:t>
            </a:r>
            <a:r>
              <a:rPr lang="en-GB" sz="1400" dirty="0"/>
              <a:t>	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too easy, just right, or too difficult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this game is played on a partially ordered set reflecting the </a:t>
            </a:r>
            <a:br>
              <a:rPr lang="en-GB" sz="1400" dirty="0"/>
            </a:br>
            <a:r>
              <a:rPr lang="en-GB" sz="1400" b="1" dirty="0"/>
              <a:t>`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is more difficult’-relation </a:t>
            </a:r>
            <a:r>
              <a:rPr lang="en-GB" sz="1400" dirty="0"/>
              <a:t>the goal of the game master is to </a:t>
            </a:r>
            <a:br>
              <a:rPr lang="en-GB" sz="1400" dirty="0"/>
            </a:br>
            <a:r>
              <a:rPr lang="en-GB" sz="1400" dirty="0"/>
              <a:t>predict `just right’-settings as often as possible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1400" noProof="0" dirty="0">
                <a:solidFill>
                  <a:schemeClr val="tx2"/>
                </a:solidFill>
              </a:rPr>
              <a:t>we can bound the number of mistakes </a:t>
            </a:r>
            <a:r>
              <a:rPr lang="en-GB" sz="1400" noProof="0" dirty="0"/>
              <a:t>in this setting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grpSp>
        <p:nvGrpSpPr>
          <p:cNvPr id="9" name="Gruppieren 12"/>
          <p:cNvGrpSpPr>
            <a:grpSpLocks noChangeAspect="1"/>
          </p:cNvGrpSpPr>
          <p:nvPr/>
        </p:nvGrpSpPr>
        <p:grpSpPr>
          <a:xfrm rot="16200000">
            <a:off x="1562128" y="2826320"/>
            <a:ext cx="1123200" cy="3024336"/>
            <a:chOff x="7085333" y="1083368"/>
            <a:chExt cx="1734346" cy="4938713"/>
          </a:xfrm>
        </p:grpSpPr>
        <p:pic>
          <p:nvPicPr>
            <p:cNvPr id="10" name="Picture 11" descr="digraph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5400000">
              <a:off x="5483547" y="2685950"/>
              <a:ext cx="4938713" cy="1733550"/>
            </a:xfrm>
            <a:prstGeom prst="rect">
              <a:avLst/>
            </a:prstGeom>
            <a:noFill/>
          </p:spPr>
        </p:pic>
        <p:sp>
          <p:nvSpPr>
            <p:cNvPr id="11" name="Freeform 12"/>
            <p:cNvSpPr>
              <a:spLocks/>
            </p:cNvSpPr>
            <p:nvPr/>
          </p:nvSpPr>
          <p:spPr bwMode="auto">
            <a:xfrm rot="5400000">
              <a:off x="5480371" y="2819300"/>
              <a:ext cx="4635500" cy="1425575"/>
            </a:xfrm>
            <a:custGeom>
              <a:avLst/>
              <a:gdLst/>
              <a:ahLst/>
              <a:cxnLst>
                <a:cxn ang="0">
                  <a:pos x="0" y="408"/>
                </a:cxn>
                <a:cxn ang="0">
                  <a:pos x="589" y="862"/>
                </a:cxn>
                <a:cxn ang="0">
                  <a:pos x="2132" y="907"/>
                </a:cxn>
                <a:cxn ang="0">
                  <a:pos x="3220" y="0"/>
                </a:cxn>
              </a:cxnLst>
              <a:rect l="0" t="0" r="r" b="b"/>
              <a:pathLst>
                <a:path w="3220" h="1051">
                  <a:moveTo>
                    <a:pt x="0" y="408"/>
                  </a:moveTo>
                  <a:cubicBezTo>
                    <a:pt x="117" y="593"/>
                    <a:pt x="234" y="779"/>
                    <a:pt x="589" y="862"/>
                  </a:cubicBezTo>
                  <a:cubicBezTo>
                    <a:pt x="944" y="945"/>
                    <a:pt x="1694" y="1051"/>
                    <a:pt x="2132" y="907"/>
                  </a:cubicBezTo>
                  <a:cubicBezTo>
                    <a:pt x="2570" y="763"/>
                    <a:pt x="3099" y="38"/>
                    <a:pt x="3220" y="0"/>
                  </a:cubicBezTo>
                </a:path>
              </a:pathLst>
            </a:custGeom>
            <a:noFill/>
            <a:ln w="38100" cap="flat" cmpd="sng">
              <a:solidFill>
                <a:srgbClr val="0070C0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endParaRPr lang="en-GB"/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 rot="5400000">
              <a:off x="5935984" y="3208238"/>
              <a:ext cx="4506913" cy="646113"/>
            </a:xfrm>
            <a:custGeom>
              <a:avLst/>
              <a:gdLst/>
              <a:ahLst/>
              <a:cxnLst>
                <a:cxn ang="0">
                  <a:pos x="0" y="408"/>
                </a:cxn>
                <a:cxn ang="0">
                  <a:pos x="2313" y="408"/>
                </a:cxn>
                <a:cxn ang="0">
                  <a:pos x="3130" y="0"/>
                </a:cxn>
              </a:cxnLst>
              <a:rect l="0" t="0" r="r" b="b"/>
              <a:pathLst>
                <a:path w="3130" h="476">
                  <a:moveTo>
                    <a:pt x="0" y="408"/>
                  </a:moveTo>
                  <a:cubicBezTo>
                    <a:pt x="895" y="442"/>
                    <a:pt x="1791" y="476"/>
                    <a:pt x="2313" y="408"/>
                  </a:cubicBezTo>
                  <a:cubicBezTo>
                    <a:pt x="2835" y="340"/>
                    <a:pt x="2982" y="170"/>
                    <a:pt x="3130" y="0"/>
                  </a:cubicBezTo>
                </a:path>
              </a:pathLst>
            </a:custGeom>
            <a:noFill/>
            <a:ln w="38100" cap="flat" cmpd="sng">
              <a:solidFill>
                <a:srgbClr val="0070C0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endParaRPr lang="en-GB"/>
            </a:p>
          </p:txBody>
        </p:sp>
        <p:sp>
          <p:nvSpPr>
            <p:cNvPr id="13" name="Freeform 14"/>
            <p:cNvSpPr>
              <a:spLocks/>
            </p:cNvSpPr>
            <p:nvPr/>
          </p:nvSpPr>
          <p:spPr bwMode="auto">
            <a:xfrm rot="5400000">
              <a:off x="6083622" y="3203475"/>
              <a:ext cx="4572000" cy="719138"/>
            </a:xfrm>
            <a:custGeom>
              <a:avLst/>
              <a:gdLst/>
              <a:ahLst/>
              <a:cxnLst>
                <a:cxn ang="0">
                  <a:pos x="0" y="530"/>
                </a:cxn>
                <a:cxn ang="0">
                  <a:pos x="953" y="76"/>
                </a:cxn>
                <a:cxn ang="0">
                  <a:pos x="3175" y="76"/>
                </a:cxn>
              </a:cxnLst>
              <a:rect l="0" t="0" r="r" b="b"/>
              <a:pathLst>
                <a:path w="3175" h="530">
                  <a:moveTo>
                    <a:pt x="0" y="530"/>
                  </a:moveTo>
                  <a:cubicBezTo>
                    <a:pt x="212" y="341"/>
                    <a:pt x="424" y="152"/>
                    <a:pt x="953" y="76"/>
                  </a:cubicBezTo>
                  <a:cubicBezTo>
                    <a:pt x="1482" y="0"/>
                    <a:pt x="2328" y="38"/>
                    <a:pt x="3175" y="76"/>
                  </a:cubicBezTo>
                </a:path>
              </a:pathLst>
            </a:custGeom>
            <a:noFill/>
            <a:ln w="38100" cap="flat" cmpd="sng">
              <a:solidFill>
                <a:srgbClr val="0070C0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endParaRPr lang="en-GB"/>
            </a:p>
          </p:txBody>
        </p:sp>
      </p:grpSp>
      <p:pic>
        <p:nvPicPr>
          <p:cNvPr id="14" name="Inhaltsplatzhalter 3" descr="adaptive.png">
            <a:extLst>
              <a:ext uri="{FF2B5EF4-FFF2-40B4-BE49-F238E27FC236}">
                <a16:creationId xmlns:a16="http://schemas.microsoft.com/office/drawing/2014/main" id="{7B976241-6452-4F36-B419-9447C7B75B1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91655" y="3091764"/>
            <a:ext cx="2055249" cy="2051736"/>
          </a:xfrm>
          <a:prstGeom prst="rect">
            <a:avLst/>
          </a:prstGeom>
        </p:spPr>
      </p:pic>
      <p:sp>
        <p:nvSpPr>
          <p:cNvPr id="15" name="Rounded Rectangular Callout 7">
            <a:extLst>
              <a:ext uri="{FF2B5EF4-FFF2-40B4-BE49-F238E27FC236}">
                <a16:creationId xmlns:a16="http://schemas.microsoft.com/office/drawing/2014/main" id="{2F271B7E-3B23-4DE2-9F99-8E34266250DF}"/>
              </a:ext>
            </a:extLst>
          </p:cNvPr>
          <p:cNvSpPr/>
          <p:nvPr/>
        </p:nvSpPr>
        <p:spPr>
          <a:xfrm>
            <a:off x="5037935" y="3219822"/>
            <a:ext cx="2017950" cy="1872208"/>
          </a:xfrm>
          <a:prstGeom prst="wedgeRoundRectCallout">
            <a:avLst>
              <a:gd name="adj1" fmla="val 63573"/>
              <a:gd name="adj2" fmla="val -7242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fik 5" descr="dda.png">
            <a:extLst>
              <a:ext uri="{FF2B5EF4-FFF2-40B4-BE49-F238E27FC236}">
                <a16:creationId xmlns:a16="http://schemas.microsoft.com/office/drawing/2014/main" id="{A94ED816-0352-4989-B39F-EB49A184455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9943" y="3087106"/>
            <a:ext cx="1982337" cy="1915103"/>
          </a:xfrm>
          <a:prstGeom prst="rect">
            <a:avLst/>
          </a:prstGeom>
        </p:spPr>
      </p:pic>
      <p:pic>
        <p:nvPicPr>
          <p:cNvPr id="17" name="Inhaltsplatzhalter 3" descr="666px-Go-in-China.jpg.jpg">
            <a:extLst>
              <a:ext uri="{FF2B5EF4-FFF2-40B4-BE49-F238E27FC236}">
                <a16:creationId xmlns:a16="http://schemas.microsoft.com/office/drawing/2014/main" id="{BF6DBE18-702D-4F73-A2DB-107AE4C633F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20030" y="803990"/>
            <a:ext cx="2943250" cy="1988219"/>
          </a:xfrm>
          <a:prstGeom prst="rect">
            <a:avLst/>
          </a:prstGeom>
        </p:spPr>
      </p:pic>
      <p:pic>
        <p:nvPicPr>
          <p:cNvPr id="18" name="Grafik 4" descr="Golf_player_putting_green_2003.jpg">
            <a:extLst>
              <a:ext uri="{FF2B5EF4-FFF2-40B4-BE49-F238E27FC236}">
                <a16:creationId xmlns:a16="http://schemas.microsoft.com/office/drawing/2014/main" id="{18626E41-C517-4F10-BDA0-9DCF56BF9F0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91521" y="802788"/>
            <a:ext cx="1447398" cy="199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19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9A1AB8-03BA-4F7B-8808-0316BE1C4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4468"/>
            <a:ext cx="4355976" cy="5807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0F5A84-6E39-4E7B-A67F-4261FAAD8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71" y="-20538"/>
            <a:ext cx="4864541" cy="2926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DBB8A1-1586-4186-8673-1C586C7936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973291"/>
            <a:ext cx="2913014" cy="2190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F28BB3-AF29-4DF8-BD0B-60A0DA2FD5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71" y="2664296"/>
            <a:ext cx="4828028" cy="2715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E019B-9A56-4762-9379-11689DDBB9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93" y="2970510"/>
            <a:ext cx="1652365" cy="220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1095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4" descr="beaker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66671" y="3147814"/>
            <a:ext cx="1067781" cy="948869"/>
          </a:xfrm>
          <a:prstGeom prst="rect">
            <a:avLst/>
          </a:prstGeom>
          <a:noFill/>
        </p:spPr>
      </p:pic>
      <p:pic>
        <p:nvPicPr>
          <p:cNvPr id="21" name="Picture 19" descr="nci_balls_223"/>
          <p:cNvPicPr preferRelativeResize="0"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43640" y="4428374"/>
            <a:ext cx="648328" cy="52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8" descr="nci_balls_2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36892" y="4581889"/>
            <a:ext cx="418769" cy="318372"/>
          </a:xfrm>
          <a:prstGeom prst="rect">
            <a:avLst/>
          </a:prstGeom>
          <a:noFill/>
        </p:spPr>
      </p:pic>
      <p:pic>
        <p:nvPicPr>
          <p:cNvPr id="25" name="Picture 29" descr="nci_balls_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65834" y="4581889"/>
            <a:ext cx="418769" cy="318372"/>
          </a:xfrm>
          <a:prstGeom prst="rect">
            <a:avLst/>
          </a:prstGeom>
          <a:noFill/>
        </p:spPr>
      </p:pic>
      <p:pic>
        <p:nvPicPr>
          <p:cNvPr id="29" name="Picture 34" descr="nci_balls_2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55643" y="4491122"/>
            <a:ext cx="335294" cy="397635"/>
          </a:xfrm>
          <a:prstGeom prst="rect">
            <a:avLst/>
          </a:prstGeom>
          <a:noFill/>
        </p:spPr>
      </p:pic>
      <p:pic>
        <p:nvPicPr>
          <p:cNvPr id="31" name="Picture 30" descr="nci_balls_15"/>
          <p:cNvPicPr preferRelativeResize="0"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80015" y="4373468"/>
            <a:ext cx="651110" cy="52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" name="Group 45"/>
          <p:cNvGrpSpPr/>
          <p:nvPr/>
        </p:nvGrpSpPr>
        <p:grpSpPr>
          <a:xfrm rot="2022006" flipH="1">
            <a:off x="6845503" y="3930579"/>
            <a:ext cx="779979" cy="312421"/>
            <a:chOff x="5160172" y="3478778"/>
            <a:chExt cx="779979" cy="312421"/>
          </a:xfrm>
        </p:grpSpPr>
        <p:sp>
          <p:nvSpPr>
            <p:cNvPr id="47" name="Line 9 1"/>
            <p:cNvSpPr>
              <a:spLocks noChangeShapeType="1"/>
            </p:cNvSpPr>
            <p:nvPr/>
          </p:nvSpPr>
          <p:spPr bwMode="auto">
            <a:xfrm rot="5400000">
              <a:off x="5550162" y="3401209"/>
              <a:ext cx="0" cy="779979"/>
            </a:xfrm>
            <a:prstGeom prst="line">
              <a:avLst/>
            </a:prstGeom>
            <a:noFill/>
            <a:ln w="76200">
              <a:solidFill>
                <a:srgbClr val="00B05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AutoShape 33"/>
            <p:cNvSpPr>
              <a:spLocks noChangeArrowheads="1"/>
            </p:cNvSpPr>
            <p:nvPr/>
          </p:nvSpPr>
          <p:spPr bwMode="auto">
            <a:xfrm>
              <a:off x="5274611" y="3478778"/>
              <a:ext cx="645661" cy="204352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rgbClr val="00B050"/>
              </a:solidFill>
              <a:round/>
              <a:headEnd type="none" w="sm" len="sm"/>
              <a:tailEnd type="none" w="sm" len="sm"/>
            </a:ln>
          </p:spPr>
          <p:txBody>
            <a:bodyPr wrap="none" lIns="75696" tIns="37848" rIns="75696" bIns="37848" anchor="ctr"/>
            <a:lstStyle/>
            <a:p>
              <a:pPr defTabSz="757238"/>
              <a:r>
                <a:rPr lang="en-GB" sz="1300" b="1" dirty="0">
                  <a:solidFill>
                    <a:srgbClr val="00A400"/>
                  </a:solidFill>
                  <a:latin typeface="Frutiger 55 Roman" pitchFamily="34" charset="0"/>
                </a:rPr>
                <a:t>Active</a:t>
              </a:r>
            </a:p>
          </p:txBody>
        </p:sp>
      </p:grpSp>
      <p:sp>
        <p:nvSpPr>
          <p:cNvPr id="80" name="Line 9 2"/>
          <p:cNvSpPr>
            <a:spLocks noChangeShapeType="1"/>
          </p:cNvSpPr>
          <p:nvPr/>
        </p:nvSpPr>
        <p:spPr bwMode="auto">
          <a:xfrm rot="3377994">
            <a:off x="5415390" y="3822001"/>
            <a:ext cx="0" cy="779979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4" name="Line 9 3"/>
          <p:cNvSpPr>
            <a:spLocks noChangeShapeType="1"/>
          </p:cNvSpPr>
          <p:nvPr/>
        </p:nvSpPr>
        <p:spPr bwMode="auto">
          <a:xfrm rot="18222006" flipH="1" flipV="1">
            <a:off x="7141356" y="3215697"/>
            <a:ext cx="387903" cy="581634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38" name="Arc 37"/>
          <p:cNvSpPr/>
          <p:nvPr/>
        </p:nvSpPr>
        <p:spPr>
          <a:xfrm rot="697324">
            <a:off x="4786565" y="2091271"/>
            <a:ext cx="1654777" cy="1626615"/>
          </a:xfrm>
          <a:prstGeom prst="arc">
            <a:avLst>
              <a:gd name="adj1" fmla="val 17163525"/>
              <a:gd name="adj2" fmla="val 0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B92066-3A3F-448E-A16C-C49B8241E7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779662"/>
            <a:ext cx="2829320" cy="3915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16016" y="1419622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weighted maximum a posteriori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31840" y="242773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3114CC-5376-4F37-894A-4DEDE4E4E57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060" y="2715766"/>
            <a:ext cx="2290838" cy="323918"/>
          </a:xfrm>
          <a:prstGeom prst="rect">
            <a:avLst/>
          </a:prstGeom>
        </p:spPr>
      </p:pic>
      <p:sp>
        <p:nvSpPr>
          <p:cNvPr id="39" name="Arc 38"/>
          <p:cNvSpPr/>
          <p:nvPr/>
        </p:nvSpPr>
        <p:spPr>
          <a:xfrm rot="16381842">
            <a:off x="3896808" y="1907595"/>
            <a:ext cx="1654777" cy="1626615"/>
          </a:xfrm>
          <a:prstGeom prst="arc">
            <a:avLst>
              <a:gd name="adj1" fmla="val 17163525"/>
              <a:gd name="adj2" fmla="val 20655477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rc 40"/>
          <p:cNvSpPr/>
          <p:nvPr/>
        </p:nvSpPr>
        <p:spPr>
          <a:xfrm rot="9222362">
            <a:off x="3939034" y="1541691"/>
            <a:ext cx="2338079" cy="2239856"/>
          </a:xfrm>
          <a:prstGeom prst="arc">
            <a:avLst>
              <a:gd name="adj1" fmla="val 17150755"/>
              <a:gd name="adj2" fmla="val 0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de novo </a:t>
            </a:r>
            <a:r>
              <a:rPr lang="en-GB" dirty="0"/>
              <a:t>Drug Design </a:t>
            </a:r>
            <a:r>
              <a:rPr lang="en-GB" sz="1000" dirty="0"/>
              <a:t>[</a:t>
            </a:r>
            <a:r>
              <a:rPr lang="en-GB" sz="1000" dirty="0">
                <a:solidFill>
                  <a:schemeClr val="tx2"/>
                </a:solidFill>
              </a:rPr>
              <a:t>aaai’17</a:t>
            </a:r>
            <a:r>
              <a:rPr lang="en-GB" sz="1000" dirty="0"/>
              <a:t>]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4B2A39D-5F00-418B-93D4-F892D8963FD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378" y="3153192"/>
            <a:ext cx="602835" cy="602835"/>
          </a:xfrm>
          <a:prstGeom prst="rect">
            <a:avLst/>
          </a:prstGeom>
        </p:spPr>
      </p:pic>
      <p:pic>
        <p:nvPicPr>
          <p:cNvPr id="37" name="Graphic 36" descr="Watch">
            <a:extLst>
              <a:ext uri="{FF2B5EF4-FFF2-40B4-BE49-F238E27FC236}">
                <a16:creationId xmlns:a16="http://schemas.microsoft.com/office/drawing/2014/main" id="{F84CA3A6-0572-4F2B-9969-81B0569DBD2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07930" y="3147814"/>
            <a:ext cx="602835" cy="60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1484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BDB220-8A2E-40A3-A3F8-B71AE0746174}"/>
              </a:ext>
            </a:extLst>
          </p:cNvPr>
          <p:cNvSpPr/>
          <p:nvPr/>
        </p:nvSpPr>
        <p:spPr>
          <a:xfrm>
            <a:off x="2807877" y="3421518"/>
            <a:ext cx="1908139" cy="914400"/>
          </a:xfrm>
          <a:prstGeom prst="rect">
            <a:avLst/>
          </a:prstGeom>
          <a:solidFill>
            <a:srgbClr val="FEFDFC"/>
          </a:solidFill>
          <a:ln>
            <a:solidFill>
              <a:srgbClr val="FEFD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64D42-EFA0-B247-81BB-01ED8553C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Moore’s Law</a:t>
            </a:r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35F53CD-2D5F-1B4A-BA39-24004F43E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9622"/>
            <a:ext cx="2164221" cy="2506391"/>
          </a:xfrm>
          <a:prstGeom prst="rect">
            <a:avLst/>
          </a:prstGeom>
        </p:spPr>
      </p:pic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D526F858-DEC6-43E6-AE59-FAB33582E8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9832" y="3090593"/>
            <a:ext cx="914400" cy="914400"/>
          </a:xfrm>
          <a:prstGeom prst="rect">
            <a:avLst/>
          </a:prstGeom>
        </p:spPr>
      </p:pic>
      <p:pic>
        <p:nvPicPr>
          <p:cNvPr id="9" name="Graphic 8" descr="Watch">
            <a:extLst>
              <a:ext uri="{FF2B5EF4-FFF2-40B4-BE49-F238E27FC236}">
                <a16:creationId xmlns:a16="http://schemas.microsoft.com/office/drawing/2014/main" id="{CE325D80-B671-4E1E-814C-B0D42657F1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4232" y="2838593"/>
            <a:ext cx="504000" cy="504000"/>
          </a:xfrm>
          <a:prstGeom prst="rect">
            <a:avLst/>
          </a:prstGeom>
        </p:spPr>
      </p:pic>
      <p:pic>
        <p:nvPicPr>
          <p:cNvPr id="11" name="Graphic 10" descr="Computer">
            <a:extLst>
              <a:ext uri="{FF2B5EF4-FFF2-40B4-BE49-F238E27FC236}">
                <a16:creationId xmlns:a16="http://schemas.microsoft.com/office/drawing/2014/main" id="{41641B8F-5A33-4A3E-8C35-E01883590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8752" y="2427734"/>
            <a:ext cx="2808312" cy="2808312"/>
          </a:xfrm>
          <a:prstGeom prst="rect">
            <a:avLst/>
          </a:prstGeom>
        </p:spPr>
      </p:pic>
      <p:pic>
        <p:nvPicPr>
          <p:cNvPr id="12" name="Graphic 11" descr="Watch">
            <a:extLst>
              <a:ext uri="{FF2B5EF4-FFF2-40B4-BE49-F238E27FC236}">
                <a16:creationId xmlns:a16="http://schemas.microsoft.com/office/drawing/2014/main" id="{76418766-F8B5-486B-92F5-1BB0134A09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76512" y="2917518"/>
            <a:ext cx="504000" cy="50400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716C64C6-D244-4583-B7F9-1DACBA78E1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627534"/>
            <a:ext cx="3455032" cy="2041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AD0E33-1EA3-4B3B-8427-56F7143FFE5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231" y="3919402"/>
            <a:ext cx="2337521" cy="131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7806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ular Callout 10"/>
          <p:cNvSpPr/>
          <p:nvPr/>
        </p:nvSpPr>
        <p:spPr>
          <a:xfrm>
            <a:off x="1547664" y="2427734"/>
            <a:ext cx="4608512" cy="864096"/>
          </a:xfrm>
          <a:prstGeom prst="wedgeRoundRectCallout">
            <a:avLst>
              <a:gd name="adj1" fmla="val -45503"/>
              <a:gd name="adj2" fmla="val -9965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Learning as Randomised Optimisation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418DF-C349-4894-9EA9-0A27FCCB5541}" type="slidenum">
              <a:rPr lang="en-GB" smtClean="0"/>
              <a:pPr/>
              <a:t>252</a:t>
            </a:fld>
            <a:endParaRPr lang="en-GB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3995936" y="1851670"/>
            <a:ext cx="1224136" cy="360040"/>
          </a:xfrm>
          <a:prstGeom prst="wedgeRoundRectCallout">
            <a:avLst>
              <a:gd name="adj1" fmla="val 65009"/>
              <a:gd name="adj2" fmla="val 182314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convex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3995936" y="1851670"/>
            <a:ext cx="1224136" cy="360040"/>
          </a:xfrm>
          <a:prstGeom prst="wedgeRoundRectCallout">
            <a:avLst>
              <a:gd name="adj1" fmla="val -70655"/>
              <a:gd name="adj2" fmla="val 165507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convex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06589" y="1203598"/>
            <a:ext cx="289861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dirty="0"/>
              <a:t>for “moderate” m, often</a:t>
            </a:r>
          </a:p>
          <a:p>
            <a:pPr algn="r"/>
            <a:r>
              <a:rPr lang="en-GB" sz="1600" dirty="0"/>
              <a:t>interior point methods or</a:t>
            </a:r>
          </a:p>
          <a:p>
            <a:pPr algn="r"/>
            <a:r>
              <a:rPr lang="en-GB" sz="1600" dirty="0"/>
              <a:t>special-purpose algorithms</a:t>
            </a:r>
          </a:p>
          <a:p>
            <a:pPr algn="r"/>
            <a:r>
              <a:rPr lang="en-GB" sz="1600" dirty="0"/>
              <a:t>are used</a:t>
            </a:r>
          </a:p>
          <a:p>
            <a:pPr algn="r"/>
            <a:endParaRPr lang="en-GB" sz="1600" dirty="0"/>
          </a:p>
          <a:p>
            <a:pPr algn="r"/>
            <a:r>
              <a:rPr lang="en-GB" sz="1600" b="1" dirty="0"/>
              <a:t>how can we scale up?</a:t>
            </a:r>
            <a:endParaRPr lang="en-GB" sz="1600" dirty="0"/>
          </a:p>
          <a:p>
            <a:pPr algn="r"/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(stochastic) gradient descent</a:t>
            </a:r>
          </a:p>
          <a:p>
            <a:pPr algn="r"/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can easily be parallelised</a:t>
            </a:r>
          </a:p>
          <a:p>
            <a:pPr algn="r"/>
            <a:endParaRPr lang="en-GB" sz="1600" b="1" dirty="0">
              <a:solidFill>
                <a:srgbClr val="FF0000"/>
              </a:solidFill>
            </a:endParaRPr>
          </a:p>
          <a:p>
            <a:pPr algn="r"/>
            <a:r>
              <a:rPr lang="en-GB" sz="1600" b="1" dirty="0">
                <a:solidFill>
                  <a:schemeClr val="tx2"/>
                </a:solidFill>
              </a:rPr>
              <a:t>can we scale up independent</a:t>
            </a:r>
          </a:p>
          <a:p>
            <a:pPr algn="r"/>
            <a:r>
              <a:rPr lang="en-GB" sz="1600" b="1" dirty="0">
                <a:solidFill>
                  <a:schemeClr val="tx2"/>
                </a:solidFill>
              </a:rPr>
              <a:t>of the underlying algorithm?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683568" y="1131590"/>
            <a:ext cx="2878064" cy="504056"/>
          </a:xfrm>
          <a:prstGeom prst="wedgeRoundRectCallout">
            <a:avLst>
              <a:gd name="adj1" fmla="val -38185"/>
              <a:gd name="adj2" fmla="val 97983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72" y="1275606"/>
            <a:ext cx="2590800" cy="2545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2" y="1889766"/>
            <a:ext cx="1228344" cy="239268"/>
          </a:xfrm>
          <a:prstGeom prst="rect">
            <a:avLst/>
          </a:prstGeom>
        </p:spPr>
      </p:pic>
      <p:sp>
        <p:nvSpPr>
          <p:cNvPr id="28" name="Rounded Rectangular Callout 27"/>
          <p:cNvSpPr/>
          <p:nvPr/>
        </p:nvSpPr>
        <p:spPr>
          <a:xfrm>
            <a:off x="281649" y="4011910"/>
            <a:ext cx="3714287" cy="792088"/>
          </a:xfrm>
          <a:prstGeom prst="wedgeRoundRectCallout">
            <a:avLst>
              <a:gd name="adj1" fmla="val -41799"/>
              <a:gd name="adj2" fmla="val -28448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323528" y="4065334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such that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3528" y="4362658"/>
            <a:ext cx="3546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whenever </a:t>
            </a:r>
            <a:r>
              <a:rPr lang="en-GB" sz="1600" i="1" dirty="0"/>
              <a:t>|D| = m &gt; poly (1/</a:t>
            </a:r>
            <a:r>
              <a:rPr lang="el-GR" sz="1600" i="1" dirty="0"/>
              <a:t>ε</a:t>
            </a:r>
            <a:r>
              <a:rPr lang="en-GB" sz="1600" i="1" dirty="0"/>
              <a:t>, ln 1/</a:t>
            </a:r>
            <a:r>
              <a:rPr lang="el-GR" sz="1600" i="1" dirty="0"/>
              <a:t>δ</a:t>
            </a:r>
            <a:r>
              <a:rPr lang="en-GB" sz="1600" i="1" dirty="0"/>
              <a:t>)</a:t>
            </a:r>
          </a:p>
        </p:txBody>
      </p:sp>
      <p:pic>
        <p:nvPicPr>
          <p:cNvPr id="32" name="Picture 3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499742"/>
            <a:ext cx="4235196" cy="693420"/>
          </a:xfrm>
          <a:prstGeom prst="rect">
            <a:avLst/>
          </a:prstGeom>
        </p:spPr>
      </p:pic>
      <p:sp>
        <p:nvSpPr>
          <p:cNvPr id="33" name="Rounded Rectangular Callout 32"/>
          <p:cNvSpPr/>
          <p:nvPr/>
        </p:nvSpPr>
        <p:spPr>
          <a:xfrm>
            <a:off x="1954960" y="3507854"/>
            <a:ext cx="1680936" cy="360040"/>
          </a:xfrm>
          <a:prstGeom prst="wedgeRoundRectCallout">
            <a:avLst>
              <a:gd name="adj1" fmla="val -55260"/>
              <a:gd name="adj2" fmla="val 120688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quality, convex</a:t>
            </a:r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00" y="4136956"/>
            <a:ext cx="1975104" cy="25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5280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Straight Connector 116"/>
          <p:cNvCxnSpPr/>
          <p:nvPr/>
        </p:nvCxnSpPr>
        <p:spPr>
          <a:xfrm>
            <a:off x="5742203" y="3138625"/>
            <a:ext cx="702005" cy="1224136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5742203" y="3138625"/>
            <a:ext cx="3078269" cy="1224136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Parallelisation by Aggregation-at-the-end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418DF-C349-4894-9EA9-0A27FCCB5541}" type="slidenum">
              <a:rPr lang="en-GB" smtClean="0"/>
              <a:t>253</a:t>
            </a:fld>
            <a:endParaRPr lang="en-GB" dirty="0"/>
          </a:p>
        </p:txBody>
      </p:sp>
      <p:sp>
        <p:nvSpPr>
          <p:cNvPr id="119" name="Oval 118"/>
          <p:cNvSpPr/>
          <p:nvPr/>
        </p:nvSpPr>
        <p:spPr>
          <a:xfrm>
            <a:off x="6444208" y="4146737"/>
            <a:ext cx="2376264" cy="43204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b="1"/>
          </a:p>
        </p:txBody>
      </p:sp>
      <p:sp>
        <p:nvSpPr>
          <p:cNvPr id="120" name="TextBox 119"/>
          <p:cNvSpPr txBox="1"/>
          <p:nvPr/>
        </p:nvSpPr>
        <p:spPr>
          <a:xfrm>
            <a:off x="6660232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876256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7164288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7452320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7740352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8028384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8328466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592162" y="2994609"/>
            <a:ext cx="27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*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395536" y="2787774"/>
            <a:ext cx="4896544" cy="1584176"/>
          </a:xfrm>
          <a:prstGeom prst="wedgeRoundRectCallout">
            <a:avLst>
              <a:gd name="adj1" fmla="val 61070"/>
              <a:gd name="adj2" fmla="val 20864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/>
              <a:t>idea:</a:t>
            </a:r>
            <a:r>
              <a:rPr lang="en-GB" sz="1600" dirty="0"/>
              <a:t> </a:t>
            </a:r>
            <a:br>
              <a:rPr lang="en-GB" sz="1600" dirty="0"/>
            </a:br>
            <a:r>
              <a:rPr lang="en-GB" sz="1600" dirty="0"/>
              <a:t>1. chop up data into small pieces</a:t>
            </a:r>
          </a:p>
          <a:p>
            <a:r>
              <a:rPr lang="en-GB" sz="1600" dirty="0"/>
              <a:t>2. apply a “base” learning algorithm to those</a:t>
            </a:r>
          </a:p>
          <a:p>
            <a:r>
              <a:rPr lang="en-GB" sz="1600" dirty="0"/>
              <a:t>3. aggregate weak hypotheses to stronger ones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395536" y="1347614"/>
            <a:ext cx="3672408" cy="1224136"/>
          </a:xfrm>
          <a:prstGeom prst="wedgeRoundRectCallout">
            <a:avLst>
              <a:gd name="adj1" fmla="val -33418"/>
              <a:gd name="adj2" fmla="val 94147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/>
              <a:t>why?</a:t>
            </a:r>
          </a:p>
          <a:p>
            <a:r>
              <a:rPr lang="en-GB" sz="1600" dirty="0"/>
              <a:t>learning algorithms are super-linear</a:t>
            </a:r>
          </a:p>
          <a:p>
            <a:r>
              <a:rPr lang="en-GB" sz="1600" dirty="0"/>
              <a:t>can process chops in parallel </a:t>
            </a:r>
          </a:p>
          <a:p>
            <a:r>
              <a:rPr lang="en-GB" sz="1600" dirty="0"/>
              <a:t>general (“any” base-learner)!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4499992" y="1275606"/>
            <a:ext cx="3384376" cy="648072"/>
          </a:xfrm>
          <a:prstGeom prst="wedgeRoundRectCallout">
            <a:avLst>
              <a:gd name="adj1" fmla="val -74523"/>
              <a:gd name="adj2" fmla="val -3245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how do we know it’s effective?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02464694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Straight Connector 116"/>
          <p:cNvCxnSpPr/>
          <p:nvPr/>
        </p:nvCxnSpPr>
        <p:spPr>
          <a:xfrm>
            <a:off x="5742203" y="3138625"/>
            <a:ext cx="702005" cy="1224136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5742203" y="3138625"/>
            <a:ext cx="3078269" cy="1224136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Parallelisation by Aggregation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418DF-C349-4894-9EA9-0A27FCCB5541}" type="slidenum">
              <a:rPr lang="en-GB" smtClean="0"/>
              <a:t>254</a:t>
            </a:fld>
            <a:endParaRPr lang="en-GB" dirty="0"/>
          </a:p>
        </p:txBody>
      </p:sp>
      <p:sp>
        <p:nvSpPr>
          <p:cNvPr id="119" name="Oval 118"/>
          <p:cNvSpPr/>
          <p:nvPr/>
        </p:nvSpPr>
        <p:spPr>
          <a:xfrm>
            <a:off x="6444208" y="4146737"/>
            <a:ext cx="2376264" cy="43204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/>
          </a:p>
        </p:txBody>
      </p:sp>
      <p:sp>
        <p:nvSpPr>
          <p:cNvPr id="120" name="TextBox 119"/>
          <p:cNvSpPr txBox="1"/>
          <p:nvPr/>
        </p:nvSpPr>
        <p:spPr>
          <a:xfrm>
            <a:off x="6660232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876256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7164288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7452320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7740352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8028384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8328466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592162" y="299460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168" name="Rounded Rectangular Callout 167"/>
          <p:cNvSpPr/>
          <p:nvPr/>
        </p:nvSpPr>
        <p:spPr>
          <a:xfrm>
            <a:off x="5159989" y="4683803"/>
            <a:ext cx="2199542" cy="372745"/>
          </a:xfrm>
          <a:prstGeom prst="wedgeRoundRectCallout">
            <a:avLst>
              <a:gd name="adj1" fmla="val 25748"/>
              <a:gd name="adj2" fmla="val -10273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0" name="Rounded Rectangular Callout 169"/>
          <p:cNvSpPr/>
          <p:nvPr/>
        </p:nvSpPr>
        <p:spPr>
          <a:xfrm>
            <a:off x="5148064" y="4680763"/>
            <a:ext cx="2199542" cy="372745"/>
          </a:xfrm>
          <a:prstGeom prst="wedgeRoundRectCallout">
            <a:avLst>
              <a:gd name="adj1" fmla="val 55982"/>
              <a:gd name="adj2" fmla="val -104588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ounded Rectangular Callout 20"/>
          <p:cNvSpPr/>
          <p:nvPr/>
        </p:nvSpPr>
        <p:spPr>
          <a:xfrm>
            <a:off x="3995936" y="987573"/>
            <a:ext cx="2736304" cy="638883"/>
          </a:xfrm>
          <a:prstGeom prst="wedgeRoundRectCallout">
            <a:avLst>
              <a:gd name="adj1" fmla="val 14359"/>
              <a:gd name="adj2" fmla="val 268295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6300192" y="964055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79" y="1059582"/>
            <a:ext cx="2130552" cy="45567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756225"/>
            <a:ext cx="1975104" cy="25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7062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>
            <a:endCxn id="84" idx="2"/>
          </p:cNvCxnSpPr>
          <p:nvPr/>
        </p:nvCxnSpPr>
        <p:spPr>
          <a:xfrm flipH="1">
            <a:off x="3707904" y="1914489"/>
            <a:ext cx="360040" cy="1224136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4067944" y="1914489"/>
            <a:ext cx="2016224" cy="1224136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3707904" y="2922601"/>
            <a:ext cx="2376264" cy="43204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/>
          </a:p>
        </p:txBody>
      </p:sp>
      <p:cxnSp>
        <p:nvCxnSpPr>
          <p:cNvPr id="73" name="Straight Connector 72"/>
          <p:cNvCxnSpPr/>
          <p:nvPr/>
        </p:nvCxnSpPr>
        <p:spPr>
          <a:xfrm flipH="1">
            <a:off x="3707904" y="3138625"/>
            <a:ext cx="360040" cy="1224136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067944" y="3138625"/>
            <a:ext cx="2016224" cy="1224136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5742203" y="3138625"/>
            <a:ext cx="702005" cy="1224136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5742203" y="3138625"/>
            <a:ext cx="3078269" cy="1224136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Parallelisation by Aggregation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418DF-C349-4894-9EA9-0A27FCCB5541}" type="slidenum">
              <a:rPr lang="en-GB" smtClean="0"/>
              <a:t>255</a:t>
            </a:fld>
            <a:endParaRPr lang="en-GB" dirty="0"/>
          </a:p>
        </p:txBody>
      </p:sp>
      <p:sp>
        <p:nvSpPr>
          <p:cNvPr id="86" name="TextBox 85"/>
          <p:cNvSpPr txBox="1"/>
          <p:nvPr/>
        </p:nvSpPr>
        <p:spPr>
          <a:xfrm>
            <a:off x="4139952" y="299460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427984" y="299460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716016" y="299460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004048" y="299460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292080" y="299460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75" name="Oval 74"/>
          <p:cNvSpPr/>
          <p:nvPr/>
        </p:nvSpPr>
        <p:spPr>
          <a:xfrm>
            <a:off x="3707904" y="4146737"/>
            <a:ext cx="2376264" cy="43204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/>
          </a:p>
        </p:txBody>
      </p:sp>
      <p:sp>
        <p:nvSpPr>
          <p:cNvPr id="76" name="TextBox 75"/>
          <p:cNvSpPr txBox="1"/>
          <p:nvPr/>
        </p:nvSpPr>
        <p:spPr>
          <a:xfrm>
            <a:off x="3923928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139952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427984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716016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004048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292080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592162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119" name="Oval 118"/>
          <p:cNvSpPr/>
          <p:nvPr/>
        </p:nvSpPr>
        <p:spPr>
          <a:xfrm>
            <a:off x="6444208" y="4146737"/>
            <a:ext cx="2376264" cy="43204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/>
          </a:p>
        </p:txBody>
      </p:sp>
      <p:sp>
        <p:nvSpPr>
          <p:cNvPr id="120" name="TextBox 119"/>
          <p:cNvSpPr txBox="1"/>
          <p:nvPr/>
        </p:nvSpPr>
        <p:spPr>
          <a:xfrm>
            <a:off x="6660232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876256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7164288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7452320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7740352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8028384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8328466" y="421874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131" name="Oval 130"/>
          <p:cNvSpPr>
            <a:spLocks noChangeAspect="1"/>
          </p:cNvSpPr>
          <p:nvPr/>
        </p:nvSpPr>
        <p:spPr>
          <a:xfrm rot="5400000">
            <a:off x="5725929" y="3691287"/>
            <a:ext cx="118813" cy="2160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>
              <a:solidFill>
                <a:schemeClr val="tx1"/>
              </a:solidFill>
            </a:endParaRPr>
          </a:p>
        </p:txBody>
      </p:sp>
      <p:sp>
        <p:nvSpPr>
          <p:cNvPr id="132" name="Oval 131"/>
          <p:cNvSpPr>
            <a:spLocks noChangeAspect="1"/>
          </p:cNvSpPr>
          <p:nvPr/>
        </p:nvSpPr>
        <p:spPr>
          <a:xfrm rot="5400000">
            <a:off x="5573529" y="3691287"/>
            <a:ext cx="118813" cy="2160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>
              <a:solidFill>
                <a:schemeClr val="tx1"/>
              </a:solidFill>
            </a:endParaRPr>
          </a:p>
        </p:txBody>
      </p:sp>
      <p:sp>
        <p:nvSpPr>
          <p:cNvPr id="133" name="Oval 132"/>
          <p:cNvSpPr>
            <a:spLocks noChangeAspect="1"/>
          </p:cNvSpPr>
          <p:nvPr/>
        </p:nvSpPr>
        <p:spPr>
          <a:xfrm rot="5400000">
            <a:off x="5387491" y="3691287"/>
            <a:ext cx="118813" cy="2160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23928" y="177047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923928" y="299460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592162" y="299460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*</a:t>
            </a:r>
          </a:p>
        </p:txBody>
      </p:sp>
      <p:sp>
        <p:nvSpPr>
          <p:cNvPr id="167" name="Rounded Rectangular Callout 166"/>
          <p:cNvSpPr/>
          <p:nvPr/>
        </p:nvSpPr>
        <p:spPr>
          <a:xfrm>
            <a:off x="5161275" y="4685711"/>
            <a:ext cx="2199542" cy="372745"/>
          </a:xfrm>
          <a:prstGeom prst="wedgeRoundRectCallout">
            <a:avLst>
              <a:gd name="adj1" fmla="val -23383"/>
              <a:gd name="adj2" fmla="val -100871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8" name="Rounded Rectangular Callout 167"/>
          <p:cNvSpPr/>
          <p:nvPr/>
        </p:nvSpPr>
        <p:spPr>
          <a:xfrm>
            <a:off x="5159989" y="4683803"/>
            <a:ext cx="2199542" cy="372745"/>
          </a:xfrm>
          <a:prstGeom prst="wedgeRoundRectCallout">
            <a:avLst>
              <a:gd name="adj1" fmla="val 25748"/>
              <a:gd name="adj2" fmla="val -10273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9" name="Rounded Rectangular Callout 168"/>
          <p:cNvSpPr/>
          <p:nvPr/>
        </p:nvSpPr>
        <p:spPr>
          <a:xfrm>
            <a:off x="5148064" y="4683803"/>
            <a:ext cx="2199542" cy="372745"/>
          </a:xfrm>
          <a:prstGeom prst="wedgeRoundRectCallout">
            <a:avLst>
              <a:gd name="adj1" fmla="val -46688"/>
              <a:gd name="adj2" fmla="val -108304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0" name="Rounded Rectangular Callout 169"/>
          <p:cNvSpPr/>
          <p:nvPr/>
        </p:nvSpPr>
        <p:spPr>
          <a:xfrm>
            <a:off x="5148064" y="4680763"/>
            <a:ext cx="2199542" cy="372745"/>
          </a:xfrm>
          <a:prstGeom prst="wedgeRoundRectCallout">
            <a:avLst>
              <a:gd name="adj1" fmla="val 55982"/>
              <a:gd name="adj2" fmla="val -104588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Rounded Rectangular Callout 46"/>
          <p:cNvSpPr/>
          <p:nvPr/>
        </p:nvSpPr>
        <p:spPr>
          <a:xfrm>
            <a:off x="3995936" y="987573"/>
            <a:ext cx="2736304" cy="638883"/>
          </a:xfrm>
          <a:prstGeom prst="wedgeRoundRectCallout">
            <a:avLst>
              <a:gd name="adj1" fmla="val -46207"/>
              <a:gd name="adj2" fmla="val 89389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TextBox 48"/>
          <p:cNvSpPr txBox="1"/>
          <p:nvPr/>
        </p:nvSpPr>
        <p:spPr>
          <a:xfrm>
            <a:off x="6300192" y="964055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79" y="1059582"/>
            <a:ext cx="2130552" cy="45567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756225"/>
            <a:ext cx="1975104" cy="25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492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3"/>
          <p:cNvSpPr>
            <a:spLocks noGrp="1"/>
          </p:cNvSpPr>
          <p:nvPr>
            <p:ph idx="1"/>
          </p:nvPr>
        </p:nvSpPr>
        <p:spPr>
          <a:xfrm>
            <a:off x="457200" y="1200151"/>
            <a:ext cx="86868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in two examples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Radon Points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418DF-C349-4894-9EA9-0A27FCCB5541}" type="slidenum">
              <a:rPr lang="en-GB" smtClean="0"/>
              <a:t>256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627794" y="4373691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*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77230" y="3734911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*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05222" y="3241431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*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33414" y="4020071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528" y="3950935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31758" y="3865479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*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3566" y="3086839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8658" y="4139147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95029351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3"/>
          <p:cNvSpPr>
            <a:spLocks noGrp="1"/>
          </p:cNvSpPr>
          <p:nvPr>
            <p:ph idx="1"/>
          </p:nvPr>
        </p:nvSpPr>
        <p:spPr>
          <a:xfrm>
            <a:off x="457200" y="1200151"/>
            <a:ext cx="86868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>
                <a:solidFill>
                  <a:schemeClr val="tx2"/>
                </a:solidFill>
              </a:rPr>
              <a:t>a </a:t>
            </a:r>
            <a:r>
              <a:rPr lang="en-GB" sz="1600" b="1" dirty="0">
                <a:solidFill>
                  <a:schemeClr val="tx2"/>
                </a:solidFill>
              </a:rPr>
              <a:t>bipartition</a:t>
            </a:r>
            <a:r>
              <a:rPr lang="en-GB" sz="1600" dirty="0">
                <a:solidFill>
                  <a:schemeClr val="tx2"/>
                </a:solidFill>
              </a:rPr>
              <a:t> of a set is a pair of disjoint subsets</a:t>
            </a:r>
          </a:p>
          <a:p>
            <a:pPr marL="0" indent="0">
              <a:buNone/>
            </a:pPr>
            <a:endParaRPr lang="en-GB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Radon Points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418DF-C349-4894-9EA9-0A27FCCB5541}" type="slidenum">
              <a:rPr lang="en-GB" smtClean="0"/>
              <a:t>257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627794" y="4373691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accent5">
                    <a:lumMod val="75000"/>
                  </a:schemeClr>
                </a:solidFill>
              </a:rPr>
              <a:t>*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77230" y="3734911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05222" y="3241431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accent5">
                    <a:lumMod val="75000"/>
                  </a:schemeClr>
                </a:solidFill>
              </a:rPr>
              <a:t>*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33414" y="4020071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accent5">
                    <a:lumMod val="75000"/>
                  </a:schemeClr>
                </a:solidFill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528" y="3950935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31758" y="3865479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3566" y="3086839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accent5">
                    <a:lumMod val="75000"/>
                  </a:schemeClr>
                </a:solidFill>
              </a:rPr>
              <a:t>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8658" y="4139147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accent5">
                    <a:lumMod val="75000"/>
                  </a:schemeClr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47603862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3"/>
          <p:cNvSpPr>
            <a:spLocks noGrp="1"/>
          </p:cNvSpPr>
          <p:nvPr>
            <p:ph idx="1"/>
          </p:nvPr>
        </p:nvSpPr>
        <p:spPr>
          <a:xfrm>
            <a:off x="457200" y="1200151"/>
            <a:ext cx="86868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a </a:t>
            </a:r>
            <a:r>
              <a:rPr lang="en-GB" sz="1600" b="1" dirty="0"/>
              <a:t>bipartition</a:t>
            </a:r>
            <a:r>
              <a:rPr lang="en-GB" sz="1600" dirty="0"/>
              <a:t> of a set is a pair of disjoint subsets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tx2"/>
                </a:solidFill>
              </a:rPr>
              <a:t>a </a:t>
            </a:r>
            <a:r>
              <a:rPr lang="en-GB" sz="1600" b="1" dirty="0">
                <a:solidFill>
                  <a:schemeClr val="tx2"/>
                </a:solidFill>
              </a:rPr>
              <a:t>Radon partition</a:t>
            </a:r>
            <a:r>
              <a:rPr lang="en-GB" sz="1600" dirty="0">
                <a:solidFill>
                  <a:schemeClr val="tx2"/>
                </a:solidFill>
              </a:rPr>
              <a:t> of a set is a bipartition whose convex hulls overlap</a:t>
            </a:r>
          </a:p>
          <a:p>
            <a:pPr marL="0" indent="0">
              <a:buNone/>
            </a:pPr>
            <a:endParaRPr lang="en-GB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Radon Points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418DF-C349-4894-9EA9-0A27FCCB5541}" type="slidenum">
              <a:rPr lang="en-GB" smtClean="0"/>
              <a:t>258</a:t>
            </a:fld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323528" y="3086839"/>
            <a:ext cx="7701340" cy="1933183"/>
            <a:chOff x="323528" y="3086839"/>
            <a:chExt cx="7701340" cy="1933183"/>
          </a:xfrm>
        </p:grpSpPr>
        <p:sp>
          <p:nvSpPr>
            <p:cNvPr id="6" name="TextBox 5"/>
            <p:cNvSpPr txBox="1"/>
            <p:nvPr/>
          </p:nvSpPr>
          <p:spPr>
            <a:xfrm>
              <a:off x="1627794" y="4373691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22" name="Isosceles Triangle 21"/>
            <p:cNvSpPr/>
            <p:nvPr/>
          </p:nvSpPr>
          <p:spPr>
            <a:xfrm rot="21430090">
              <a:off x="5323162" y="3480868"/>
              <a:ext cx="2508230" cy="840669"/>
            </a:xfrm>
            <a:prstGeom prst="triangle">
              <a:avLst>
                <a:gd name="adj" fmla="val 3204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77230" y="3734911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rgbClr val="FF0000"/>
                  </a:solidFill>
                </a:rPr>
                <a:t>*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05222" y="3241431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33414" y="4020071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530476" y="4105527"/>
              <a:ext cx="2508230" cy="965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310514" y="3302863"/>
              <a:ext cx="525182" cy="1316926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323528" y="3950935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rgbClr val="FF0000"/>
                  </a:solidFill>
                </a:rPr>
                <a:t>*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31758" y="3865479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rgbClr val="FF0000"/>
                  </a:solidFill>
                </a:rPr>
                <a:t>*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03566" y="3086839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88658" y="4139147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663825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3"/>
          <p:cNvSpPr>
            <a:spLocks noGrp="1"/>
          </p:cNvSpPr>
          <p:nvPr>
            <p:ph idx="1"/>
          </p:nvPr>
        </p:nvSpPr>
        <p:spPr>
          <a:xfrm>
            <a:off x="457200" y="1203598"/>
            <a:ext cx="86868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a </a:t>
            </a:r>
            <a:r>
              <a:rPr lang="en-GB" sz="1600" b="1" dirty="0"/>
              <a:t>bipartition</a:t>
            </a:r>
            <a:r>
              <a:rPr lang="en-GB" sz="1600" dirty="0"/>
              <a:t> of a set is a pair of disjoint subsets</a:t>
            </a:r>
          </a:p>
          <a:p>
            <a:pPr marL="0" indent="0">
              <a:buNone/>
            </a:pPr>
            <a:r>
              <a:rPr lang="en-GB" sz="1600" dirty="0"/>
              <a:t>a </a:t>
            </a:r>
            <a:r>
              <a:rPr lang="en-GB" sz="1600" b="1" dirty="0"/>
              <a:t>Radon partition</a:t>
            </a:r>
            <a:r>
              <a:rPr lang="en-GB" sz="1600" dirty="0"/>
              <a:t> of a set is a bipartition whose convex hulls overlap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tx2"/>
                </a:solidFill>
              </a:rPr>
              <a:t>a </a:t>
            </a:r>
            <a:r>
              <a:rPr lang="en-GB" sz="1600" b="1" dirty="0">
                <a:solidFill>
                  <a:schemeClr val="tx2"/>
                </a:solidFill>
              </a:rPr>
              <a:t>Radon point </a:t>
            </a:r>
            <a:r>
              <a:rPr lang="en-GB" sz="1600" dirty="0">
                <a:solidFill>
                  <a:schemeClr val="tx2"/>
                </a:solidFill>
              </a:rPr>
              <a:t>of a set is a point in this overlap</a:t>
            </a:r>
          </a:p>
          <a:p>
            <a:pPr marL="0" indent="0">
              <a:buNone/>
            </a:pPr>
            <a:endParaRPr lang="en-GB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Radon Points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418DF-C349-4894-9EA9-0A27FCCB5541}" type="slidenum">
              <a:rPr lang="en-GB" smtClean="0"/>
              <a:t>259</a:t>
            </a:fld>
            <a:endParaRPr lang="en-GB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1829243" y="3180430"/>
            <a:ext cx="2005029" cy="432048"/>
          </a:xfrm>
          <a:prstGeom prst="wedgeRoundRectCallout">
            <a:avLst>
              <a:gd name="adj1" fmla="val -54499"/>
              <a:gd name="adj2" fmla="val 148507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Radon point</a:t>
            </a:r>
            <a:endParaRPr lang="en-GB" i="1" dirty="0">
              <a:solidFill>
                <a:schemeClr val="tx1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23528" y="3086839"/>
            <a:ext cx="7701340" cy="1933183"/>
            <a:chOff x="323528" y="3086839"/>
            <a:chExt cx="7701340" cy="1933183"/>
          </a:xfrm>
        </p:grpSpPr>
        <p:sp>
          <p:nvSpPr>
            <p:cNvPr id="6" name="TextBox 5"/>
            <p:cNvSpPr txBox="1"/>
            <p:nvPr/>
          </p:nvSpPr>
          <p:spPr>
            <a:xfrm>
              <a:off x="1627794" y="4373691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22" name="Isosceles Triangle 21"/>
            <p:cNvSpPr/>
            <p:nvPr/>
          </p:nvSpPr>
          <p:spPr>
            <a:xfrm rot="21430090">
              <a:off x="5323162" y="3480868"/>
              <a:ext cx="2508230" cy="840669"/>
            </a:xfrm>
            <a:prstGeom prst="triangle">
              <a:avLst>
                <a:gd name="adj" fmla="val 3204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77230" y="3734911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rgbClr val="FF0000"/>
                  </a:solidFill>
                </a:rPr>
                <a:t>*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05222" y="3241431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33414" y="4020071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14337" y="3544043"/>
              <a:ext cx="468078" cy="6994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/>
                <a:t>o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530476" y="4105527"/>
              <a:ext cx="2508230" cy="965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310514" y="3302863"/>
              <a:ext cx="525182" cy="1316926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323528" y="3950935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rgbClr val="FF0000"/>
                  </a:solidFill>
                </a:rPr>
                <a:t>*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31758" y="3865479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rgbClr val="FF0000"/>
                  </a:solidFill>
                </a:rPr>
                <a:t>*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03648" y="3745310"/>
              <a:ext cx="51488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/>
                <a:t>o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03566" y="3086839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88658" y="4139147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</p:grpSp>
      <p:sp>
        <p:nvSpPr>
          <p:cNvPr id="21" name="Rounded Rectangular Callout 20"/>
          <p:cNvSpPr/>
          <p:nvPr/>
        </p:nvSpPr>
        <p:spPr>
          <a:xfrm>
            <a:off x="6444208" y="3014831"/>
            <a:ext cx="2005029" cy="432048"/>
          </a:xfrm>
          <a:prstGeom prst="wedgeRoundRectCallout">
            <a:avLst>
              <a:gd name="adj1" fmla="val -54499"/>
              <a:gd name="adj2" fmla="val 148507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Radon point</a:t>
            </a:r>
            <a:endParaRPr lang="en-GB" i="1" dirty="0">
              <a:solidFill>
                <a:schemeClr val="tx1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927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20B98-AD92-4205-8A84-CC514460A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 Balancing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8A52B8-4A6A-45EF-87B3-8045ED591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2968191"/>
            <a:ext cx="5220072" cy="1740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E4DDAF-2E3D-4F94-A599-7C8D93D97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1059582"/>
            <a:ext cx="5220072" cy="17400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8C9F8C-FCF5-4330-B4CC-9450FEEF91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80" y="2098179"/>
            <a:ext cx="5220072" cy="174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6408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3598"/>
                <a:ext cx="8686800" cy="33944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1600" dirty="0"/>
                  <a:t>a </a:t>
                </a:r>
                <a:r>
                  <a:rPr lang="en-GB" sz="1600" b="1" dirty="0"/>
                  <a:t>bipartition</a:t>
                </a:r>
                <a:r>
                  <a:rPr lang="en-GB" sz="1600" dirty="0"/>
                  <a:t> of a set is a pair of disjoint subsets</a:t>
                </a:r>
              </a:p>
              <a:p>
                <a:pPr marL="0" indent="0">
                  <a:buNone/>
                </a:pPr>
                <a:r>
                  <a:rPr lang="en-GB" sz="1600" dirty="0"/>
                  <a:t>a </a:t>
                </a:r>
                <a:r>
                  <a:rPr lang="en-GB" sz="1600" b="1" dirty="0"/>
                  <a:t>Radon partition</a:t>
                </a:r>
                <a:r>
                  <a:rPr lang="en-GB" sz="1600" dirty="0"/>
                  <a:t> of a set is a bipartition whose convex hulls overlap</a:t>
                </a:r>
              </a:p>
              <a:p>
                <a:pPr marL="0" indent="0">
                  <a:buNone/>
                </a:pPr>
                <a:r>
                  <a:rPr lang="en-GB" sz="1600" dirty="0"/>
                  <a:t>a </a:t>
                </a:r>
                <a:r>
                  <a:rPr lang="en-GB" sz="1600" b="1" dirty="0"/>
                  <a:t>Radon point </a:t>
                </a:r>
                <a:r>
                  <a:rPr lang="en-GB" sz="1600" dirty="0"/>
                  <a:t>of a set is a point in this overlap</a:t>
                </a:r>
              </a:p>
              <a:p>
                <a:r>
                  <a:rPr lang="en-GB" sz="1600" dirty="0">
                    <a:solidFill>
                      <a:schemeClr val="tx2"/>
                    </a:solidFill>
                  </a:rPr>
                  <a:t>the </a:t>
                </a:r>
                <a:r>
                  <a:rPr lang="en-GB" sz="1600" b="1" dirty="0">
                    <a:solidFill>
                      <a:schemeClr val="tx2"/>
                    </a:solidFill>
                  </a:rPr>
                  <a:t>Radon number</a:t>
                </a:r>
                <a:r>
                  <a:rPr lang="en-GB" sz="16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is the smallest size such that any set of that size has a Radon partition </a:t>
                </a:r>
                <a:r>
                  <a:rPr lang="en-GB" dirty="0">
                    <a:solidFill>
                      <a:schemeClr val="tx2"/>
                    </a:solidFill>
                  </a:rPr>
                  <a:t>(for Euclidean spaces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i="1" dirty="0">
                    <a:solidFill>
                      <a:schemeClr val="tx2"/>
                    </a:solidFill>
                  </a:rPr>
                  <a:t> </a:t>
                </a:r>
                <a:r>
                  <a:rPr lang="en-GB" sz="1600" dirty="0">
                    <a:solidFill>
                      <a:schemeClr val="tx2"/>
                    </a:solidFill>
                  </a:rPr>
                  <a:t>Radon’s Theorem shows that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16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16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GB" sz="1600" dirty="0"/>
              </a:p>
            </p:txBody>
          </p:sp>
        </mc:Choice>
        <mc:Fallback xmlns="">
          <p:sp>
            <p:nvSpPr>
              <p:cNvPr id="33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3598"/>
                <a:ext cx="8686800" cy="3394472"/>
              </a:xfrm>
              <a:blipFill>
                <a:blip r:embed="rId2"/>
                <a:stretch>
                  <a:fillRect l="-351" t="-539" r="-2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Radon Points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418DF-C349-4894-9EA9-0A27FCCB5541}" type="slidenum">
              <a:rPr lang="en-GB" smtClean="0"/>
              <a:t>260</a:t>
            </a:fld>
            <a:endParaRPr lang="en-GB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1829243" y="3180430"/>
            <a:ext cx="2005029" cy="432048"/>
          </a:xfrm>
          <a:prstGeom prst="wedgeRoundRectCallout">
            <a:avLst>
              <a:gd name="adj1" fmla="val -54499"/>
              <a:gd name="adj2" fmla="val 148507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Radon point</a:t>
            </a:r>
            <a:endParaRPr lang="en-GB" i="1" dirty="0">
              <a:solidFill>
                <a:schemeClr val="tx1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23528" y="3086839"/>
            <a:ext cx="7701340" cy="1933183"/>
            <a:chOff x="323528" y="3086839"/>
            <a:chExt cx="7701340" cy="1933183"/>
          </a:xfrm>
        </p:grpSpPr>
        <p:sp>
          <p:nvSpPr>
            <p:cNvPr id="6" name="TextBox 5"/>
            <p:cNvSpPr txBox="1"/>
            <p:nvPr/>
          </p:nvSpPr>
          <p:spPr>
            <a:xfrm>
              <a:off x="1627794" y="4373691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22" name="Isosceles Triangle 21"/>
            <p:cNvSpPr/>
            <p:nvPr/>
          </p:nvSpPr>
          <p:spPr>
            <a:xfrm rot="21430090">
              <a:off x="5323162" y="3480868"/>
              <a:ext cx="2508230" cy="840669"/>
            </a:xfrm>
            <a:prstGeom prst="triangle">
              <a:avLst>
                <a:gd name="adj" fmla="val 3204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77230" y="3734911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rgbClr val="FF0000"/>
                  </a:solidFill>
                </a:rPr>
                <a:t>*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05222" y="3241431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33414" y="4020071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14337" y="3544043"/>
              <a:ext cx="468078" cy="6994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/>
                <a:t>o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530476" y="4105527"/>
              <a:ext cx="2508230" cy="965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310514" y="3302863"/>
              <a:ext cx="525182" cy="1316926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323528" y="3950935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rgbClr val="C00000"/>
                  </a:solidFill>
                </a:rPr>
                <a:t>*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31758" y="3865479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rgbClr val="C00000"/>
                  </a:solidFill>
                </a:rPr>
                <a:t>*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03648" y="3745310"/>
              <a:ext cx="51488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/>
                <a:t>o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03566" y="3086839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88658" y="4139147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</p:grpSp>
      <p:sp>
        <p:nvSpPr>
          <p:cNvPr id="21" name="Rounded Rectangular Callout 20"/>
          <p:cNvSpPr/>
          <p:nvPr/>
        </p:nvSpPr>
        <p:spPr>
          <a:xfrm>
            <a:off x="6444208" y="3014831"/>
            <a:ext cx="2005029" cy="432048"/>
          </a:xfrm>
          <a:prstGeom prst="wedgeRoundRectCallout">
            <a:avLst>
              <a:gd name="adj1" fmla="val -54499"/>
              <a:gd name="adj2" fmla="val 148507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Radon point</a:t>
            </a:r>
            <a:endParaRPr lang="en-GB" i="1" dirty="0">
              <a:solidFill>
                <a:schemeClr val="tx1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53356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3598"/>
                <a:ext cx="8686800" cy="33944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1600" dirty="0"/>
                  <a:t>a </a:t>
                </a:r>
                <a:r>
                  <a:rPr lang="en-GB" sz="1600" b="1" dirty="0"/>
                  <a:t>bipartition</a:t>
                </a:r>
                <a:r>
                  <a:rPr lang="en-GB" sz="1600" dirty="0"/>
                  <a:t> of a set is a pair of disjoint subsets</a:t>
                </a:r>
              </a:p>
              <a:p>
                <a:pPr marL="0" indent="0">
                  <a:buNone/>
                </a:pPr>
                <a:r>
                  <a:rPr lang="en-GB" sz="1600" dirty="0"/>
                  <a:t>a </a:t>
                </a:r>
                <a:r>
                  <a:rPr lang="en-GB" sz="1600" b="1" dirty="0"/>
                  <a:t>Radon partition</a:t>
                </a:r>
                <a:r>
                  <a:rPr lang="en-GB" sz="1600" dirty="0"/>
                  <a:t> of a set is a bipartition whose convex hulls overlap</a:t>
                </a:r>
              </a:p>
              <a:p>
                <a:pPr marL="0" indent="0">
                  <a:buNone/>
                </a:pPr>
                <a:r>
                  <a:rPr lang="en-GB" sz="1600" dirty="0"/>
                  <a:t>a </a:t>
                </a:r>
                <a:r>
                  <a:rPr lang="en-GB" sz="1600" b="1" dirty="0"/>
                  <a:t>Radon point </a:t>
                </a:r>
                <a:r>
                  <a:rPr lang="en-GB" sz="1600" dirty="0"/>
                  <a:t>of a set is a point in this overlap</a:t>
                </a:r>
              </a:p>
              <a:p>
                <a:r>
                  <a:rPr lang="en-GB" sz="1600" dirty="0">
                    <a:solidFill>
                      <a:schemeClr val="tx1"/>
                    </a:solidFill>
                  </a:rPr>
                  <a:t>the </a:t>
                </a:r>
                <a:r>
                  <a:rPr lang="en-GB" sz="1600" b="1" dirty="0">
                    <a:solidFill>
                      <a:schemeClr val="tx1"/>
                    </a:solidFill>
                  </a:rPr>
                  <a:t>Radon number</a:t>
                </a:r>
                <a:r>
                  <a:rPr lang="en-GB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 is the smallest size such that any set of that size has a Radon partition </a:t>
                </a:r>
                <a:r>
                  <a:rPr lang="en-GB" dirty="0">
                    <a:solidFill>
                      <a:schemeClr val="tx1"/>
                    </a:solidFill>
                  </a:rPr>
                  <a:t>(for Euclidean spaces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i="1" dirty="0">
                    <a:solidFill>
                      <a:schemeClr val="tx1"/>
                    </a:solidFill>
                  </a:rPr>
                  <a:t> </a:t>
                </a:r>
                <a:r>
                  <a:rPr lang="en-GB" sz="1600" dirty="0">
                    <a:solidFill>
                      <a:schemeClr val="tx1"/>
                    </a:solidFill>
                  </a:rPr>
                  <a:t>Radon’s Theorem shows that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GB" sz="1600" dirty="0"/>
              </a:p>
            </p:txBody>
          </p:sp>
        </mc:Choice>
        <mc:Fallback xmlns="">
          <p:sp>
            <p:nvSpPr>
              <p:cNvPr id="33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3598"/>
                <a:ext cx="8686800" cy="3394472"/>
              </a:xfrm>
              <a:blipFill>
                <a:blip r:embed="rId2"/>
                <a:stretch>
                  <a:fillRect l="-351" t="-539" r="-2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Radon Points</a:t>
            </a:r>
          </a:p>
        </p:txBody>
      </p:sp>
    </p:spTree>
    <p:extLst>
      <p:ext uri="{BB962C8B-B14F-4D97-AF65-F5344CB8AC3E}">
        <p14:creationId xmlns:p14="http://schemas.microsoft.com/office/powerpoint/2010/main" val="388385506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3598"/>
                <a:ext cx="8686800" cy="33944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1600" dirty="0"/>
                  <a:t>a </a:t>
                </a:r>
                <a:r>
                  <a:rPr lang="en-GB" sz="1600" b="1" dirty="0"/>
                  <a:t>bipartition</a:t>
                </a:r>
                <a:r>
                  <a:rPr lang="en-GB" sz="1600" dirty="0"/>
                  <a:t> of a set is a pair of disjoint subsets</a:t>
                </a:r>
              </a:p>
              <a:p>
                <a:pPr marL="0" indent="0">
                  <a:buNone/>
                </a:pPr>
                <a:r>
                  <a:rPr lang="en-GB" sz="1600" dirty="0"/>
                  <a:t>a </a:t>
                </a:r>
                <a:r>
                  <a:rPr lang="en-GB" sz="1600" b="1" dirty="0"/>
                  <a:t>Radon partition</a:t>
                </a:r>
                <a:r>
                  <a:rPr lang="en-GB" sz="1600" dirty="0"/>
                  <a:t> of a set is a bipartition whose convex hulls overlap</a:t>
                </a:r>
              </a:p>
              <a:p>
                <a:pPr marL="0" indent="0">
                  <a:buNone/>
                </a:pPr>
                <a:r>
                  <a:rPr lang="en-GB" sz="1600" dirty="0"/>
                  <a:t>a </a:t>
                </a:r>
                <a:r>
                  <a:rPr lang="en-GB" sz="1600" b="1" dirty="0"/>
                  <a:t>Radon point </a:t>
                </a:r>
                <a:r>
                  <a:rPr lang="en-GB" sz="1600" dirty="0"/>
                  <a:t>of a set is a point in this overlap</a:t>
                </a:r>
              </a:p>
              <a:p>
                <a:r>
                  <a:rPr lang="en-GB" sz="1600" dirty="0">
                    <a:solidFill>
                      <a:schemeClr val="tx1"/>
                    </a:solidFill>
                  </a:rPr>
                  <a:t>the </a:t>
                </a:r>
                <a:r>
                  <a:rPr lang="en-GB" sz="1600" b="1" dirty="0">
                    <a:solidFill>
                      <a:schemeClr val="tx1"/>
                    </a:solidFill>
                  </a:rPr>
                  <a:t>Radon number</a:t>
                </a:r>
                <a:r>
                  <a:rPr lang="en-GB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 is the smallest size such that any set of that size has a Radon partition </a:t>
                </a:r>
                <a:r>
                  <a:rPr lang="en-GB" dirty="0">
                    <a:solidFill>
                      <a:schemeClr val="tx1"/>
                    </a:solidFill>
                  </a:rPr>
                  <a:t>(for Euclidean spaces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i="1" dirty="0">
                    <a:solidFill>
                      <a:schemeClr val="tx1"/>
                    </a:solidFill>
                  </a:rPr>
                  <a:t> </a:t>
                </a:r>
                <a:r>
                  <a:rPr lang="en-GB" sz="1600" dirty="0">
                    <a:solidFill>
                      <a:schemeClr val="tx1"/>
                    </a:solidFill>
                  </a:rPr>
                  <a:t>Radon’s Theorem shows that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GB" sz="1600" dirty="0"/>
              </a:p>
            </p:txBody>
          </p:sp>
        </mc:Choice>
        <mc:Fallback xmlns="">
          <p:sp>
            <p:nvSpPr>
              <p:cNvPr id="33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3598"/>
                <a:ext cx="8686800" cy="3394472"/>
              </a:xfrm>
              <a:blipFill>
                <a:blip r:embed="rId2"/>
                <a:stretch>
                  <a:fillRect l="-351" t="-539" r="-2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Radon Points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418DF-C349-4894-9EA9-0A27FCCB5541}" type="slidenum">
              <a:rPr lang="en-GB" smtClean="0"/>
              <a:t>262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627794" y="4373691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*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77230" y="3734911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*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05222" y="3241431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*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33414" y="4020071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528" y="3950935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31758" y="3865479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*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3566" y="3086839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8658" y="4139147"/>
            <a:ext cx="391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28232075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3598"/>
                <a:ext cx="8686800" cy="33944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1600" dirty="0"/>
                  <a:t>a </a:t>
                </a:r>
                <a:r>
                  <a:rPr lang="en-GB" sz="1600" b="1" dirty="0"/>
                  <a:t>bipartition</a:t>
                </a:r>
                <a:r>
                  <a:rPr lang="en-GB" sz="1600" dirty="0"/>
                  <a:t> of a set is a pair of disjoint subsets</a:t>
                </a:r>
              </a:p>
              <a:p>
                <a:pPr marL="0" indent="0">
                  <a:buNone/>
                </a:pPr>
                <a:r>
                  <a:rPr lang="en-GB" sz="1600" dirty="0"/>
                  <a:t>a </a:t>
                </a:r>
                <a:r>
                  <a:rPr lang="en-GB" sz="1600" b="1" dirty="0"/>
                  <a:t>Radon partition</a:t>
                </a:r>
                <a:r>
                  <a:rPr lang="en-GB" sz="1600" dirty="0"/>
                  <a:t> of a set is a bipartition whose convex hulls overlap</a:t>
                </a:r>
              </a:p>
              <a:p>
                <a:pPr marL="0" indent="0">
                  <a:buNone/>
                </a:pPr>
                <a:r>
                  <a:rPr lang="en-GB" sz="1600" dirty="0"/>
                  <a:t>a </a:t>
                </a:r>
                <a:r>
                  <a:rPr lang="en-GB" sz="1600" b="1" dirty="0"/>
                  <a:t>Radon point </a:t>
                </a:r>
                <a:r>
                  <a:rPr lang="en-GB" sz="1600" dirty="0"/>
                  <a:t>of a set is a point in this overlap</a:t>
                </a:r>
              </a:p>
              <a:p>
                <a:r>
                  <a:rPr lang="en-GB" sz="1600" dirty="0">
                    <a:solidFill>
                      <a:schemeClr val="tx1"/>
                    </a:solidFill>
                  </a:rPr>
                  <a:t>the </a:t>
                </a:r>
                <a:r>
                  <a:rPr lang="en-GB" sz="1600" b="1" dirty="0">
                    <a:solidFill>
                      <a:schemeClr val="tx1"/>
                    </a:solidFill>
                  </a:rPr>
                  <a:t>Radon number</a:t>
                </a:r>
                <a:r>
                  <a:rPr lang="en-GB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 is the smallest size such that any set of that size has a Radon partition </a:t>
                </a:r>
                <a:r>
                  <a:rPr lang="en-GB" dirty="0">
                    <a:solidFill>
                      <a:schemeClr val="tx1"/>
                    </a:solidFill>
                  </a:rPr>
                  <a:t>(for Euclidean spaces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i="1" dirty="0">
                    <a:solidFill>
                      <a:schemeClr val="tx1"/>
                    </a:solidFill>
                  </a:rPr>
                  <a:t> </a:t>
                </a:r>
                <a:r>
                  <a:rPr lang="en-GB" sz="1600" dirty="0">
                    <a:solidFill>
                      <a:schemeClr val="tx1"/>
                    </a:solidFill>
                  </a:rPr>
                  <a:t>Radon’s Theorem shows that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GB" sz="1600" dirty="0"/>
              </a:p>
            </p:txBody>
          </p:sp>
        </mc:Choice>
        <mc:Fallback xmlns="">
          <p:sp>
            <p:nvSpPr>
              <p:cNvPr id="33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3598"/>
                <a:ext cx="8686800" cy="3394472"/>
              </a:xfrm>
              <a:blipFill>
                <a:blip r:embed="rId2"/>
                <a:stretch>
                  <a:fillRect l="-351" t="-539" r="-2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Radon Points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418DF-C349-4894-9EA9-0A27FCCB5541}" type="slidenum">
              <a:rPr lang="en-GB" smtClean="0"/>
              <a:t>263</a:t>
            </a:fld>
            <a:endParaRPr lang="en-GB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1829243" y="3180430"/>
            <a:ext cx="2005029" cy="432048"/>
          </a:xfrm>
          <a:prstGeom prst="wedgeRoundRectCallout">
            <a:avLst>
              <a:gd name="adj1" fmla="val -54499"/>
              <a:gd name="adj2" fmla="val 148507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Radon point</a:t>
            </a:r>
            <a:endParaRPr lang="en-GB" i="1" dirty="0">
              <a:solidFill>
                <a:schemeClr val="tx1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23528" y="3086839"/>
            <a:ext cx="7701340" cy="1933183"/>
            <a:chOff x="323528" y="3086839"/>
            <a:chExt cx="7701340" cy="1933183"/>
          </a:xfrm>
        </p:grpSpPr>
        <p:sp>
          <p:nvSpPr>
            <p:cNvPr id="6" name="TextBox 5"/>
            <p:cNvSpPr txBox="1"/>
            <p:nvPr/>
          </p:nvSpPr>
          <p:spPr>
            <a:xfrm>
              <a:off x="1627794" y="4373691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22" name="Isosceles Triangle 21"/>
            <p:cNvSpPr/>
            <p:nvPr/>
          </p:nvSpPr>
          <p:spPr>
            <a:xfrm rot="21430090">
              <a:off x="5323162" y="3480868"/>
              <a:ext cx="2508230" cy="840669"/>
            </a:xfrm>
            <a:prstGeom prst="triangle">
              <a:avLst>
                <a:gd name="adj" fmla="val 3204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77230" y="3734911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rgbClr val="FF0000"/>
                  </a:solidFill>
                </a:rPr>
                <a:t>*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05222" y="3241431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33414" y="4020071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14337" y="3544043"/>
              <a:ext cx="468078" cy="6994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/>
                <a:t>o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530476" y="4105527"/>
              <a:ext cx="2508230" cy="965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310514" y="3302863"/>
              <a:ext cx="525182" cy="1316926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323528" y="3950935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rgbClr val="C00000"/>
                  </a:solidFill>
                </a:rPr>
                <a:t>*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31758" y="3865479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rgbClr val="C00000"/>
                  </a:solidFill>
                </a:rPr>
                <a:t>*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03648" y="3745310"/>
              <a:ext cx="51488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/>
                <a:t>o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03566" y="3086839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88658" y="4139147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</p:grpSp>
      <p:sp>
        <p:nvSpPr>
          <p:cNvPr id="21" name="Rounded Rectangular Callout 20"/>
          <p:cNvSpPr/>
          <p:nvPr/>
        </p:nvSpPr>
        <p:spPr>
          <a:xfrm>
            <a:off x="6444208" y="3014831"/>
            <a:ext cx="2005029" cy="432048"/>
          </a:xfrm>
          <a:prstGeom prst="wedgeRoundRectCallout">
            <a:avLst>
              <a:gd name="adj1" fmla="val -54499"/>
              <a:gd name="adj2" fmla="val 148507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Radon point</a:t>
            </a:r>
            <a:endParaRPr lang="en-GB" i="1" dirty="0">
              <a:solidFill>
                <a:schemeClr val="tx1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18902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Radon Points </a:t>
            </a:r>
            <a:r>
              <a:rPr lang="en-GB"/>
              <a:t>and </a:t>
            </a:r>
            <a:r>
              <a:rPr lang="en-GB" dirty="0" err="1"/>
              <a:t>Quasiconvexity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418DF-C349-4894-9EA9-0A27FCCB5541}" type="slidenum">
              <a:rPr lang="en-GB" smtClean="0"/>
              <a:pPr/>
              <a:t>264</a:t>
            </a:fld>
            <a:endParaRPr lang="en-GB" dirty="0"/>
          </a:p>
        </p:txBody>
      </p:sp>
      <p:sp>
        <p:nvSpPr>
          <p:cNvPr id="26" name="Oval 25"/>
          <p:cNvSpPr/>
          <p:nvPr/>
        </p:nvSpPr>
        <p:spPr>
          <a:xfrm>
            <a:off x="2411760" y="1923678"/>
            <a:ext cx="504056" cy="288032"/>
          </a:xfrm>
          <a:prstGeom prst="ellipse">
            <a:avLst/>
          </a:prstGeom>
          <a:solidFill>
            <a:schemeClr val="accent3">
              <a:lumMod val="75000"/>
              <a:alpha val="1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/>
          <p:cNvSpPr/>
          <p:nvPr/>
        </p:nvSpPr>
        <p:spPr>
          <a:xfrm>
            <a:off x="2339752" y="1851670"/>
            <a:ext cx="728464" cy="720080"/>
          </a:xfrm>
          <a:prstGeom prst="ellipse">
            <a:avLst/>
          </a:prstGeom>
          <a:solidFill>
            <a:schemeClr val="accent3">
              <a:lumMod val="75000"/>
              <a:alpha val="1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/>
          <p:cNvSpPr/>
          <p:nvPr/>
        </p:nvSpPr>
        <p:spPr>
          <a:xfrm>
            <a:off x="1517462" y="1563638"/>
            <a:ext cx="1830402" cy="1656184"/>
          </a:xfrm>
          <a:prstGeom prst="ellipse">
            <a:avLst/>
          </a:prstGeom>
          <a:solidFill>
            <a:schemeClr val="accent3">
              <a:lumMod val="75000"/>
              <a:alpha val="1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/>
          <p:cNvSpPr/>
          <p:nvPr/>
        </p:nvSpPr>
        <p:spPr>
          <a:xfrm>
            <a:off x="1043608" y="1275605"/>
            <a:ext cx="2736304" cy="2555413"/>
          </a:xfrm>
          <a:prstGeom prst="ellipse">
            <a:avLst/>
          </a:prstGeom>
          <a:solidFill>
            <a:schemeClr val="accent3">
              <a:lumMod val="75000"/>
              <a:alpha val="1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/>
          <p:cNvSpPr/>
          <p:nvPr/>
        </p:nvSpPr>
        <p:spPr>
          <a:xfrm>
            <a:off x="899592" y="987574"/>
            <a:ext cx="3312368" cy="3142053"/>
          </a:xfrm>
          <a:prstGeom prst="ellipse">
            <a:avLst/>
          </a:prstGeom>
          <a:solidFill>
            <a:schemeClr val="accent3">
              <a:lumMod val="75000"/>
              <a:alpha val="1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/>
          <p:cNvSpPr/>
          <p:nvPr/>
        </p:nvSpPr>
        <p:spPr>
          <a:xfrm>
            <a:off x="827584" y="771550"/>
            <a:ext cx="3600400" cy="3698249"/>
          </a:xfrm>
          <a:prstGeom prst="ellipse">
            <a:avLst/>
          </a:prstGeom>
          <a:solidFill>
            <a:schemeClr val="accent3">
              <a:lumMod val="75000"/>
              <a:alpha val="1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/>
          <p:cNvSpPr/>
          <p:nvPr/>
        </p:nvSpPr>
        <p:spPr>
          <a:xfrm>
            <a:off x="107504" y="627534"/>
            <a:ext cx="4472880" cy="4392488"/>
          </a:xfrm>
          <a:prstGeom prst="ellipse">
            <a:avLst/>
          </a:prstGeom>
          <a:solidFill>
            <a:schemeClr val="accent3">
              <a:lumMod val="75000"/>
              <a:alpha val="1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/>
          <p:cNvSpPr/>
          <p:nvPr/>
        </p:nvSpPr>
        <p:spPr>
          <a:xfrm>
            <a:off x="6948264" y="1995686"/>
            <a:ext cx="504056" cy="288032"/>
          </a:xfrm>
          <a:prstGeom prst="ellipse">
            <a:avLst/>
          </a:prstGeom>
          <a:solidFill>
            <a:schemeClr val="accent3">
              <a:lumMod val="75000"/>
              <a:alpha val="1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/>
          <p:cNvSpPr/>
          <p:nvPr/>
        </p:nvSpPr>
        <p:spPr>
          <a:xfrm>
            <a:off x="6876256" y="1923678"/>
            <a:ext cx="728464" cy="720080"/>
          </a:xfrm>
          <a:prstGeom prst="ellipse">
            <a:avLst/>
          </a:prstGeom>
          <a:solidFill>
            <a:schemeClr val="accent3">
              <a:lumMod val="75000"/>
              <a:alpha val="1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/>
          <p:cNvSpPr/>
          <p:nvPr/>
        </p:nvSpPr>
        <p:spPr>
          <a:xfrm>
            <a:off x="6053966" y="1635646"/>
            <a:ext cx="1830402" cy="1656184"/>
          </a:xfrm>
          <a:prstGeom prst="ellipse">
            <a:avLst/>
          </a:prstGeom>
          <a:solidFill>
            <a:schemeClr val="accent3">
              <a:lumMod val="75000"/>
              <a:alpha val="1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5580112" y="1347613"/>
            <a:ext cx="2736304" cy="2555413"/>
          </a:xfrm>
          <a:prstGeom prst="ellipse">
            <a:avLst/>
          </a:prstGeom>
          <a:solidFill>
            <a:schemeClr val="accent3">
              <a:lumMod val="75000"/>
              <a:alpha val="1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/>
          <p:cNvSpPr/>
          <p:nvPr/>
        </p:nvSpPr>
        <p:spPr>
          <a:xfrm>
            <a:off x="5436096" y="1059582"/>
            <a:ext cx="3312368" cy="3142053"/>
          </a:xfrm>
          <a:prstGeom prst="ellipse">
            <a:avLst/>
          </a:prstGeom>
          <a:solidFill>
            <a:schemeClr val="accent3">
              <a:lumMod val="75000"/>
              <a:alpha val="1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5364088" y="843558"/>
            <a:ext cx="3600400" cy="3698249"/>
          </a:xfrm>
          <a:prstGeom prst="ellipse">
            <a:avLst/>
          </a:prstGeom>
          <a:solidFill>
            <a:schemeClr val="accent3">
              <a:lumMod val="75000"/>
              <a:alpha val="1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4644008" y="699542"/>
            <a:ext cx="4472880" cy="4392488"/>
          </a:xfrm>
          <a:prstGeom prst="ellipse">
            <a:avLst/>
          </a:prstGeom>
          <a:solidFill>
            <a:schemeClr val="accent3">
              <a:lumMod val="75000"/>
              <a:alpha val="10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9" name="Group 58"/>
          <p:cNvGrpSpPr/>
          <p:nvPr/>
        </p:nvGrpSpPr>
        <p:grpSpPr>
          <a:xfrm>
            <a:off x="323528" y="3086839"/>
            <a:ext cx="7701340" cy="1933183"/>
            <a:chOff x="323528" y="3086839"/>
            <a:chExt cx="7701340" cy="1933183"/>
          </a:xfrm>
        </p:grpSpPr>
        <p:sp>
          <p:nvSpPr>
            <p:cNvPr id="60" name="TextBox 59"/>
            <p:cNvSpPr txBox="1"/>
            <p:nvPr/>
          </p:nvSpPr>
          <p:spPr>
            <a:xfrm>
              <a:off x="1627794" y="4373691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61" name="Isosceles Triangle 60"/>
            <p:cNvSpPr/>
            <p:nvPr/>
          </p:nvSpPr>
          <p:spPr>
            <a:xfrm rot="21430090">
              <a:off x="5323162" y="3480868"/>
              <a:ext cx="2508230" cy="840669"/>
            </a:xfrm>
            <a:prstGeom prst="triangle">
              <a:avLst>
                <a:gd name="adj" fmla="val 3204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977230" y="3734911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rgbClr val="FF0000"/>
                  </a:solidFill>
                </a:rPr>
                <a:t>*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905222" y="3241431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633414" y="4020071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914337" y="3544043"/>
              <a:ext cx="468078" cy="6994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/>
                <a:t>o</a:t>
              </a: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530476" y="4105527"/>
              <a:ext cx="2508230" cy="965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1310514" y="3302863"/>
              <a:ext cx="525182" cy="1316926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323528" y="3950935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rgbClr val="C00000"/>
                  </a:solidFill>
                </a:rPr>
                <a:t>*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831758" y="3865479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rgbClr val="C00000"/>
                  </a:solidFill>
                </a:rPr>
                <a:t>*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403648" y="3745310"/>
              <a:ext cx="51488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/>
                <a:t>o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03566" y="3086839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188658" y="4139147"/>
              <a:ext cx="3914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accent5">
                      <a:lumMod val="75000"/>
                    </a:schemeClr>
                  </a:solidFill>
                </a:rPr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662104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Consistency of Radon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418DF-C349-4894-9EA9-0A27FCCB5541}" type="slidenum">
              <a:rPr lang="en-GB" smtClean="0"/>
              <a:t>265</a:t>
            </a:fld>
            <a:endParaRPr lang="en-GB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19" y="1555712"/>
            <a:ext cx="5349240" cy="512064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4079139" y="2643758"/>
            <a:ext cx="2005029" cy="432048"/>
          </a:xfrm>
          <a:prstGeom prst="wedgeRoundRectCallout">
            <a:avLst>
              <a:gd name="adj1" fmla="val -38068"/>
              <a:gd name="adj2" fmla="val -193857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Radon number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232428189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12">
            <a:extLst>
              <a:ext uri="{FF2B5EF4-FFF2-40B4-BE49-F238E27FC236}">
                <a16:creationId xmlns:a16="http://schemas.microsoft.com/office/drawing/2014/main" id="{32120778-55C5-45B1-9088-76DE4F1C02DD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1562128" y="2826320"/>
            <a:ext cx="1123200" cy="3024336"/>
            <a:chOff x="7085333" y="1083368"/>
            <a:chExt cx="1734346" cy="4938713"/>
          </a:xfrm>
        </p:grpSpPr>
        <p:pic>
          <p:nvPicPr>
            <p:cNvPr id="5" name="Picture 11" descr="digraph">
              <a:extLst>
                <a:ext uri="{FF2B5EF4-FFF2-40B4-BE49-F238E27FC236}">
                  <a16:creationId xmlns:a16="http://schemas.microsoft.com/office/drawing/2014/main" id="{A04A795F-949D-44A8-8869-E275E0AE7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5400000">
              <a:off x="5483547" y="2685950"/>
              <a:ext cx="4938713" cy="1733550"/>
            </a:xfrm>
            <a:prstGeom prst="rect">
              <a:avLst/>
            </a:prstGeom>
            <a:noFill/>
          </p:spPr>
        </p:pic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A6025E6F-608A-4910-833C-D7479A5E3D8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480371" y="2819300"/>
              <a:ext cx="4635500" cy="1425575"/>
            </a:xfrm>
            <a:custGeom>
              <a:avLst/>
              <a:gdLst/>
              <a:ahLst/>
              <a:cxnLst>
                <a:cxn ang="0">
                  <a:pos x="0" y="408"/>
                </a:cxn>
                <a:cxn ang="0">
                  <a:pos x="589" y="862"/>
                </a:cxn>
                <a:cxn ang="0">
                  <a:pos x="2132" y="907"/>
                </a:cxn>
                <a:cxn ang="0">
                  <a:pos x="3220" y="0"/>
                </a:cxn>
              </a:cxnLst>
              <a:rect l="0" t="0" r="r" b="b"/>
              <a:pathLst>
                <a:path w="3220" h="1051">
                  <a:moveTo>
                    <a:pt x="0" y="408"/>
                  </a:moveTo>
                  <a:cubicBezTo>
                    <a:pt x="117" y="593"/>
                    <a:pt x="234" y="779"/>
                    <a:pt x="589" y="862"/>
                  </a:cubicBezTo>
                  <a:cubicBezTo>
                    <a:pt x="944" y="945"/>
                    <a:pt x="1694" y="1051"/>
                    <a:pt x="2132" y="907"/>
                  </a:cubicBezTo>
                  <a:cubicBezTo>
                    <a:pt x="2570" y="763"/>
                    <a:pt x="3099" y="38"/>
                    <a:pt x="3220" y="0"/>
                  </a:cubicBezTo>
                </a:path>
              </a:pathLst>
            </a:custGeom>
            <a:noFill/>
            <a:ln w="38100" cap="flat" cmpd="sng">
              <a:solidFill>
                <a:srgbClr val="0070C0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endParaRPr lang="en-GB"/>
            </a:p>
          </p:txBody>
        </p:sp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5ED9E64C-EE1C-4290-AA1F-B94984211BA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35984" y="3208238"/>
              <a:ext cx="4506913" cy="646113"/>
            </a:xfrm>
            <a:custGeom>
              <a:avLst/>
              <a:gdLst/>
              <a:ahLst/>
              <a:cxnLst>
                <a:cxn ang="0">
                  <a:pos x="0" y="408"/>
                </a:cxn>
                <a:cxn ang="0">
                  <a:pos x="2313" y="408"/>
                </a:cxn>
                <a:cxn ang="0">
                  <a:pos x="3130" y="0"/>
                </a:cxn>
              </a:cxnLst>
              <a:rect l="0" t="0" r="r" b="b"/>
              <a:pathLst>
                <a:path w="3130" h="476">
                  <a:moveTo>
                    <a:pt x="0" y="408"/>
                  </a:moveTo>
                  <a:cubicBezTo>
                    <a:pt x="895" y="442"/>
                    <a:pt x="1791" y="476"/>
                    <a:pt x="2313" y="408"/>
                  </a:cubicBezTo>
                  <a:cubicBezTo>
                    <a:pt x="2835" y="340"/>
                    <a:pt x="2982" y="170"/>
                    <a:pt x="3130" y="0"/>
                  </a:cubicBezTo>
                </a:path>
              </a:pathLst>
            </a:custGeom>
            <a:noFill/>
            <a:ln w="38100" cap="flat" cmpd="sng">
              <a:solidFill>
                <a:srgbClr val="0070C0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endParaRPr lang="en-GB"/>
            </a:p>
          </p:txBody>
        </p:sp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C898C9FC-D626-49B9-BAEB-66CD1DA07C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083622" y="3203475"/>
              <a:ext cx="4572000" cy="719138"/>
            </a:xfrm>
            <a:custGeom>
              <a:avLst/>
              <a:gdLst/>
              <a:ahLst/>
              <a:cxnLst>
                <a:cxn ang="0">
                  <a:pos x="0" y="530"/>
                </a:cxn>
                <a:cxn ang="0">
                  <a:pos x="953" y="76"/>
                </a:cxn>
                <a:cxn ang="0">
                  <a:pos x="3175" y="76"/>
                </a:cxn>
              </a:cxnLst>
              <a:rect l="0" t="0" r="r" b="b"/>
              <a:pathLst>
                <a:path w="3175" h="530">
                  <a:moveTo>
                    <a:pt x="0" y="530"/>
                  </a:moveTo>
                  <a:cubicBezTo>
                    <a:pt x="212" y="341"/>
                    <a:pt x="424" y="152"/>
                    <a:pt x="953" y="76"/>
                  </a:cubicBezTo>
                  <a:cubicBezTo>
                    <a:pt x="1482" y="0"/>
                    <a:pt x="2328" y="38"/>
                    <a:pt x="3175" y="76"/>
                  </a:cubicBezTo>
                </a:path>
              </a:pathLst>
            </a:custGeom>
            <a:noFill/>
            <a:ln w="38100" cap="flat" cmpd="sng">
              <a:solidFill>
                <a:srgbClr val="0070C0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endParaRPr lang="en-GB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C5445F3-C5C0-4109-8BC0-2C1170454BBA}"/>
              </a:ext>
            </a:extLst>
          </p:cNvPr>
          <p:cNvGrpSpPr/>
          <p:nvPr/>
        </p:nvGrpSpPr>
        <p:grpSpPr>
          <a:xfrm>
            <a:off x="1691720" y="1491630"/>
            <a:ext cx="5040520" cy="1800200"/>
            <a:chOff x="1691720" y="1491630"/>
            <a:chExt cx="5040520" cy="1800200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6940223-C994-4086-8FD8-940ED5F18B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2200" y="1849430"/>
              <a:ext cx="304829" cy="530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9870518-4CE5-4C80-A39F-7E28F24C3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4099" y="2464028"/>
              <a:ext cx="1260160" cy="6471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0CC3C8C-0543-4B12-B7E5-1937F0F96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1880" y="2576309"/>
              <a:ext cx="304829" cy="530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806587A-4F8A-4695-B6B5-A8B28854C6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9240" y="2580913"/>
              <a:ext cx="304829" cy="530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313D38D-ED40-41F6-8146-30652D270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2040" y="1744028"/>
              <a:ext cx="1260160" cy="64714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F01687E-AFD8-4A1F-B785-3B263DEC73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1330" y="1726573"/>
              <a:ext cx="1260470" cy="6559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C19AB70-BFC6-4E40-841E-FE678F6576E8}"/>
                </a:ext>
              </a:extLst>
            </p:cNvPr>
            <p:cNvCxnSpPr>
              <a:cxnSpLocks/>
            </p:cNvCxnSpPr>
            <p:nvPr/>
          </p:nvCxnSpPr>
          <p:spPr>
            <a:xfrm>
              <a:off x="4401653" y="1680893"/>
              <a:ext cx="602395" cy="5642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68F20F7-8D82-4081-A582-E1BC3F9228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1880" y="1851671"/>
              <a:ext cx="304829" cy="5308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B03EB9D-3D2E-44B8-A40A-59E544C2E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1720" y="2211750"/>
              <a:ext cx="360000" cy="3600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229B700-AC71-4047-B457-366AA8401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1840" y="2211710"/>
              <a:ext cx="360000" cy="360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46C699D-28D0-480A-87C1-3481297FE4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1880" y="1491630"/>
              <a:ext cx="360000" cy="3600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9687547-AFDB-4807-B1FB-F77E1CA394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11760" y="2931830"/>
              <a:ext cx="360000" cy="360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9B31BA-0AD1-44CD-BD6C-29234DC1A8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1960" y="2211710"/>
              <a:ext cx="360000" cy="360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D4462D-8997-4EE8-9527-DDC6A58B2F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12000" y="1491630"/>
              <a:ext cx="360000" cy="360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D5DB4CD-176F-48B1-82E4-6A9B4ADFA5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0" y="2931830"/>
              <a:ext cx="360000" cy="360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CCB6696-138F-4FEC-B779-333C55FEBD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2080" y="2211710"/>
              <a:ext cx="360000" cy="360000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CB9D9EF-3557-4850-ABDD-808DB8CA3C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2120" y="1491630"/>
              <a:ext cx="360000" cy="360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4F66B06-57AD-4E52-806D-F56AE4C3B2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2000" y="2931830"/>
              <a:ext cx="360000" cy="360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F2DE2DE-3BA5-46CD-A3E1-73E4C5CEE1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12200" y="2211710"/>
              <a:ext cx="360000" cy="360000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C0EE89C-E8FD-49D9-A4B7-328D2F5CA8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2240" y="1491630"/>
              <a:ext cx="360000" cy="360000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A4E896B-49E4-4536-9997-DC83C68210B0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 flipV="1">
              <a:off x="2051720" y="2391710"/>
              <a:ext cx="720120" cy="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ED381AB-32A8-45A1-ACE6-E78EABBFCEBD}"/>
                </a:ext>
              </a:extLst>
            </p:cNvPr>
            <p:cNvCxnSpPr/>
            <p:nvPr/>
          </p:nvCxnSpPr>
          <p:spPr>
            <a:xfrm flipV="1">
              <a:off x="3131800" y="2391690"/>
              <a:ext cx="720120" cy="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3B4EFEF-345C-455A-AEAA-28D4E2F47B63}"/>
                </a:ext>
              </a:extLst>
            </p:cNvPr>
            <p:cNvCxnSpPr/>
            <p:nvPr/>
          </p:nvCxnSpPr>
          <p:spPr>
            <a:xfrm flipV="1">
              <a:off x="3491880" y="1671650"/>
              <a:ext cx="720120" cy="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5E515F9-F316-4DBF-9209-4DA43F6EFB07}"/>
                </a:ext>
              </a:extLst>
            </p:cNvPr>
            <p:cNvCxnSpPr/>
            <p:nvPr/>
          </p:nvCxnSpPr>
          <p:spPr>
            <a:xfrm flipV="1">
              <a:off x="2789156" y="3111730"/>
              <a:ext cx="720120" cy="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4EED316-FE80-471C-B44C-D9278B107188}"/>
                </a:ext>
              </a:extLst>
            </p:cNvPr>
            <p:cNvCxnSpPr/>
            <p:nvPr/>
          </p:nvCxnSpPr>
          <p:spPr>
            <a:xfrm flipV="1">
              <a:off x="4211940" y="2391690"/>
              <a:ext cx="720120" cy="4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691BD98-7523-4B89-B6A2-4FE95BA3A27A}"/>
                </a:ext>
              </a:extLst>
            </p:cNvPr>
            <p:cNvCxnSpPr/>
            <p:nvPr/>
          </p:nvCxnSpPr>
          <p:spPr>
            <a:xfrm flipV="1">
              <a:off x="4572020" y="1671650"/>
              <a:ext cx="720120" cy="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5CF2C65-BD92-4173-B881-EBDCB36AC5A0}"/>
                </a:ext>
              </a:extLst>
            </p:cNvPr>
            <p:cNvCxnSpPr/>
            <p:nvPr/>
          </p:nvCxnSpPr>
          <p:spPr>
            <a:xfrm flipV="1">
              <a:off x="3869296" y="3111730"/>
              <a:ext cx="720120" cy="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9E0761A-626D-4F1B-BF1C-056AD1E3163F}"/>
                </a:ext>
              </a:extLst>
            </p:cNvPr>
            <p:cNvCxnSpPr/>
            <p:nvPr/>
          </p:nvCxnSpPr>
          <p:spPr>
            <a:xfrm flipV="1">
              <a:off x="5652140" y="1668370"/>
              <a:ext cx="720120" cy="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EB4B32C-5B77-4148-BDD9-360F7841A414}"/>
                </a:ext>
              </a:extLst>
            </p:cNvPr>
            <p:cNvCxnSpPr>
              <a:cxnSpLocks/>
              <a:stCxn id="9" idx="5"/>
              <a:endCxn id="15" idx="1"/>
            </p:cNvCxnSpPr>
            <p:nvPr/>
          </p:nvCxnSpPr>
          <p:spPr>
            <a:xfrm>
              <a:off x="1998999" y="2519029"/>
              <a:ext cx="465482" cy="4655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62ED93A-87A0-479F-B9B8-8E101B5C6946}"/>
                </a:ext>
              </a:extLst>
            </p:cNvPr>
            <p:cNvSpPr/>
            <p:nvPr/>
          </p:nvSpPr>
          <p:spPr>
            <a:xfrm>
              <a:off x="1858062" y="1704442"/>
              <a:ext cx="4667096" cy="786079"/>
            </a:xfrm>
            <a:custGeom>
              <a:avLst/>
              <a:gdLst>
                <a:gd name="connsiteX0" fmla="*/ 0 w 4674412"/>
                <a:gd name="connsiteY0" fmla="*/ 694944 h 694944"/>
                <a:gd name="connsiteX1" fmla="*/ 3255264 w 4674412"/>
                <a:gd name="connsiteY1" fmla="*/ 621792 h 694944"/>
                <a:gd name="connsiteX2" fmla="*/ 4674412 w 4674412"/>
                <a:gd name="connsiteY2" fmla="*/ 0 h 694944"/>
                <a:gd name="connsiteX0" fmla="*/ 0 w 4674412"/>
                <a:gd name="connsiteY0" fmla="*/ 694944 h 724204"/>
                <a:gd name="connsiteX1" fmla="*/ 3255264 w 4674412"/>
                <a:gd name="connsiteY1" fmla="*/ 724204 h 724204"/>
                <a:gd name="connsiteX2" fmla="*/ 4674412 w 4674412"/>
                <a:gd name="connsiteY2" fmla="*/ 0 h 724204"/>
                <a:gd name="connsiteX0" fmla="*/ 0 w 4667096"/>
                <a:gd name="connsiteY0" fmla="*/ 753465 h 786079"/>
                <a:gd name="connsiteX1" fmla="*/ 3247948 w 4667096"/>
                <a:gd name="connsiteY1" fmla="*/ 724204 h 786079"/>
                <a:gd name="connsiteX2" fmla="*/ 4667096 w 4667096"/>
                <a:gd name="connsiteY2" fmla="*/ 0 h 786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67096" h="786079">
                  <a:moveTo>
                    <a:pt x="0" y="753465"/>
                  </a:moveTo>
                  <a:cubicBezTo>
                    <a:pt x="1082649" y="743711"/>
                    <a:pt x="2470099" y="849782"/>
                    <a:pt x="3247948" y="724204"/>
                  </a:cubicBezTo>
                  <a:cubicBezTo>
                    <a:pt x="4025797" y="598627"/>
                    <a:pt x="4347056" y="252984"/>
                    <a:pt x="4667096" y="0"/>
                  </a:cubicBezTo>
                </a:path>
              </a:pathLst>
            </a:cu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841B0B1-6D2D-4BC4-9881-4B0C125865A6}"/>
                </a:ext>
              </a:extLst>
            </p:cNvPr>
            <p:cNvSpPr/>
            <p:nvPr/>
          </p:nvSpPr>
          <p:spPr>
            <a:xfrm flipH="1" flipV="1">
              <a:off x="1871700" y="1563638"/>
              <a:ext cx="4667096" cy="786079"/>
            </a:xfrm>
            <a:custGeom>
              <a:avLst/>
              <a:gdLst>
                <a:gd name="connsiteX0" fmla="*/ 0 w 4674412"/>
                <a:gd name="connsiteY0" fmla="*/ 694944 h 694944"/>
                <a:gd name="connsiteX1" fmla="*/ 3255264 w 4674412"/>
                <a:gd name="connsiteY1" fmla="*/ 621792 h 694944"/>
                <a:gd name="connsiteX2" fmla="*/ 4674412 w 4674412"/>
                <a:gd name="connsiteY2" fmla="*/ 0 h 694944"/>
                <a:gd name="connsiteX0" fmla="*/ 0 w 4674412"/>
                <a:gd name="connsiteY0" fmla="*/ 694944 h 724204"/>
                <a:gd name="connsiteX1" fmla="*/ 3255264 w 4674412"/>
                <a:gd name="connsiteY1" fmla="*/ 724204 h 724204"/>
                <a:gd name="connsiteX2" fmla="*/ 4674412 w 4674412"/>
                <a:gd name="connsiteY2" fmla="*/ 0 h 724204"/>
                <a:gd name="connsiteX0" fmla="*/ 0 w 4667096"/>
                <a:gd name="connsiteY0" fmla="*/ 753465 h 786079"/>
                <a:gd name="connsiteX1" fmla="*/ 3247948 w 4667096"/>
                <a:gd name="connsiteY1" fmla="*/ 724204 h 786079"/>
                <a:gd name="connsiteX2" fmla="*/ 4667096 w 4667096"/>
                <a:gd name="connsiteY2" fmla="*/ 0 h 786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67096" h="786079">
                  <a:moveTo>
                    <a:pt x="0" y="753465"/>
                  </a:moveTo>
                  <a:cubicBezTo>
                    <a:pt x="1082649" y="743711"/>
                    <a:pt x="2470099" y="849782"/>
                    <a:pt x="3247948" y="724204"/>
                  </a:cubicBezTo>
                  <a:cubicBezTo>
                    <a:pt x="4025797" y="598627"/>
                    <a:pt x="4347056" y="252984"/>
                    <a:pt x="4667096" y="0"/>
                  </a:cubicBezTo>
                </a:path>
              </a:pathLst>
            </a:cu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2F7D1DD-97E3-45B9-AAEB-7C3BD5882CC3}"/>
                </a:ext>
              </a:extLst>
            </p:cNvPr>
            <p:cNvSpPr/>
            <p:nvPr/>
          </p:nvSpPr>
          <p:spPr>
            <a:xfrm>
              <a:off x="1836115" y="1799538"/>
              <a:ext cx="4791456" cy="1474609"/>
            </a:xfrm>
            <a:custGeom>
              <a:avLst/>
              <a:gdLst>
                <a:gd name="connsiteX0" fmla="*/ 0 w 4791456"/>
                <a:gd name="connsiteY0" fmla="*/ 738835 h 1528878"/>
                <a:gd name="connsiteX1" fmla="*/ 724205 w 4791456"/>
                <a:gd name="connsiteY1" fmla="*/ 1426464 h 1528878"/>
                <a:gd name="connsiteX2" fmla="*/ 2926080 w 4791456"/>
                <a:gd name="connsiteY2" fmla="*/ 1448410 h 1528878"/>
                <a:gd name="connsiteX3" fmla="*/ 4433011 w 4791456"/>
                <a:gd name="connsiteY3" fmla="*/ 687629 h 1528878"/>
                <a:gd name="connsiteX4" fmla="*/ 4791456 w 4791456"/>
                <a:gd name="connsiteY4" fmla="*/ 0 h 1528878"/>
                <a:gd name="connsiteX0" fmla="*/ 0 w 4791456"/>
                <a:gd name="connsiteY0" fmla="*/ 738835 h 1493015"/>
                <a:gd name="connsiteX1" fmla="*/ 724205 w 4791456"/>
                <a:gd name="connsiteY1" fmla="*/ 1426464 h 1493015"/>
                <a:gd name="connsiteX2" fmla="*/ 2955341 w 4791456"/>
                <a:gd name="connsiteY2" fmla="*/ 1382573 h 1493015"/>
                <a:gd name="connsiteX3" fmla="*/ 4433011 w 4791456"/>
                <a:gd name="connsiteY3" fmla="*/ 687629 h 1493015"/>
                <a:gd name="connsiteX4" fmla="*/ 4791456 w 4791456"/>
                <a:gd name="connsiteY4" fmla="*/ 0 h 1493015"/>
                <a:gd name="connsiteX0" fmla="*/ 0 w 4791456"/>
                <a:gd name="connsiteY0" fmla="*/ 738835 h 1474609"/>
                <a:gd name="connsiteX1" fmla="*/ 826618 w 4791456"/>
                <a:gd name="connsiteY1" fmla="*/ 1397203 h 1474609"/>
                <a:gd name="connsiteX2" fmla="*/ 2955341 w 4791456"/>
                <a:gd name="connsiteY2" fmla="*/ 1382573 h 1474609"/>
                <a:gd name="connsiteX3" fmla="*/ 4433011 w 4791456"/>
                <a:gd name="connsiteY3" fmla="*/ 687629 h 1474609"/>
                <a:gd name="connsiteX4" fmla="*/ 4791456 w 4791456"/>
                <a:gd name="connsiteY4" fmla="*/ 0 h 1474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456" h="1474609">
                  <a:moveTo>
                    <a:pt x="0" y="738835"/>
                  </a:moveTo>
                  <a:cubicBezTo>
                    <a:pt x="118262" y="1023518"/>
                    <a:pt x="334061" y="1289913"/>
                    <a:pt x="826618" y="1397203"/>
                  </a:cubicBezTo>
                  <a:cubicBezTo>
                    <a:pt x="1319175" y="1504493"/>
                    <a:pt x="2354276" y="1500835"/>
                    <a:pt x="2955341" y="1382573"/>
                  </a:cubicBezTo>
                  <a:cubicBezTo>
                    <a:pt x="3556406" y="1264311"/>
                    <a:pt x="4126992" y="918058"/>
                    <a:pt x="4433011" y="687629"/>
                  </a:cubicBezTo>
                  <a:cubicBezTo>
                    <a:pt x="4739030" y="457200"/>
                    <a:pt x="4690262" y="148742"/>
                    <a:pt x="4791456" y="0"/>
                  </a:cubicBezTo>
                </a:path>
              </a:pathLst>
            </a:cu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0608913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5215B4-0498-4FB9-8117-A62BF8DD3954}"/>
              </a:ext>
            </a:extLst>
          </p:cNvPr>
          <p:cNvSpPr txBox="1"/>
          <p:nvPr/>
        </p:nvSpPr>
        <p:spPr>
          <a:xfrm>
            <a:off x="500247" y="2156251"/>
            <a:ext cx="8143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cope with the candidate space for 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86023161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5215B4-0498-4FB9-8117-A62BF8DD3954}"/>
              </a:ext>
            </a:extLst>
          </p:cNvPr>
          <p:cNvSpPr txBox="1"/>
          <p:nvPr/>
        </p:nvSpPr>
        <p:spPr>
          <a:xfrm>
            <a:off x="571582" y="2156251"/>
            <a:ext cx="8000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cope with the candidate space for 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40906120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5215B4-0498-4FB9-8117-A62BF8DD3954}"/>
              </a:ext>
            </a:extLst>
          </p:cNvPr>
          <p:cNvSpPr txBox="1"/>
          <p:nvPr/>
        </p:nvSpPr>
        <p:spPr>
          <a:xfrm>
            <a:off x="1973410" y="2156251"/>
            <a:ext cx="5197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cope with the 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cyclic nature</a:t>
            </a:r>
          </a:p>
        </p:txBody>
      </p:sp>
    </p:spTree>
    <p:extLst>
      <p:ext uri="{BB962C8B-B14F-4D97-AF65-F5344CB8AC3E}">
        <p14:creationId xmlns:p14="http://schemas.microsoft.com/office/powerpoint/2010/main" val="3219564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2D8F-1FCF-4BBB-9816-EF9C3099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Group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D5AD9-13EC-470E-8DE2-653DA6B90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4572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938BFD-BCF9-48A2-B7C1-4477578B49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388" y="3579862"/>
            <a:ext cx="4372124" cy="1457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95769F-C982-431E-88B9-1BC5F9B3C2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387" y="2139702"/>
            <a:ext cx="4372125" cy="1457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0E87B-A75F-46E1-B64C-5FC5264DDE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536" y="709191"/>
            <a:ext cx="4355976" cy="145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8006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5215B4-0498-4FB9-8117-A62BF8DD3954}"/>
              </a:ext>
            </a:extLst>
          </p:cNvPr>
          <p:cNvSpPr txBox="1"/>
          <p:nvPr/>
        </p:nvSpPr>
        <p:spPr>
          <a:xfrm>
            <a:off x="1785862" y="2156251"/>
            <a:ext cx="5572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interact with 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domain experts</a:t>
            </a:r>
          </a:p>
        </p:txBody>
      </p:sp>
    </p:spTree>
    <p:extLst>
      <p:ext uri="{BB962C8B-B14F-4D97-AF65-F5344CB8AC3E}">
        <p14:creationId xmlns:p14="http://schemas.microsoft.com/office/powerpoint/2010/main" val="176401499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5215B4-0498-4FB9-8117-A62BF8DD3954}"/>
              </a:ext>
            </a:extLst>
          </p:cNvPr>
          <p:cNvSpPr txBox="1"/>
          <p:nvPr/>
        </p:nvSpPr>
        <p:spPr>
          <a:xfrm>
            <a:off x="2291614" y="2156251"/>
            <a:ext cx="456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design novel structures</a:t>
            </a:r>
          </a:p>
        </p:txBody>
      </p:sp>
    </p:spTree>
    <p:extLst>
      <p:ext uri="{BB962C8B-B14F-4D97-AF65-F5344CB8AC3E}">
        <p14:creationId xmlns:p14="http://schemas.microsoft.com/office/powerpoint/2010/main" val="221770381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5215B4-0498-4FB9-8117-A62BF8DD3954}"/>
              </a:ext>
            </a:extLst>
          </p:cNvPr>
          <p:cNvSpPr txBox="1"/>
          <p:nvPr/>
        </p:nvSpPr>
        <p:spPr>
          <a:xfrm>
            <a:off x="1924532" y="2156251"/>
            <a:ext cx="5295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dealing with too much data</a:t>
            </a:r>
          </a:p>
        </p:txBody>
      </p:sp>
    </p:spTree>
    <p:extLst>
      <p:ext uri="{BB962C8B-B14F-4D97-AF65-F5344CB8AC3E}">
        <p14:creationId xmlns:p14="http://schemas.microsoft.com/office/powerpoint/2010/main" val="177787161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5215B4-0498-4FB9-8117-A62BF8DD3954}"/>
              </a:ext>
            </a:extLst>
          </p:cNvPr>
          <p:cNvSpPr txBox="1"/>
          <p:nvPr/>
        </p:nvSpPr>
        <p:spPr>
          <a:xfrm>
            <a:off x="4262511" y="2156251"/>
            <a:ext cx="619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Ta</a:t>
            </a:r>
          </a:p>
        </p:txBody>
      </p:sp>
    </p:spTree>
    <p:extLst>
      <p:ext uri="{BB962C8B-B14F-4D97-AF65-F5344CB8AC3E}">
        <p14:creationId xmlns:p14="http://schemas.microsoft.com/office/powerpoint/2010/main" val="372293227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FD392E-732C-4211-8BE8-9A97FBF31D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26"/>
          <a:stretch/>
        </p:blipFill>
        <p:spPr>
          <a:xfrm>
            <a:off x="0" y="0"/>
            <a:ext cx="9154346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D1DC4B-1290-4C44-863A-F11C8C33FF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1000"/>
            <a:biLevel thresh="75000"/>
          </a:blip>
          <a:srcRect/>
          <a:stretch/>
        </p:blipFill>
        <p:spPr>
          <a:xfrm>
            <a:off x="-36512" y="0"/>
            <a:ext cx="9173893" cy="5181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ED2457-86B3-4048-953A-EA224F786A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45" y="-2291"/>
            <a:ext cx="1905711" cy="729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E4EAC27-5DBA-469F-B3B5-DD251209EFCD}"/>
              </a:ext>
            </a:extLst>
          </p:cNvPr>
          <p:cNvSpPr txBox="1">
            <a:spLocks/>
          </p:cNvSpPr>
          <p:nvPr/>
        </p:nvSpPr>
        <p:spPr>
          <a:xfrm>
            <a:off x="251520" y="1131590"/>
            <a:ext cx="8640960" cy="288032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defTabSz="308075"/>
            <a:r>
              <a:rPr lang="en-GB" sz="2000" dirty="0">
                <a:solidFill>
                  <a:srgbClr val="FEFDFC"/>
                </a:solidFill>
              </a:rPr>
              <a:t>Almost 46 million people are enslaved around the world today</a:t>
            </a:r>
          </a:p>
          <a:p>
            <a:pPr algn="l" defTabSz="308075"/>
            <a:r>
              <a:rPr lang="en-GB" sz="2000" dirty="0">
                <a:solidFill>
                  <a:srgbClr val="FEFDFC"/>
                </a:solidFill>
              </a:rPr>
              <a:t> </a:t>
            </a:r>
          </a:p>
          <a:p>
            <a:pPr algn="l" defTabSz="308075"/>
            <a:r>
              <a:rPr lang="en-GB" sz="2000" kern="0" dirty="0">
                <a:solidFill>
                  <a:srgbClr val="FEFDFC"/>
                </a:solidFill>
                <a:cs typeface="Arial" panose="020B0604020202020204" pitchFamily="34" charset="0"/>
              </a:rPr>
              <a:t>Ending slavery by 2030 is part of the UN Sustainable Development Goals</a:t>
            </a:r>
          </a:p>
          <a:p>
            <a:pPr algn="l" defTabSz="308075"/>
            <a:endParaRPr lang="en-GB" sz="2000" kern="0" dirty="0">
              <a:solidFill>
                <a:srgbClr val="FEFDFC"/>
              </a:solidFill>
              <a:cs typeface="Arial" panose="020B0604020202020204" pitchFamily="34" charset="0"/>
            </a:endParaRPr>
          </a:p>
          <a:p>
            <a:pPr algn="l" defTabSz="308075"/>
            <a:endParaRPr lang="en-GB" sz="2000" kern="0" dirty="0">
              <a:solidFill>
                <a:srgbClr val="FEFDFC"/>
              </a:solidFill>
              <a:cs typeface="Arial" panose="020B0604020202020204" pitchFamily="34" charset="0"/>
            </a:endParaRPr>
          </a:p>
          <a:p>
            <a:pPr algn="l" defTabSz="308075"/>
            <a:r>
              <a:rPr lang="en-GB" sz="2000" kern="0" dirty="0">
                <a:solidFill>
                  <a:srgbClr val="FEFDFC"/>
                </a:solidFill>
                <a:cs typeface="Arial" panose="020B0604020202020204" pitchFamily="34" charset="0"/>
              </a:rPr>
              <a:t>Can we detect locations of forced labour from geospatial images?</a:t>
            </a:r>
          </a:p>
          <a:p>
            <a:pPr marL="342900" indent="-342900" algn="l" defTabSz="308075">
              <a:buFont typeface="Arial" panose="020B0604020202020204" pitchFamily="34" charset="0"/>
              <a:buChar char="•"/>
            </a:pPr>
            <a:r>
              <a:rPr lang="en-GB" sz="2000" kern="0" dirty="0">
                <a:solidFill>
                  <a:srgbClr val="FEFDFC"/>
                </a:solidFill>
                <a:cs typeface="Arial" panose="020B0604020202020204" pitchFamily="34" charset="0"/>
              </a:rPr>
              <a:t>active learning to reduce the time humans that is needed</a:t>
            </a:r>
          </a:p>
        </p:txBody>
      </p:sp>
    </p:spTree>
    <p:extLst>
      <p:ext uri="{BB962C8B-B14F-4D97-AF65-F5344CB8AC3E}">
        <p14:creationId xmlns:p14="http://schemas.microsoft.com/office/powerpoint/2010/main" val="328873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5175" y="1196975"/>
            <a:ext cx="6542088" cy="6921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18" name="Picture 6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55976" y="4342482"/>
            <a:ext cx="4154487" cy="3175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19" name="Picture 11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73475" y="2206625"/>
            <a:ext cx="4859338" cy="31591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20" name="Picture 12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05178" y="3190354"/>
            <a:ext cx="2227262" cy="3175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Structured Output Ranking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4967" y="1635646"/>
            <a:ext cx="8121650" cy="3384376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endParaRPr lang="en-GB" sz="1600" dirty="0"/>
          </a:p>
          <a:p>
            <a:pPr marL="0" indent="0" eaLnBrk="1" hangingPunct="1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 err="1"/>
              <a:t>representer</a:t>
            </a:r>
            <a:r>
              <a:rPr lang="en-GB" sz="1600" dirty="0"/>
              <a:t> theorem</a:t>
            </a:r>
          </a:p>
          <a:p>
            <a:pPr marL="0" indent="0" eaLnBrk="1" hangingPunct="1">
              <a:buNone/>
            </a:pPr>
            <a:endParaRPr lang="en-GB" sz="1600" dirty="0"/>
          </a:p>
          <a:p>
            <a:pPr marL="0" indent="0" eaLnBrk="1" hangingPunct="1">
              <a:buNone/>
            </a:pPr>
            <a:r>
              <a:rPr lang="en-GB" sz="1600" dirty="0"/>
              <a:t>assume a </a:t>
            </a:r>
            <a:r>
              <a:rPr lang="en-GB" sz="1600" b="1" dirty="0"/>
              <a:t>tensor product of Hilbert spaces</a:t>
            </a:r>
            <a:endParaRPr lang="en-GB" sz="1600" dirty="0"/>
          </a:p>
          <a:p>
            <a:pPr marL="0" indent="0" eaLnBrk="1" hangingPunct="1">
              <a:buNone/>
            </a:pPr>
            <a:r>
              <a:rPr lang="en-GB" sz="1600" dirty="0"/>
              <a:t>assume a small output basis </a:t>
            </a:r>
            <a:endParaRPr lang="en-GB" sz="1600" b="1" dirty="0"/>
          </a:p>
          <a:p>
            <a:pPr marL="0" indent="0" eaLnBrk="1" hangingPunct="1">
              <a:buNone/>
            </a:pPr>
            <a:r>
              <a:rPr lang="en-GB" sz="1600" b="1" dirty="0"/>
              <a:t>factorised </a:t>
            </a:r>
            <a:r>
              <a:rPr lang="en-GB" sz="1600" b="1" dirty="0" err="1"/>
              <a:t>representer</a:t>
            </a:r>
            <a:r>
              <a:rPr lang="en-GB" sz="1600" b="1" dirty="0"/>
              <a:t> theorem</a:t>
            </a:r>
          </a:p>
          <a:p>
            <a:pPr marL="0" indent="0" eaLnBrk="1" hangingPunct="1">
              <a:buNone/>
            </a:pPr>
            <a:endParaRPr lang="en-GB" sz="1600" b="1" dirty="0"/>
          </a:p>
          <a:p>
            <a:pPr marL="0" indent="0" eaLnBrk="1" hangingPunct="1">
              <a:buNone/>
            </a:pPr>
            <a:r>
              <a:rPr lang="en-GB" sz="1600" dirty="0"/>
              <a:t>minimise a quadratic upper bound on the AUC</a:t>
            </a:r>
          </a:p>
        </p:txBody>
      </p:sp>
      <p:sp>
        <p:nvSpPr>
          <p:cNvPr id="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25418DF-C349-4894-9EA9-0A27FCCB5541}" type="slidenum">
              <a:rPr lang="en-GB" smtClean="0"/>
              <a:t>275</a:t>
            </a:fld>
            <a:endParaRPr lang="en-GB" dirty="0"/>
          </a:p>
        </p:txBody>
      </p:sp>
      <p:sp>
        <p:nvSpPr>
          <p:cNvPr id="2" name="Rounded Rectangle 1"/>
          <p:cNvSpPr/>
          <p:nvPr/>
        </p:nvSpPr>
        <p:spPr>
          <a:xfrm>
            <a:off x="2524112" y="1128014"/>
            <a:ext cx="6368368" cy="747663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3445652" y="1388829"/>
            <a:ext cx="4438716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631825" eaLnBrk="0" hangingPunct="0">
              <a:spcBef>
                <a:spcPct val="20000"/>
              </a:spcBef>
              <a:spcAft>
                <a:spcPct val="35000"/>
              </a:spcAft>
              <a:buSzPct val="60000"/>
              <a:tabLst>
                <a:tab pos="236538" algn="l"/>
                <a:tab pos="473075" algn="l"/>
                <a:tab pos="2679700" algn="l"/>
                <a:tab pos="2913063" algn="l"/>
                <a:tab pos="3149600" algn="l"/>
              </a:tabLst>
            </a:pPr>
            <a:r>
              <a:rPr lang="en-GB" sz="1600" dirty="0"/>
              <a:t>consider </a:t>
            </a:r>
            <a:r>
              <a:rPr lang="en-GB" sz="1600" b="1" dirty="0"/>
              <a:t>regularised AUC</a:t>
            </a:r>
            <a:r>
              <a:rPr lang="en-GB" sz="1600" dirty="0"/>
              <a:t> of all ranked </a:t>
            </a:r>
            <a:r>
              <a:rPr lang="en-GB" sz="1600" b="1" dirty="0"/>
              <a:t>outputs</a:t>
            </a:r>
            <a:r>
              <a:rPr lang="en-GB" sz="1600" dirty="0"/>
              <a:t> 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860032" y="2119103"/>
            <a:ext cx="4032448" cy="453809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46094" name="Rectangle 14"/>
          <p:cNvSpPr>
            <a:spLocks noChangeArrowheads="1"/>
          </p:cNvSpPr>
          <p:nvPr/>
        </p:nvSpPr>
        <p:spPr bwMode="auto">
          <a:xfrm>
            <a:off x="5101864" y="2220489"/>
            <a:ext cx="3472868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631825" eaLnBrk="0" hangingPunct="0">
              <a:spcBef>
                <a:spcPct val="20000"/>
              </a:spcBef>
              <a:spcAft>
                <a:spcPct val="35000"/>
              </a:spcAft>
              <a:buSzPct val="60000"/>
              <a:tabLst>
                <a:tab pos="236538" algn="l"/>
                <a:tab pos="473075" algn="l"/>
                <a:tab pos="2679700" algn="l"/>
                <a:tab pos="2913063" algn="l"/>
                <a:tab pos="3149600" algn="l"/>
              </a:tabLst>
            </a:pPr>
            <a:r>
              <a:rPr lang="en-GB" sz="1600" b="1" dirty="0">
                <a:solidFill>
                  <a:schemeClr val="bg2"/>
                </a:solidFill>
              </a:rPr>
              <a:t>exponentially</a:t>
            </a:r>
            <a:r>
              <a:rPr lang="en-GB" sz="1600" dirty="0">
                <a:solidFill>
                  <a:schemeClr val="bg2"/>
                </a:solidFill>
              </a:rPr>
              <a:t> many elements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508104" y="4259813"/>
            <a:ext cx="3384376" cy="453809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5806631" y="4342556"/>
            <a:ext cx="2701060" cy="2462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defTabSz="631825" eaLnBrk="0" hangingPunct="0">
              <a:spcBef>
                <a:spcPct val="20000"/>
              </a:spcBef>
              <a:spcAft>
                <a:spcPct val="35000"/>
              </a:spcAft>
              <a:buSzPct val="60000"/>
              <a:tabLst>
                <a:tab pos="236538" algn="l"/>
                <a:tab pos="473075" algn="l"/>
                <a:tab pos="2679700" algn="l"/>
                <a:tab pos="2913063" algn="l"/>
                <a:tab pos="3149600" algn="l"/>
              </a:tabLst>
            </a:pPr>
            <a:r>
              <a:rPr lang="en-GB" sz="1600" b="1" dirty="0" err="1"/>
              <a:t>polynomially</a:t>
            </a:r>
            <a:r>
              <a:rPr lang="en-GB" sz="1600" dirty="0"/>
              <a:t> many elements</a:t>
            </a:r>
          </a:p>
        </p:txBody>
      </p:sp>
    </p:spTree>
    <p:extLst>
      <p:ext uri="{BB962C8B-B14F-4D97-AF65-F5344CB8AC3E}">
        <p14:creationId xmlns:p14="http://schemas.microsoft.com/office/powerpoint/2010/main" val="82455106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486FB-9405-422E-A7D4-9C21BF3E7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2910C0-C391-4D4A-A38C-B0564F070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71550"/>
            <a:ext cx="2902390" cy="1681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D2E1F-27B5-478D-BCEE-5FE3F6239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531630"/>
            <a:ext cx="2333770" cy="2375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D5239C-F7AB-4DB7-9A8D-C1CEC3483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987574"/>
            <a:ext cx="4383801" cy="395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3506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C82E-8697-4F57-9C48-7555BD2F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D801E-DCC2-4189-A24F-39819D69E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82" y="1456248"/>
            <a:ext cx="6696236" cy="223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3052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Risk Structure</a:t>
            </a:r>
            <a:endParaRPr lang="en-GB" dirty="0">
              <a:solidFill>
                <a:schemeClr val="tx2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41995" name="Freihandform 14"/>
          <p:cNvSpPr>
            <a:spLocks/>
          </p:cNvSpPr>
          <p:nvPr/>
        </p:nvSpPr>
        <p:spPr bwMode="auto">
          <a:xfrm>
            <a:off x="4286053" y="995616"/>
            <a:ext cx="3355534" cy="2717717"/>
          </a:xfrm>
          <a:custGeom>
            <a:avLst/>
            <a:gdLst>
              <a:gd name="T0" fmla="*/ 1589963 w 4635374"/>
              <a:gd name="T1" fmla="*/ 141603 h 3247250"/>
              <a:gd name="T2" fmla="*/ 667011 w 4635374"/>
              <a:gd name="T3" fmla="*/ 767332 h 3247250"/>
              <a:gd name="T4" fmla="*/ 169018 w 4635374"/>
              <a:gd name="T5" fmla="*/ 1718854 h 3247250"/>
              <a:gd name="T6" fmla="*/ 1681112 w 4635374"/>
              <a:gd name="T7" fmla="*/ 2851619 h 3247250"/>
              <a:gd name="T8" fmla="*/ 3501056 w 4635374"/>
              <a:gd name="T9" fmla="*/ 3132539 h 3247250"/>
              <a:gd name="T10" fmla="*/ 4542317 w 4635374"/>
              <a:gd name="T11" fmla="*/ 2144774 h 3247250"/>
              <a:gd name="T12" fmla="*/ 4062429 w 4635374"/>
              <a:gd name="T13" fmla="*/ 830767 h 3247250"/>
              <a:gd name="T14" fmla="*/ 2794807 w 4635374"/>
              <a:gd name="T15" fmla="*/ 114859 h 3247250"/>
              <a:gd name="T16" fmla="*/ 1589963 w 4635374"/>
              <a:gd name="T17" fmla="*/ 141603 h 324725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635374"/>
              <a:gd name="T28" fmla="*/ 0 h 3247250"/>
              <a:gd name="T29" fmla="*/ 4635374 w 4635374"/>
              <a:gd name="T30" fmla="*/ 3247250 h 3247250"/>
              <a:gd name="connsiteX0" fmla="*/ 1459150 w 4429437"/>
              <a:gd name="connsiteY0" fmla="*/ 255382 h 3282674"/>
              <a:gd name="connsiteX1" fmla="*/ 536303 w 4429437"/>
              <a:gd name="connsiteY1" fmla="*/ 880515 h 3282674"/>
              <a:gd name="connsiteX2" fmla="*/ 38362 w 4429437"/>
              <a:gd name="connsiteY2" fmla="*/ 1831129 h 3282674"/>
              <a:gd name="connsiteX3" fmla="*/ 1550291 w 4429437"/>
              <a:gd name="connsiteY3" fmla="*/ 2962813 h 3282674"/>
              <a:gd name="connsiteX4" fmla="*/ 3370037 w 4429437"/>
              <a:gd name="connsiteY4" fmla="*/ 3243470 h 3282674"/>
              <a:gd name="connsiteX5" fmla="*/ 4411186 w 4429437"/>
              <a:gd name="connsiteY5" fmla="*/ 2256642 h 3282674"/>
              <a:gd name="connsiteX6" fmla="*/ 3931352 w 4429437"/>
              <a:gd name="connsiteY6" fmla="*/ 943890 h 3282674"/>
              <a:gd name="connsiteX7" fmla="*/ 2691575 w 4429437"/>
              <a:gd name="connsiteY7" fmla="*/ 34749 h 3282674"/>
              <a:gd name="connsiteX8" fmla="*/ 1459150 w 4429437"/>
              <a:gd name="connsiteY8" fmla="*/ 255382 h 3282674"/>
              <a:gd name="connsiteX0" fmla="*/ 1524485 w 4430121"/>
              <a:gd name="connsiteY0" fmla="*/ 56765 h 3490359"/>
              <a:gd name="connsiteX1" fmla="*/ 536987 w 4430121"/>
              <a:gd name="connsiteY1" fmla="*/ 1088201 h 3490359"/>
              <a:gd name="connsiteX2" fmla="*/ 39046 w 4430121"/>
              <a:gd name="connsiteY2" fmla="*/ 2038815 h 3490359"/>
              <a:gd name="connsiteX3" fmla="*/ 1550975 w 4430121"/>
              <a:gd name="connsiteY3" fmla="*/ 3170499 h 3490359"/>
              <a:gd name="connsiteX4" fmla="*/ 3370721 w 4430121"/>
              <a:gd name="connsiteY4" fmla="*/ 3451156 h 3490359"/>
              <a:gd name="connsiteX5" fmla="*/ 4411870 w 4430121"/>
              <a:gd name="connsiteY5" fmla="*/ 2464328 h 3490359"/>
              <a:gd name="connsiteX6" fmla="*/ 3932036 w 4430121"/>
              <a:gd name="connsiteY6" fmla="*/ 1151576 h 3490359"/>
              <a:gd name="connsiteX7" fmla="*/ 2692259 w 4430121"/>
              <a:gd name="connsiteY7" fmla="*/ 242435 h 3490359"/>
              <a:gd name="connsiteX8" fmla="*/ 1524485 w 4430121"/>
              <a:gd name="connsiteY8" fmla="*/ 56765 h 3490359"/>
              <a:gd name="connsiteX0" fmla="*/ 1524485 w 4430121"/>
              <a:gd name="connsiteY0" fmla="*/ 137702 h 3571296"/>
              <a:gd name="connsiteX1" fmla="*/ 536987 w 4430121"/>
              <a:gd name="connsiteY1" fmla="*/ 1169138 h 3571296"/>
              <a:gd name="connsiteX2" fmla="*/ 39046 w 4430121"/>
              <a:gd name="connsiteY2" fmla="*/ 2119752 h 3571296"/>
              <a:gd name="connsiteX3" fmla="*/ 1550975 w 4430121"/>
              <a:gd name="connsiteY3" fmla="*/ 3251436 h 3571296"/>
              <a:gd name="connsiteX4" fmla="*/ 3370721 w 4430121"/>
              <a:gd name="connsiteY4" fmla="*/ 3532093 h 3571296"/>
              <a:gd name="connsiteX5" fmla="*/ 4411870 w 4430121"/>
              <a:gd name="connsiteY5" fmla="*/ 2545265 h 3571296"/>
              <a:gd name="connsiteX6" fmla="*/ 3932036 w 4430121"/>
              <a:gd name="connsiteY6" fmla="*/ 1232513 h 3571296"/>
              <a:gd name="connsiteX7" fmla="*/ 2775383 w 4430121"/>
              <a:gd name="connsiteY7" fmla="*/ 129455 h 3571296"/>
              <a:gd name="connsiteX8" fmla="*/ 1524485 w 4430121"/>
              <a:gd name="connsiteY8" fmla="*/ 137702 h 3571296"/>
              <a:gd name="connsiteX0" fmla="*/ 1569066 w 4474702"/>
              <a:gd name="connsiteY0" fmla="*/ 113430 h 3547024"/>
              <a:gd name="connsiteX1" fmla="*/ 341429 w 4474702"/>
              <a:gd name="connsiteY1" fmla="*/ 710861 h 3547024"/>
              <a:gd name="connsiteX2" fmla="*/ 83627 w 4474702"/>
              <a:gd name="connsiteY2" fmla="*/ 2095480 h 3547024"/>
              <a:gd name="connsiteX3" fmla="*/ 1595556 w 4474702"/>
              <a:gd name="connsiteY3" fmla="*/ 3227164 h 3547024"/>
              <a:gd name="connsiteX4" fmla="*/ 3415302 w 4474702"/>
              <a:gd name="connsiteY4" fmla="*/ 3507821 h 3547024"/>
              <a:gd name="connsiteX5" fmla="*/ 4456451 w 4474702"/>
              <a:gd name="connsiteY5" fmla="*/ 2520993 h 3547024"/>
              <a:gd name="connsiteX6" fmla="*/ 3976617 w 4474702"/>
              <a:gd name="connsiteY6" fmla="*/ 1208241 h 3547024"/>
              <a:gd name="connsiteX7" fmla="*/ 2819964 w 4474702"/>
              <a:gd name="connsiteY7" fmla="*/ 105183 h 3547024"/>
              <a:gd name="connsiteX8" fmla="*/ 1569066 w 4474702"/>
              <a:gd name="connsiteY8" fmla="*/ 113430 h 3547024"/>
              <a:gd name="connsiteX0" fmla="*/ 1540580 w 4473923"/>
              <a:gd name="connsiteY0" fmla="*/ 59887 h 3622758"/>
              <a:gd name="connsiteX1" fmla="*/ 340650 w 4473923"/>
              <a:gd name="connsiteY1" fmla="*/ 786595 h 3622758"/>
              <a:gd name="connsiteX2" fmla="*/ 82848 w 4473923"/>
              <a:gd name="connsiteY2" fmla="*/ 2171214 h 3622758"/>
              <a:gd name="connsiteX3" fmla="*/ 1594777 w 4473923"/>
              <a:gd name="connsiteY3" fmla="*/ 3302898 h 3622758"/>
              <a:gd name="connsiteX4" fmla="*/ 3414523 w 4473923"/>
              <a:gd name="connsiteY4" fmla="*/ 3583555 h 3622758"/>
              <a:gd name="connsiteX5" fmla="*/ 4455672 w 4473923"/>
              <a:gd name="connsiteY5" fmla="*/ 2596727 h 3622758"/>
              <a:gd name="connsiteX6" fmla="*/ 3975838 w 4473923"/>
              <a:gd name="connsiteY6" fmla="*/ 1283975 h 3622758"/>
              <a:gd name="connsiteX7" fmla="*/ 2819185 w 4473923"/>
              <a:gd name="connsiteY7" fmla="*/ 180917 h 3622758"/>
              <a:gd name="connsiteX8" fmla="*/ 1540580 w 4473923"/>
              <a:gd name="connsiteY8" fmla="*/ 59887 h 362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3923" h="3622758">
                <a:moveTo>
                  <a:pt x="1540580" y="59887"/>
                </a:moveTo>
                <a:cubicBezTo>
                  <a:pt x="1127491" y="160833"/>
                  <a:pt x="583605" y="434707"/>
                  <a:pt x="340650" y="786595"/>
                </a:cubicBezTo>
                <a:cubicBezTo>
                  <a:pt x="97695" y="1138483"/>
                  <a:pt x="-126173" y="1751830"/>
                  <a:pt x="82848" y="2171214"/>
                </a:cubicBezTo>
                <a:cubicBezTo>
                  <a:pt x="291869" y="2590598"/>
                  <a:pt x="1039498" y="3067508"/>
                  <a:pt x="1594777" y="3302898"/>
                </a:cubicBezTo>
                <a:cubicBezTo>
                  <a:pt x="2150056" y="3538288"/>
                  <a:pt x="2937707" y="3701250"/>
                  <a:pt x="3414523" y="3583555"/>
                </a:cubicBezTo>
                <a:cubicBezTo>
                  <a:pt x="3891339" y="3465860"/>
                  <a:pt x="4362120" y="2979990"/>
                  <a:pt x="4455672" y="2596727"/>
                </a:cubicBezTo>
                <a:cubicBezTo>
                  <a:pt x="4549224" y="2213464"/>
                  <a:pt x="4267058" y="1621971"/>
                  <a:pt x="3975838" y="1283975"/>
                </a:cubicBezTo>
                <a:cubicBezTo>
                  <a:pt x="3684618" y="945979"/>
                  <a:pt x="3225061" y="384932"/>
                  <a:pt x="2819185" y="180917"/>
                </a:cubicBezTo>
                <a:cubicBezTo>
                  <a:pt x="2413309" y="-23098"/>
                  <a:pt x="1953669" y="-41059"/>
                  <a:pt x="1540580" y="59887"/>
                </a:cubicBezTo>
                <a:close/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41997" name="Textfeld 17"/>
          <p:cNvSpPr txBox="1">
            <a:spLocks noChangeArrowheads="1"/>
          </p:cNvSpPr>
          <p:nvPr/>
        </p:nvSpPr>
        <p:spPr bwMode="auto">
          <a:xfrm>
            <a:off x="6049050" y="2364900"/>
            <a:ext cx="280846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e</a:t>
            </a:r>
          </a:p>
        </p:txBody>
      </p:sp>
      <p:sp>
        <p:nvSpPr>
          <p:cNvPr id="41998" name="Textfeld 18"/>
          <p:cNvSpPr txBox="1">
            <a:spLocks noChangeArrowheads="1"/>
          </p:cNvSpPr>
          <p:nvPr/>
        </p:nvSpPr>
        <p:spPr bwMode="auto">
          <a:xfrm>
            <a:off x="5139412" y="2548060"/>
            <a:ext cx="287258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b</a:t>
            </a:r>
          </a:p>
        </p:txBody>
      </p:sp>
      <p:cxnSp>
        <p:nvCxnSpPr>
          <p:cNvPr id="42004" name="Gerade Verbindung mit Pfeil 29"/>
          <p:cNvCxnSpPr>
            <a:cxnSpLocks noChangeShapeType="1"/>
          </p:cNvCxnSpPr>
          <p:nvPr/>
        </p:nvCxnSpPr>
        <p:spPr bwMode="auto">
          <a:xfrm flipV="1">
            <a:off x="4299182" y="2712618"/>
            <a:ext cx="884886" cy="774603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cxnSp>
        <p:nvCxnSpPr>
          <p:cNvPr id="42005" name="Gerade Verbindung mit Pfeil 35"/>
          <p:cNvCxnSpPr>
            <a:cxnSpLocks noChangeShapeType="1"/>
          </p:cNvCxnSpPr>
          <p:nvPr/>
        </p:nvCxnSpPr>
        <p:spPr bwMode="auto">
          <a:xfrm flipV="1">
            <a:off x="5381483" y="2514941"/>
            <a:ext cx="738689" cy="183160"/>
          </a:xfrm>
          <a:prstGeom prst="straightConnector1">
            <a:avLst/>
          </a:prstGeom>
          <a:noFill/>
          <a:ln w="31750" algn="ctr">
            <a:solidFill>
              <a:schemeClr val="accent4"/>
            </a:solidFill>
            <a:round/>
            <a:headEnd type="arrow" w="sm" len="sm"/>
            <a:tailEnd type="arrow" w="sm" len="sm"/>
          </a:ln>
        </p:spPr>
      </p:cxnSp>
      <p:cxnSp>
        <p:nvCxnSpPr>
          <p:cNvPr id="42008" name="Gerade Verbindung mit Pfeil 41"/>
          <p:cNvCxnSpPr>
            <a:cxnSpLocks noChangeShapeType="1"/>
          </p:cNvCxnSpPr>
          <p:nvPr/>
        </p:nvCxnSpPr>
        <p:spPr bwMode="auto">
          <a:xfrm rot="16200000" flipV="1">
            <a:off x="7020600" y="3678159"/>
            <a:ext cx="914400" cy="114300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B731062-A720-4E3B-AB7F-EAD1D34B70AF}"/>
                  </a:ext>
                </a:extLst>
              </p:cNvPr>
              <p:cNvSpPr/>
              <p:nvPr/>
            </p:nvSpPr>
            <p:spPr>
              <a:xfrm>
                <a:off x="6150094" y="4293519"/>
                <a:ext cx="5170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ℋ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B731062-A720-4E3B-AB7F-EAD1D34B7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094" y="4293519"/>
                <a:ext cx="5170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/>
              <p:nvPr/>
            </p:nvSpPr>
            <p:spPr>
              <a:xfrm>
                <a:off x="7106011" y="4108571"/>
                <a:ext cx="9432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→</m:t>
                      </m:r>
                      <m:r>
                        <a:rPr kumimoji="0" lang="en-GB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𝒴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011" y="4108571"/>
                <a:ext cx="943207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5E0009-4DDA-4A09-B7C3-C5CBF6761F7E}"/>
                  </a:ext>
                </a:extLst>
              </p:cNvPr>
              <p:cNvSpPr txBox="1"/>
              <p:nvPr/>
            </p:nvSpPr>
            <p:spPr>
              <a:xfrm>
                <a:off x="6873087" y="1098424"/>
                <a:ext cx="20227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minimiser of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expected risk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4BACC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BACC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ℋ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4BACC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5E0009-4DDA-4A09-B7C3-C5CBF6761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087" y="1098424"/>
                <a:ext cx="2022798" cy="523220"/>
              </a:xfrm>
              <a:prstGeom prst="rect">
                <a:avLst/>
              </a:prstGeom>
              <a:blipFill>
                <a:blip r:embed="rId4"/>
                <a:stretch>
                  <a:fillRect l="-602" t="-2326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AE0BC12D-03C3-4EAC-B14F-5DD624DF52CC}"/>
              </a:ext>
            </a:extLst>
          </p:cNvPr>
          <p:cNvSpPr txBox="1"/>
          <p:nvPr/>
        </p:nvSpPr>
        <p:spPr>
          <a:xfrm>
            <a:off x="3527884" y="3309250"/>
            <a:ext cx="9909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best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predictor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function </a:t>
            </a:r>
          </a:p>
        </p:txBody>
      </p:sp>
      <p:cxnSp>
        <p:nvCxnSpPr>
          <p:cNvPr id="30" name="Gerade Verbindung mit Pfeil 22">
            <a:extLst>
              <a:ext uri="{FF2B5EF4-FFF2-40B4-BE49-F238E27FC236}">
                <a16:creationId xmlns:a16="http://schemas.microsoft.com/office/drawing/2014/main" id="{B8D1E456-113F-45A7-B1E1-5F2C7CF0228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228184" y="1566476"/>
            <a:ext cx="685800" cy="884684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sp>
        <p:nvSpPr>
          <p:cNvPr id="16" name="Textfeld 17">
            <a:extLst>
              <a:ext uri="{FF2B5EF4-FFF2-40B4-BE49-F238E27FC236}">
                <a16:creationId xmlns:a16="http://schemas.microsoft.com/office/drawing/2014/main" id="{11A9CFCC-68EE-4FA4-9C6A-4A2909C1E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2160" y="1923678"/>
            <a:ext cx="25039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2DFBA00-CB85-4940-99D2-B9A0058E2DF0}"/>
              </a:ext>
            </a:extLst>
          </p:cNvPr>
          <p:cNvSpPr/>
          <p:nvPr/>
        </p:nvSpPr>
        <p:spPr>
          <a:xfrm rot="1357003">
            <a:off x="4663322" y="941382"/>
            <a:ext cx="1094968" cy="1645008"/>
          </a:xfrm>
          <a:custGeom>
            <a:avLst/>
            <a:gdLst>
              <a:gd name="connsiteX0" fmla="*/ 217210 w 577467"/>
              <a:gd name="connsiteY0" fmla="*/ 1214541 h 1273284"/>
              <a:gd name="connsiteX1" fmla="*/ 418378 w 577467"/>
              <a:gd name="connsiteY1" fmla="*/ 1037757 h 1273284"/>
              <a:gd name="connsiteX2" fmla="*/ 534202 w 577467"/>
              <a:gd name="connsiteY2" fmla="*/ 732957 h 1273284"/>
              <a:gd name="connsiteX3" fmla="*/ 576874 w 577467"/>
              <a:gd name="connsiteY3" fmla="*/ 428157 h 1273284"/>
              <a:gd name="connsiteX4" fmla="*/ 540298 w 577467"/>
              <a:gd name="connsiteY4" fmla="*/ 31917 h 1273284"/>
              <a:gd name="connsiteX5" fmla="*/ 326938 w 577467"/>
              <a:gd name="connsiteY5" fmla="*/ 68493 h 1273284"/>
              <a:gd name="connsiteX6" fmla="*/ 150154 w 577467"/>
              <a:gd name="connsiteY6" fmla="*/ 422061 h 1273284"/>
              <a:gd name="connsiteX7" fmla="*/ 9946 w 577467"/>
              <a:gd name="connsiteY7" fmla="*/ 836589 h 1273284"/>
              <a:gd name="connsiteX8" fmla="*/ 34330 w 577467"/>
              <a:gd name="connsiteY8" fmla="*/ 1245021 h 1273284"/>
              <a:gd name="connsiteX9" fmla="*/ 217210 w 577467"/>
              <a:gd name="connsiteY9" fmla="*/ 1214541 h 1273284"/>
              <a:gd name="connsiteX0" fmla="*/ 217210 w 845966"/>
              <a:gd name="connsiteY0" fmla="*/ 1547903 h 1606646"/>
              <a:gd name="connsiteX1" fmla="*/ 418378 w 845966"/>
              <a:gd name="connsiteY1" fmla="*/ 1371119 h 1606646"/>
              <a:gd name="connsiteX2" fmla="*/ 534202 w 845966"/>
              <a:gd name="connsiteY2" fmla="*/ 1066319 h 1606646"/>
              <a:gd name="connsiteX3" fmla="*/ 576874 w 845966"/>
              <a:gd name="connsiteY3" fmla="*/ 761519 h 1606646"/>
              <a:gd name="connsiteX4" fmla="*/ 841388 w 845966"/>
              <a:gd name="connsiteY4" fmla="*/ 7210 h 1606646"/>
              <a:gd name="connsiteX5" fmla="*/ 326938 w 845966"/>
              <a:gd name="connsiteY5" fmla="*/ 401855 h 1606646"/>
              <a:gd name="connsiteX6" fmla="*/ 150154 w 845966"/>
              <a:gd name="connsiteY6" fmla="*/ 755423 h 1606646"/>
              <a:gd name="connsiteX7" fmla="*/ 9946 w 845966"/>
              <a:gd name="connsiteY7" fmla="*/ 1169951 h 1606646"/>
              <a:gd name="connsiteX8" fmla="*/ 34330 w 845966"/>
              <a:gd name="connsiteY8" fmla="*/ 1578383 h 1606646"/>
              <a:gd name="connsiteX9" fmla="*/ 217210 w 845966"/>
              <a:gd name="connsiteY9" fmla="*/ 1547903 h 1606646"/>
              <a:gd name="connsiteX0" fmla="*/ 217210 w 844413"/>
              <a:gd name="connsiteY0" fmla="*/ 1560646 h 1619389"/>
              <a:gd name="connsiteX1" fmla="*/ 418378 w 844413"/>
              <a:gd name="connsiteY1" fmla="*/ 1383862 h 1619389"/>
              <a:gd name="connsiteX2" fmla="*/ 534202 w 844413"/>
              <a:gd name="connsiteY2" fmla="*/ 1079062 h 1619389"/>
              <a:gd name="connsiteX3" fmla="*/ 841388 w 844413"/>
              <a:gd name="connsiteY3" fmla="*/ 19953 h 1619389"/>
              <a:gd name="connsiteX4" fmla="*/ 326938 w 844413"/>
              <a:gd name="connsiteY4" fmla="*/ 414598 h 1619389"/>
              <a:gd name="connsiteX5" fmla="*/ 150154 w 844413"/>
              <a:gd name="connsiteY5" fmla="*/ 768166 h 1619389"/>
              <a:gd name="connsiteX6" fmla="*/ 9946 w 844413"/>
              <a:gd name="connsiteY6" fmla="*/ 1182694 h 1619389"/>
              <a:gd name="connsiteX7" fmla="*/ 34330 w 844413"/>
              <a:gd name="connsiteY7" fmla="*/ 1591126 h 1619389"/>
              <a:gd name="connsiteX8" fmla="*/ 217210 w 844413"/>
              <a:gd name="connsiteY8" fmla="*/ 1560646 h 1619389"/>
              <a:gd name="connsiteX0" fmla="*/ 217210 w 852860"/>
              <a:gd name="connsiteY0" fmla="*/ 1557446 h 1616189"/>
              <a:gd name="connsiteX1" fmla="*/ 418378 w 852860"/>
              <a:gd name="connsiteY1" fmla="*/ 1380662 h 1616189"/>
              <a:gd name="connsiteX2" fmla="*/ 663160 w 852860"/>
              <a:gd name="connsiteY2" fmla="*/ 1007128 h 1616189"/>
              <a:gd name="connsiteX3" fmla="*/ 841388 w 852860"/>
              <a:gd name="connsiteY3" fmla="*/ 16753 h 1616189"/>
              <a:gd name="connsiteX4" fmla="*/ 326938 w 852860"/>
              <a:gd name="connsiteY4" fmla="*/ 411398 h 1616189"/>
              <a:gd name="connsiteX5" fmla="*/ 150154 w 852860"/>
              <a:gd name="connsiteY5" fmla="*/ 764966 h 1616189"/>
              <a:gd name="connsiteX6" fmla="*/ 9946 w 852860"/>
              <a:gd name="connsiteY6" fmla="*/ 1179494 h 1616189"/>
              <a:gd name="connsiteX7" fmla="*/ 34330 w 852860"/>
              <a:gd name="connsiteY7" fmla="*/ 1587926 h 1616189"/>
              <a:gd name="connsiteX8" fmla="*/ 217210 w 852860"/>
              <a:gd name="connsiteY8" fmla="*/ 1557446 h 1616189"/>
              <a:gd name="connsiteX0" fmla="*/ 217210 w 863234"/>
              <a:gd name="connsiteY0" fmla="*/ 1545837 h 1604580"/>
              <a:gd name="connsiteX1" fmla="*/ 418378 w 863234"/>
              <a:gd name="connsiteY1" fmla="*/ 1369053 h 1604580"/>
              <a:gd name="connsiteX2" fmla="*/ 733515 w 863234"/>
              <a:gd name="connsiteY2" fmla="*/ 696051 h 1604580"/>
              <a:gd name="connsiteX3" fmla="*/ 841388 w 863234"/>
              <a:gd name="connsiteY3" fmla="*/ 5144 h 1604580"/>
              <a:gd name="connsiteX4" fmla="*/ 326938 w 863234"/>
              <a:gd name="connsiteY4" fmla="*/ 399789 h 1604580"/>
              <a:gd name="connsiteX5" fmla="*/ 150154 w 863234"/>
              <a:gd name="connsiteY5" fmla="*/ 753357 h 1604580"/>
              <a:gd name="connsiteX6" fmla="*/ 9946 w 863234"/>
              <a:gd name="connsiteY6" fmla="*/ 1167885 h 1604580"/>
              <a:gd name="connsiteX7" fmla="*/ 34330 w 863234"/>
              <a:gd name="connsiteY7" fmla="*/ 1576317 h 1604580"/>
              <a:gd name="connsiteX8" fmla="*/ 217210 w 863234"/>
              <a:gd name="connsiteY8" fmla="*/ 1545837 h 1604580"/>
              <a:gd name="connsiteX0" fmla="*/ 230299 w 876323"/>
              <a:gd name="connsiteY0" fmla="*/ 1547011 h 1605754"/>
              <a:gd name="connsiteX1" fmla="*/ 431467 w 876323"/>
              <a:gd name="connsiteY1" fmla="*/ 1370227 h 1605754"/>
              <a:gd name="connsiteX2" fmla="*/ 746604 w 876323"/>
              <a:gd name="connsiteY2" fmla="*/ 697225 h 1605754"/>
              <a:gd name="connsiteX3" fmla="*/ 854477 w 876323"/>
              <a:gd name="connsiteY3" fmla="*/ 6318 h 1605754"/>
              <a:gd name="connsiteX4" fmla="*/ 340027 w 876323"/>
              <a:gd name="connsiteY4" fmla="*/ 400963 h 1605754"/>
              <a:gd name="connsiteX5" fmla="*/ 23035 w 876323"/>
              <a:gd name="connsiteY5" fmla="*/ 1169059 h 1605754"/>
              <a:gd name="connsiteX6" fmla="*/ 47419 w 876323"/>
              <a:gd name="connsiteY6" fmla="*/ 1577491 h 1605754"/>
              <a:gd name="connsiteX7" fmla="*/ 230299 w 876323"/>
              <a:gd name="connsiteY7" fmla="*/ 1547011 h 1605754"/>
              <a:gd name="connsiteX0" fmla="*/ 230299 w 889086"/>
              <a:gd name="connsiteY0" fmla="*/ 1605532 h 1664275"/>
              <a:gd name="connsiteX1" fmla="*/ 431467 w 889086"/>
              <a:gd name="connsiteY1" fmla="*/ 1428748 h 1664275"/>
              <a:gd name="connsiteX2" fmla="*/ 746604 w 889086"/>
              <a:gd name="connsiteY2" fmla="*/ 755746 h 1664275"/>
              <a:gd name="connsiteX3" fmla="*/ 854477 w 889086"/>
              <a:gd name="connsiteY3" fmla="*/ 64839 h 1664275"/>
              <a:gd name="connsiteX4" fmla="*/ 155672 w 889086"/>
              <a:gd name="connsiteY4" fmla="*/ 161069 h 1664275"/>
              <a:gd name="connsiteX5" fmla="*/ 23035 w 889086"/>
              <a:gd name="connsiteY5" fmla="*/ 1227580 h 1664275"/>
              <a:gd name="connsiteX6" fmla="*/ 47419 w 889086"/>
              <a:gd name="connsiteY6" fmla="*/ 1636012 h 1664275"/>
              <a:gd name="connsiteX7" fmla="*/ 230299 w 889086"/>
              <a:gd name="connsiteY7" fmla="*/ 1605532 h 1664275"/>
              <a:gd name="connsiteX0" fmla="*/ 492298 w 1151085"/>
              <a:gd name="connsiteY0" fmla="*/ 1596821 h 1668719"/>
              <a:gd name="connsiteX1" fmla="*/ 693466 w 1151085"/>
              <a:gd name="connsiteY1" fmla="*/ 1420037 h 1668719"/>
              <a:gd name="connsiteX2" fmla="*/ 1008603 w 1151085"/>
              <a:gd name="connsiteY2" fmla="*/ 747035 h 1668719"/>
              <a:gd name="connsiteX3" fmla="*/ 1116476 w 1151085"/>
              <a:gd name="connsiteY3" fmla="*/ 56128 h 1668719"/>
              <a:gd name="connsiteX4" fmla="*/ 417671 w 1151085"/>
              <a:gd name="connsiteY4" fmla="*/ 152358 h 1668719"/>
              <a:gd name="connsiteX5" fmla="*/ 5822 w 1151085"/>
              <a:gd name="connsiteY5" fmla="*/ 1035015 h 1668719"/>
              <a:gd name="connsiteX6" fmla="*/ 309418 w 1151085"/>
              <a:gd name="connsiteY6" fmla="*/ 1627301 h 1668719"/>
              <a:gd name="connsiteX7" fmla="*/ 492298 w 1151085"/>
              <a:gd name="connsiteY7" fmla="*/ 1596821 h 1668719"/>
              <a:gd name="connsiteX0" fmla="*/ 310100 w 1151767"/>
              <a:gd name="connsiteY0" fmla="*/ 1627301 h 1644577"/>
              <a:gd name="connsiteX1" fmla="*/ 694148 w 1151767"/>
              <a:gd name="connsiteY1" fmla="*/ 1420037 h 1644577"/>
              <a:gd name="connsiteX2" fmla="*/ 1009285 w 1151767"/>
              <a:gd name="connsiteY2" fmla="*/ 747035 h 1644577"/>
              <a:gd name="connsiteX3" fmla="*/ 1117158 w 1151767"/>
              <a:gd name="connsiteY3" fmla="*/ 56128 h 1644577"/>
              <a:gd name="connsiteX4" fmla="*/ 418353 w 1151767"/>
              <a:gd name="connsiteY4" fmla="*/ 152358 h 1644577"/>
              <a:gd name="connsiteX5" fmla="*/ 6504 w 1151767"/>
              <a:gd name="connsiteY5" fmla="*/ 1035015 h 1644577"/>
              <a:gd name="connsiteX6" fmla="*/ 310100 w 1151767"/>
              <a:gd name="connsiteY6" fmla="*/ 1627301 h 1644577"/>
              <a:gd name="connsiteX0" fmla="*/ 389281 w 1230948"/>
              <a:gd name="connsiteY0" fmla="*/ 1618051 h 1650090"/>
              <a:gd name="connsiteX1" fmla="*/ 773329 w 1230948"/>
              <a:gd name="connsiteY1" fmla="*/ 1410787 h 1650090"/>
              <a:gd name="connsiteX2" fmla="*/ 1088466 w 1230948"/>
              <a:gd name="connsiteY2" fmla="*/ 737785 h 1650090"/>
              <a:gd name="connsiteX3" fmla="*/ 1196339 w 1230948"/>
              <a:gd name="connsiteY3" fmla="*/ 46878 h 1650090"/>
              <a:gd name="connsiteX4" fmla="*/ 497534 w 1230948"/>
              <a:gd name="connsiteY4" fmla="*/ 143108 h 1650090"/>
              <a:gd name="connsiteX5" fmla="*/ 5234 w 1230948"/>
              <a:gd name="connsiteY5" fmla="*/ 796628 h 1650090"/>
              <a:gd name="connsiteX6" fmla="*/ 389281 w 1230948"/>
              <a:gd name="connsiteY6" fmla="*/ 1618051 h 1650090"/>
              <a:gd name="connsiteX0" fmla="*/ 404354 w 1246021"/>
              <a:gd name="connsiteY0" fmla="*/ 1618051 h 1620462"/>
              <a:gd name="connsiteX1" fmla="*/ 788402 w 1246021"/>
              <a:gd name="connsiteY1" fmla="*/ 1410787 h 1620462"/>
              <a:gd name="connsiteX2" fmla="*/ 1103539 w 1246021"/>
              <a:gd name="connsiteY2" fmla="*/ 737785 h 1620462"/>
              <a:gd name="connsiteX3" fmla="*/ 1211412 w 1246021"/>
              <a:gd name="connsiteY3" fmla="*/ 46878 h 1620462"/>
              <a:gd name="connsiteX4" fmla="*/ 512607 w 1246021"/>
              <a:gd name="connsiteY4" fmla="*/ 143108 h 1620462"/>
              <a:gd name="connsiteX5" fmla="*/ 20307 w 1246021"/>
              <a:gd name="connsiteY5" fmla="*/ 796628 h 1620462"/>
              <a:gd name="connsiteX6" fmla="*/ 90742 w 1246021"/>
              <a:gd name="connsiteY6" fmla="*/ 1472961 h 1620462"/>
              <a:gd name="connsiteX7" fmla="*/ 404354 w 1246021"/>
              <a:gd name="connsiteY7" fmla="*/ 1618051 h 1620462"/>
              <a:gd name="connsiteX0" fmla="*/ 404354 w 1247655"/>
              <a:gd name="connsiteY0" fmla="*/ 1618051 h 1626947"/>
              <a:gd name="connsiteX1" fmla="*/ 721267 w 1247655"/>
              <a:gd name="connsiteY1" fmla="*/ 1303677 h 1626947"/>
              <a:gd name="connsiteX2" fmla="*/ 1103539 w 1247655"/>
              <a:gd name="connsiteY2" fmla="*/ 737785 h 1626947"/>
              <a:gd name="connsiteX3" fmla="*/ 1211412 w 1247655"/>
              <a:gd name="connsiteY3" fmla="*/ 46878 h 1626947"/>
              <a:gd name="connsiteX4" fmla="*/ 512607 w 1247655"/>
              <a:gd name="connsiteY4" fmla="*/ 143108 h 1626947"/>
              <a:gd name="connsiteX5" fmla="*/ 20307 w 1247655"/>
              <a:gd name="connsiteY5" fmla="*/ 796628 h 1626947"/>
              <a:gd name="connsiteX6" fmla="*/ 90742 w 1247655"/>
              <a:gd name="connsiteY6" fmla="*/ 1472961 h 1626947"/>
              <a:gd name="connsiteX7" fmla="*/ 404354 w 1247655"/>
              <a:gd name="connsiteY7" fmla="*/ 1618051 h 1626947"/>
              <a:gd name="connsiteX0" fmla="*/ 404354 w 1230377"/>
              <a:gd name="connsiteY0" fmla="*/ 1609960 h 1618856"/>
              <a:gd name="connsiteX1" fmla="*/ 721267 w 1230377"/>
              <a:gd name="connsiteY1" fmla="*/ 1295586 h 1618856"/>
              <a:gd name="connsiteX2" fmla="*/ 1005497 w 1230377"/>
              <a:gd name="connsiteY2" fmla="*/ 620450 h 1618856"/>
              <a:gd name="connsiteX3" fmla="*/ 1211412 w 1230377"/>
              <a:gd name="connsiteY3" fmla="*/ 38787 h 1618856"/>
              <a:gd name="connsiteX4" fmla="*/ 512607 w 1230377"/>
              <a:gd name="connsiteY4" fmla="*/ 135017 h 1618856"/>
              <a:gd name="connsiteX5" fmla="*/ 20307 w 1230377"/>
              <a:gd name="connsiteY5" fmla="*/ 788537 h 1618856"/>
              <a:gd name="connsiteX6" fmla="*/ 90742 w 1230377"/>
              <a:gd name="connsiteY6" fmla="*/ 1464870 h 1618856"/>
              <a:gd name="connsiteX7" fmla="*/ 404354 w 1230377"/>
              <a:gd name="connsiteY7" fmla="*/ 1609960 h 1618856"/>
              <a:gd name="connsiteX0" fmla="*/ 404354 w 1099108"/>
              <a:gd name="connsiteY0" fmla="*/ 1761700 h 1770596"/>
              <a:gd name="connsiteX1" fmla="*/ 721267 w 1099108"/>
              <a:gd name="connsiteY1" fmla="*/ 1447326 h 1770596"/>
              <a:gd name="connsiteX2" fmla="*/ 1005497 w 1099108"/>
              <a:gd name="connsiteY2" fmla="*/ 772190 h 1770596"/>
              <a:gd name="connsiteX3" fmla="*/ 1064884 w 1099108"/>
              <a:gd name="connsiteY3" fmla="*/ 18935 h 1770596"/>
              <a:gd name="connsiteX4" fmla="*/ 512607 w 1099108"/>
              <a:gd name="connsiteY4" fmla="*/ 286757 h 1770596"/>
              <a:gd name="connsiteX5" fmla="*/ 20307 w 1099108"/>
              <a:gd name="connsiteY5" fmla="*/ 940277 h 1770596"/>
              <a:gd name="connsiteX6" fmla="*/ 90742 w 1099108"/>
              <a:gd name="connsiteY6" fmla="*/ 1616610 h 1770596"/>
              <a:gd name="connsiteX7" fmla="*/ 404354 w 1099108"/>
              <a:gd name="connsiteY7" fmla="*/ 1761700 h 1770596"/>
              <a:gd name="connsiteX0" fmla="*/ 404354 w 1100282"/>
              <a:gd name="connsiteY0" fmla="*/ 1767189 h 1776085"/>
              <a:gd name="connsiteX1" fmla="*/ 721267 w 1100282"/>
              <a:gd name="connsiteY1" fmla="*/ 1452815 h 1776085"/>
              <a:gd name="connsiteX2" fmla="*/ 1005497 w 1100282"/>
              <a:gd name="connsiteY2" fmla="*/ 777679 h 1776085"/>
              <a:gd name="connsiteX3" fmla="*/ 1064884 w 1100282"/>
              <a:gd name="connsiteY3" fmla="*/ 24424 h 1776085"/>
              <a:gd name="connsiteX4" fmla="*/ 496623 w 1100282"/>
              <a:gd name="connsiteY4" fmla="*/ 253878 h 1776085"/>
              <a:gd name="connsiteX5" fmla="*/ 20307 w 1100282"/>
              <a:gd name="connsiteY5" fmla="*/ 945766 h 1776085"/>
              <a:gd name="connsiteX6" fmla="*/ 90742 w 1100282"/>
              <a:gd name="connsiteY6" fmla="*/ 1622099 h 1776085"/>
              <a:gd name="connsiteX7" fmla="*/ 404354 w 1100282"/>
              <a:gd name="connsiteY7" fmla="*/ 1767189 h 1776085"/>
              <a:gd name="connsiteX0" fmla="*/ 404354 w 1086121"/>
              <a:gd name="connsiteY0" fmla="*/ 1765554 h 1774450"/>
              <a:gd name="connsiteX1" fmla="*/ 721267 w 1086121"/>
              <a:gd name="connsiteY1" fmla="*/ 1451180 h 1774450"/>
              <a:gd name="connsiteX2" fmla="*/ 942087 w 1086121"/>
              <a:gd name="connsiteY2" fmla="*/ 749930 h 1774450"/>
              <a:gd name="connsiteX3" fmla="*/ 1064884 w 1086121"/>
              <a:gd name="connsiteY3" fmla="*/ 22789 h 1774450"/>
              <a:gd name="connsiteX4" fmla="*/ 496623 w 1086121"/>
              <a:gd name="connsiteY4" fmla="*/ 252243 h 1774450"/>
              <a:gd name="connsiteX5" fmla="*/ 20307 w 1086121"/>
              <a:gd name="connsiteY5" fmla="*/ 944131 h 1774450"/>
              <a:gd name="connsiteX6" fmla="*/ 90742 w 1086121"/>
              <a:gd name="connsiteY6" fmla="*/ 1620464 h 1774450"/>
              <a:gd name="connsiteX7" fmla="*/ 404354 w 1086121"/>
              <a:gd name="connsiteY7" fmla="*/ 1765554 h 1774450"/>
              <a:gd name="connsiteX0" fmla="*/ 404354 w 1087870"/>
              <a:gd name="connsiteY0" fmla="*/ 1765554 h 1776129"/>
              <a:gd name="connsiteX1" fmla="*/ 620557 w 1087870"/>
              <a:gd name="connsiteY1" fmla="*/ 1425596 h 1776129"/>
              <a:gd name="connsiteX2" fmla="*/ 942087 w 1087870"/>
              <a:gd name="connsiteY2" fmla="*/ 749930 h 1776129"/>
              <a:gd name="connsiteX3" fmla="*/ 1064884 w 1087870"/>
              <a:gd name="connsiteY3" fmla="*/ 22789 h 1776129"/>
              <a:gd name="connsiteX4" fmla="*/ 496623 w 1087870"/>
              <a:gd name="connsiteY4" fmla="*/ 252243 h 1776129"/>
              <a:gd name="connsiteX5" fmla="*/ 20307 w 1087870"/>
              <a:gd name="connsiteY5" fmla="*/ 944131 h 1776129"/>
              <a:gd name="connsiteX6" fmla="*/ 90742 w 1087870"/>
              <a:gd name="connsiteY6" fmla="*/ 1620464 h 1776129"/>
              <a:gd name="connsiteX7" fmla="*/ 404354 w 1087870"/>
              <a:gd name="connsiteY7" fmla="*/ 1765554 h 1776129"/>
              <a:gd name="connsiteX0" fmla="*/ 97840 w 1094968"/>
              <a:gd name="connsiteY0" fmla="*/ 1620464 h 1645008"/>
              <a:gd name="connsiteX1" fmla="*/ 627655 w 1094968"/>
              <a:gd name="connsiteY1" fmla="*/ 1425596 h 1645008"/>
              <a:gd name="connsiteX2" fmla="*/ 949185 w 1094968"/>
              <a:gd name="connsiteY2" fmla="*/ 749930 h 1645008"/>
              <a:gd name="connsiteX3" fmla="*/ 1071982 w 1094968"/>
              <a:gd name="connsiteY3" fmla="*/ 22789 h 1645008"/>
              <a:gd name="connsiteX4" fmla="*/ 503721 w 1094968"/>
              <a:gd name="connsiteY4" fmla="*/ 252243 h 1645008"/>
              <a:gd name="connsiteX5" fmla="*/ 27405 w 1094968"/>
              <a:gd name="connsiteY5" fmla="*/ 944131 h 1645008"/>
              <a:gd name="connsiteX6" fmla="*/ 97840 w 1094968"/>
              <a:gd name="connsiteY6" fmla="*/ 1620464 h 164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968" h="1645008">
                <a:moveTo>
                  <a:pt x="97840" y="1620464"/>
                </a:moveTo>
                <a:cubicBezTo>
                  <a:pt x="197882" y="1700708"/>
                  <a:pt x="485764" y="1570685"/>
                  <a:pt x="627655" y="1425596"/>
                </a:cubicBezTo>
                <a:cubicBezTo>
                  <a:pt x="769546" y="1280507"/>
                  <a:pt x="875131" y="983731"/>
                  <a:pt x="949185" y="749930"/>
                </a:cubicBezTo>
                <a:cubicBezTo>
                  <a:pt x="1023239" y="516129"/>
                  <a:pt x="1146226" y="105737"/>
                  <a:pt x="1071982" y="22789"/>
                </a:cubicBezTo>
                <a:cubicBezTo>
                  <a:pt x="997738" y="-60159"/>
                  <a:pt x="677817" y="98686"/>
                  <a:pt x="503721" y="252243"/>
                </a:cubicBezTo>
                <a:cubicBezTo>
                  <a:pt x="329625" y="405800"/>
                  <a:pt x="80041" y="746112"/>
                  <a:pt x="27405" y="944131"/>
                </a:cubicBezTo>
                <a:cubicBezTo>
                  <a:pt x="-25231" y="1142150"/>
                  <a:pt x="-2202" y="1540220"/>
                  <a:pt x="97840" y="1620464"/>
                </a:cubicBezTo>
                <a:close/>
              </a:path>
            </a:pathLst>
          </a:cu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9" name="Gerade Verbindung mit Pfeil 27">
            <a:extLst>
              <a:ext uri="{FF2B5EF4-FFF2-40B4-BE49-F238E27FC236}">
                <a16:creationId xmlns:a16="http://schemas.microsoft.com/office/drawing/2014/main" id="{B8E153A2-482E-49F2-9405-7E976FAB15F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192180" y="880007"/>
            <a:ext cx="589699" cy="1115679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2E8E84-E3CB-4CBD-BB6B-868DC83616C1}"/>
              </a:ext>
            </a:extLst>
          </p:cNvPr>
          <p:cNvSpPr txBox="1"/>
          <p:nvPr/>
        </p:nvSpPr>
        <p:spPr>
          <a:xfrm>
            <a:off x="6735513" y="555526"/>
            <a:ext cx="128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minimiser of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training error</a:t>
            </a:r>
          </a:p>
        </p:txBody>
      </p:sp>
      <p:cxnSp>
        <p:nvCxnSpPr>
          <p:cNvPr id="27" name="Gerade Verbindung mit Pfeil 35">
            <a:extLst>
              <a:ext uri="{FF2B5EF4-FFF2-40B4-BE49-F238E27FC236}">
                <a16:creationId xmlns:a16="http://schemas.microsoft.com/office/drawing/2014/main" id="{800889A7-586F-4130-9081-23B7E0081BB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08855" y="1715068"/>
            <a:ext cx="393535" cy="335581"/>
          </a:xfrm>
          <a:prstGeom prst="straightConnector1">
            <a:avLst/>
          </a:prstGeom>
          <a:noFill/>
          <a:ln w="31750" algn="ctr">
            <a:solidFill>
              <a:schemeClr val="accent1"/>
            </a:solidFill>
            <a:round/>
            <a:headEnd type="arrow" w="sm" len="sm"/>
            <a:tailEnd type="arrow" w="sm" len="sm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8FAC8E7-2457-4926-B796-2DBE88F202CC}"/>
              </a:ext>
            </a:extLst>
          </p:cNvPr>
          <p:cNvSpPr txBox="1"/>
          <p:nvPr/>
        </p:nvSpPr>
        <p:spPr>
          <a:xfrm>
            <a:off x="3588871" y="692696"/>
            <a:ext cx="1451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1400" b="1" dirty="0">
                <a:solidFill>
                  <a:srgbClr val="23373B"/>
                </a:solidFill>
              </a:rPr>
              <a:t>0</a:t>
            </a:r>
            <a:r>
              <a:rPr lang="en-GB" sz="1400" dirty="0">
                <a:solidFill>
                  <a:srgbClr val="23373B"/>
                </a:solidFill>
              </a:rPr>
              <a:t> training error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32" name="Gerade Verbindung mit Pfeil 41">
            <a:extLst>
              <a:ext uri="{FF2B5EF4-FFF2-40B4-BE49-F238E27FC236}">
                <a16:creationId xmlns:a16="http://schemas.microsoft.com/office/drawing/2014/main" id="{5906823E-F59A-429E-92A3-F953EAD5E1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7984" y="995616"/>
            <a:ext cx="504056" cy="495303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cxnSp>
        <p:nvCxnSpPr>
          <p:cNvPr id="34" name="Gerade Verbindung mit Pfeil 36">
            <a:extLst>
              <a:ext uri="{FF2B5EF4-FFF2-40B4-BE49-F238E27FC236}">
                <a16:creationId xmlns:a16="http://schemas.microsoft.com/office/drawing/2014/main" id="{5283789F-888C-4C55-AEB9-6B3B6BE7671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21649" y="2103698"/>
            <a:ext cx="726515" cy="534973"/>
          </a:xfrm>
          <a:prstGeom prst="straightConnector1">
            <a:avLst/>
          </a:prstGeom>
          <a:noFill/>
          <a:ln w="31750" algn="ctr">
            <a:solidFill>
              <a:schemeClr val="tx2"/>
            </a:solidFill>
            <a:round/>
            <a:headEnd type="arrow" w="sm" len="sm"/>
            <a:tailEnd type="arrow" w="sm" len="sm"/>
          </a:ln>
        </p:spPr>
      </p:cxnSp>
      <p:cxnSp>
        <p:nvCxnSpPr>
          <p:cNvPr id="24" name="Gerade Verbindung mit Pfeil 39">
            <a:extLst>
              <a:ext uri="{FF2B5EF4-FFF2-40B4-BE49-F238E27FC236}">
                <a16:creationId xmlns:a16="http://schemas.microsoft.com/office/drawing/2014/main" id="{0865E7F8-EED0-42C1-9D46-CCB8D1E8DAB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391950" y="3183818"/>
            <a:ext cx="160270" cy="1161864"/>
          </a:xfrm>
          <a:prstGeom prst="straightConnector1">
            <a:avLst/>
          </a:prstGeom>
          <a:noFill/>
          <a:ln w="22225" algn="ctr">
            <a:solidFill>
              <a:schemeClr val="accent5"/>
            </a:solidFill>
            <a:round/>
            <a:headEnd/>
            <a:tailEnd type="arrow" w="med" len="med"/>
          </a:ln>
        </p:spPr>
      </p:cxnSp>
      <p:sp>
        <p:nvSpPr>
          <p:cNvPr id="25" name="Freihandform 13">
            <a:extLst>
              <a:ext uri="{FF2B5EF4-FFF2-40B4-BE49-F238E27FC236}">
                <a16:creationId xmlns:a16="http://schemas.microsoft.com/office/drawing/2014/main" id="{F5C4A13C-926C-4629-A115-CAA079F5CB31}"/>
              </a:ext>
            </a:extLst>
          </p:cNvPr>
          <p:cNvSpPr>
            <a:spLocks/>
          </p:cNvSpPr>
          <p:nvPr/>
        </p:nvSpPr>
        <p:spPr bwMode="auto">
          <a:xfrm rot="3168926">
            <a:off x="5656414" y="2140002"/>
            <a:ext cx="1709738" cy="888206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713569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Risk Structure</a:t>
            </a:r>
            <a:endParaRPr lang="en-GB" dirty="0">
              <a:solidFill>
                <a:schemeClr val="tx2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sp>
        <p:nvSpPr>
          <p:cNvPr id="41994" name="Freihandform 13"/>
          <p:cNvSpPr>
            <a:spLocks/>
          </p:cNvSpPr>
          <p:nvPr/>
        </p:nvSpPr>
        <p:spPr bwMode="auto">
          <a:xfrm>
            <a:off x="5544225" y="1954135"/>
            <a:ext cx="1709738" cy="888206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41995" name="Freihandform 14"/>
          <p:cNvSpPr>
            <a:spLocks/>
          </p:cNvSpPr>
          <p:nvPr/>
        </p:nvSpPr>
        <p:spPr bwMode="auto">
          <a:xfrm>
            <a:off x="4221440" y="1336200"/>
            <a:ext cx="3476625" cy="2436019"/>
          </a:xfrm>
          <a:custGeom>
            <a:avLst/>
            <a:gdLst>
              <a:gd name="T0" fmla="*/ 1589963 w 4635374"/>
              <a:gd name="T1" fmla="*/ 141603 h 3247250"/>
              <a:gd name="T2" fmla="*/ 667011 w 4635374"/>
              <a:gd name="T3" fmla="*/ 767332 h 3247250"/>
              <a:gd name="T4" fmla="*/ 169018 w 4635374"/>
              <a:gd name="T5" fmla="*/ 1718854 h 3247250"/>
              <a:gd name="T6" fmla="*/ 1681112 w 4635374"/>
              <a:gd name="T7" fmla="*/ 2851619 h 3247250"/>
              <a:gd name="T8" fmla="*/ 3501056 w 4635374"/>
              <a:gd name="T9" fmla="*/ 3132539 h 3247250"/>
              <a:gd name="T10" fmla="*/ 4542317 w 4635374"/>
              <a:gd name="T11" fmla="*/ 2144774 h 3247250"/>
              <a:gd name="T12" fmla="*/ 4062429 w 4635374"/>
              <a:gd name="T13" fmla="*/ 830767 h 3247250"/>
              <a:gd name="T14" fmla="*/ 2794807 w 4635374"/>
              <a:gd name="T15" fmla="*/ 114859 h 3247250"/>
              <a:gd name="T16" fmla="*/ 1589963 w 4635374"/>
              <a:gd name="T17" fmla="*/ 141603 h 324725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635374"/>
              <a:gd name="T28" fmla="*/ 0 h 3247250"/>
              <a:gd name="T29" fmla="*/ 4635374 w 4635374"/>
              <a:gd name="T30" fmla="*/ 3247250 h 324725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635374" h="3247250">
                <a:moveTo>
                  <a:pt x="1589786" y="141467"/>
                </a:moveTo>
                <a:cubicBezTo>
                  <a:pt x="1235192" y="250109"/>
                  <a:pt x="903737" y="503976"/>
                  <a:pt x="666939" y="766600"/>
                </a:cubicBezTo>
                <a:cubicBezTo>
                  <a:pt x="430141" y="1029225"/>
                  <a:pt x="0" y="1370164"/>
                  <a:pt x="168998" y="1717214"/>
                </a:cubicBezTo>
                <a:cubicBezTo>
                  <a:pt x="337996" y="2064264"/>
                  <a:pt x="1125648" y="2613508"/>
                  <a:pt x="1680927" y="2848898"/>
                </a:cubicBezTo>
                <a:cubicBezTo>
                  <a:pt x="2236206" y="3084288"/>
                  <a:pt x="3023857" y="3247250"/>
                  <a:pt x="3500673" y="3129555"/>
                </a:cubicBezTo>
                <a:cubicBezTo>
                  <a:pt x="3977489" y="3011860"/>
                  <a:pt x="4448270" y="2525990"/>
                  <a:pt x="4541822" y="2142727"/>
                </a:cubicBezTo>
                <a:cubicBezTo>
                  <a:pt x="4635374" y="1759464"/>
                  <a:pt x="4353208" y="1167971"/>
                  <a:pt x="4061988" y="829975"/>
                </a:cubicBezTo>
                <a:cubicBezTo>
                  <a:pt x="3770768" y="491979"/>
                  <a:pt x="3206537" y="229502"/>
                  <a:pt x="2794503" y="114751"/>
                </a:cubicBezTo>
                <a:cubicBezTo>
                  <a:pt x="2382469" y="0"/>
                  <a:pt x="1944380" y="32825"/>
                  <a:pt x="1589786" y="141467"/>
                </a:cubicBezTo>
                <a:close/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41997" name="Textfeld 17"/>
          <p:cNvSpPr txBox="1">
            <a:spLocks noChangeArrowheads="1"/>
          </p:cNvSpPr>
          <p:nvPr/>
        </p:nvSpPr>
        <p:spPr bwMode="auto">
          <a:xfrm>
            <a:off x="6049050" y="2364900"/>
            <a:ext cx="271228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x</a:t>
            </a:r>
          </a:p>
        </p:txBody>
      </p:sp>
      <p:sp>
        <p:nvSpPr>
          <p:cNvPr id="41998" name="Textfeld 18"/>
          <p:cNvSpPr txBox="1">
            <a:spLocks noChangeArrowheads="1"/>
          </p:cNvSpPr>
          <p:nvPr/>
        </p:nvSpPr>
        <p:spPr bwMode="auto">
          <a:xfrm>
            <a:off x="5139412" y="2479200"/>
            <a:ext cx="271228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x</a:t>
            </a:r>
          </a:p>
        </p:txBody>
      </p:sp>
      <p:sp>
        <p:nvSpPr>
          <p:cNvPr id="41999" name="Textfeld 19"/>
          <p:cNvSpPr txBox="1">
            <a:spLocks noChangeArrowheads="1"/>
          </p:cNvSpPr>
          <p:nvPr/>
        </p:nvSpPr>
        <p:spPr bwMode="auto">
          <a:xfrm>
            <a:off x="6620550" y="2136300"/>
            <a:ext cx="271228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x</a:t>
            </a:r>
          </a:p>
        </p:txBody>
      </p:sp>
      <p:cxnSp>
        <p:nvCxnSpPr>
          <p:cNvPr id="42003" name="Gerade Verbindung mit Pfeil 27"/>
          <p:cNvCxnSpPr>
            <a:cxnSpLocks noChangeShapeType="1"/>
          </p:cNvCxnSpPr>
          <p:nvPr/>
        </p:nvCxnSpPr>
        <p:spPr bwMode="auto">
          <a:xfrm rot="10800000" flipV="1">
            <a:off x="6849150" y="1907700"/>
            <a:ext cx="798909" cy="342900"/>
          </a:xfrm>
          <a:prstGeom prst="straightConnector1">
            <a:avLst/>
          </a:prstGeom>
          <a:noFill/>
          <a:ln w="28575" algn="ctr">
            <a:solidFill>
              <a:schemeClr val="accent5"/>
            </a:solidFill>
            <a:round/>
            <a:headEnd/>
            <a:tailEnd type="arrow" w="med" len="med"/>
          </a:ln>
        </p:spPr>
      </p:cxnSp>
      <p:cxnSp>
        <p:nvCxnSpPr>
          <p:cNvPr id="42004" name="Gerade Verbindung mit Pfeil 29"/>
          <p:cNvCxnSpPr>
            <a:cxnSpLocks noChangeShapeType="1"/>
          </p:cNvCxnSpPr>
          <p:nvPr/>
        </p:nvCxnSpPr>
        <p:spPr bwMode="auto">
          <a:xfrm>
            <a:off x="4107140" y="2136300"/>
            <a:ext cx="1028700" cy="457200"/>
          </a:xfrm>
          <a:prstGeom prst="straightConnector1">
            <a:avLst/>
          </a:prstGeom>
          <a:noFill/>
          <a:ln w="28575" algn="ctr">
            <a:solidFill>
              <a:schemeClr val="accent5"/>
            </a:solidFill>
            <a:round/>
            <a:headEnd/>
            <a:tailEnd type="arrow" w="med" len="med"/>
          </a:ln>
        </p:spPr>
      </p:cxnSp>
      <p:cxnSp>
        <p:nvCxnSpPr>
          <p:cNvPr id="42005" name="Gerade Verbindung mit Pfeil 35"/>
          <p:cNvCxnSpPr>
            <a:cxnSpLocks noChangeShapeType="1"/>
            <a:stCxn id="41998" idx="3"/>
            <a:endCxn id="41997" idx="1"/>
          </p:cNvCxnSpPr>
          <p:nvPr/>
        </p:nvCxnSpPr>
        <p:spPr bwMode="auto">
          <a:xfrm flipV="1">
            <a:off x="5410640" y="2514941"/>
            <a:ext cx="638410" cy="114300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 type="arrow" w="sm" len="sm"/>
            <a:tailEnd type="arrow" w="sm" len="sm"/>
          </a:ln>
        </p:spPr>
      </p:cxnSp>
      <p:cxnSp>
        <p:nvCxnSpPr>
          <p:cNvPr id="42006" name="Gerade Verbindung mit Pfeil 36"/>
          <p:cNvCxnSpPr>
            <a:cxnSpLocks noChangeShapeType="1"/>
          </p:cNvCxnSpPr>
          <p:nvPr/>
        </p:nvCxnSpPr>
        <p:spPr bwMode="auto">
          <a:xfrm flipV="1">
            <a:off x="6260872" y="2322560"/>
            <a:ext cx="432000" cy="18000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 type="arrow" w="sm" len="sm"/>
            <a:tailEnd type="arrow" w="sm" len="sm"/>
          </a:ln>
        </p:spPr>
      </p:cxnSp>
      <p:cxnSp>
        <p:nvCxnSpPr>
          <p:cNvPr id="42007" name="Gerade Verbindung mit Pfeil 39"/>
          <p:cNvCxnSpPr>
            <a:cxnSpLocks noChangeShapeType="1"/>
          </p:cNvCxnSpPr>
          <p:nvPr/>
        </p:nvCxnSpPr>
        <p:spPr bwMode="auto">
          <a:xfrm rot="5400000" flipH="1" flipV="1">
            <a:off x="5763300" y="3449559"/>
            <a:ext cx="1485900" cy="228600"/>
          </a:xfrm>
          <a:prstGeom prst="straightConnector1">
            <a:avLst/>
          </a:prstGeom>
          <a:noFill/>
          <a:ln w="28575" algn="ctr">
            <a:solidFill>
              <a:schemeClr val="accent5"/>
            </a:solidFill>
            <a:round/>
            <a:headEnd/>
            <a:tailEnd type="arrow" w="med" len="med"/>
          </a:ln>
        </p:spPr>
      </p:cxnSp>
      <p:cxnSp>
        <p:nvCxnSpPr>
          <p:cNvPr id="42008" name="Gerade Verbindung mit Pfeil 41"/>
          <p:cNvCxnSpPr>
            <a:cxnSpLocks noChangeShapeType="1"/>
          </p:cNvCxnSpPr>
          <p:nvPr/>
        </p:nvCxnSpPr>
        <p:spPr bwMode="auto">
          <a:xfrm rot="16200000" flipV="1">
            <a:off x="7020600" y="3678159"/>
            <a:ext cx="914400" cy="114300"/>
          </a:xfrm>
          <a:prstGeom prst="straightConnector1">
            <a:avLst/>
          </a:prstGeom>
          <a:noFill/>
          <a:ln w="28575" algn="ctr">
            <a:solidFill>
              <a:schemeClr val="accent5"/>
            </a:solidFill>
            <a:round/>
            <a:headEnd/>
            <a:tailEnd type="arrow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B731062-A720-4E3B-AB7F-EAD1D34B70AF}"/>
                  </a:ext>
                </a:extLst>
              </p:cNvPr>
              <p:cNvSpPr/>
              <p:nvPr/>
            </p:nvSpPr>
            <p:spPr>
              <a:xfrm>
                <a:off x="6150094" y="4254646"/>
                <a:ext cx="4694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ℋ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B731062-A720-4E3B-AB7F-EAD1D34B7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094" y="4254646"/>
                <a:ext cx="46942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/>
              <p:nvPr/>
            </p:nvSpPr>
            <p:spPr>
              <a:xfrm>
                <a:off x="7106011" y="4108571"/>
                <a:ext cx="9432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→</m:t>
                      </m:r>
                      <m:r>
                        <a:rPr kumimoji="0" lang="en-GB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𝒴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011" y="4108571"/>
                <a:ext cx="943207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5E0009-4DDA-4A09-B7C3-C5CBF6761F7E}"/>
                  </a:ext>
                </a:extLst>
              </p:cNvPr>
              <p:cNvSpPr txBox="1"/>
              <p:nvPr/>
            </p:nvSpPr>
            <p:spPr>
              <a:xfrm>
                <a:off x="6891778" y="1098424"/>
                <a:ext cx="19854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minimiser of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expected risk from </a:t>
                </a:r>
                <a14:m>
                  <m:oMath xmlns:m="http://schemas.openxmlformats.org/officeDocument/2006/math">
                    <m:r>
                      <a:rPr kumimoji="0" lang="en-GB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BACC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ℋ</m:t>
                    </m:r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5E0009-4DDA-4A09-B7C3-C5CBF6761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778" y="1098424"/>
                <a:ext cx="1985415" cy="523220"/>
              </a:xfrm>
              <a:prstGeom prst="rect">
                <a:avLst/>
              </a:prstGeom>
              <a:blipFill>
                <a:blip r:embed="rId4"/>
                <a:stretch>
                  <a:fillRect l="-308" t="-2326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AE0BC12D-03C3-4EAC-B14F-5DD624DF52CC}"/>
              </a:ext>
            </a:extLst>
          </p:cNvPr>
          <p:cNvSpPr txBox="1"/>
          <p:nvPr/>
        </p:nvSpPr>
        <p:spPr>
          <a:xfrm>
            <a:off x="3275856" y="1655904"/>
            <a:ext cx="9909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best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predictor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function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6B6FE6-560C-4B2B-B635-93558BD2F802}"/>
              </a:ext>
            </a:extLst>
          </p:cNvPr>
          <p:cNvSpPr txBox="1"/>
          <p:nvPr/>
        </p:nvSpPr>
        <p:spPr>
          <a:xfrm>
            <a:off x="7611359" y="1638484"/>
            <a:ext cx="1281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minimiser of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training error</a:t>
            </a:r>
          </a:p>
        </p:txBody>
      </p:sp>
      <p:cxnSp>
        <p:nvCxnSpPr>
          <p:cNvPr id="21" name="Gerade Verbindung mit Pfeil 22">
            <a:extLst>
              <a:ext uri="{FF2B5EF4-FFF2-40B4-BE49-F238E27FC236}">
                <a16:creationId xmlns:a16="http://schemas.microsoft.com/office/drawing/2014/main" id="{FB59F13E-0D19-40C3-B203-050E7E76CF1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228184" y="1566476"/>
            <a:ext cx="685800" cy="884684"/>
          </a:xfrm>
          <a:prstGeom prst="straightConnector1">
            <a:avLst/>
          </a:prstGeom>
          <a:noFill/>
          <a:ln w="28575" algn="ctr">
            <a:solidFill>
              <a:schemeClr val="accent5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573416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tx2"/>
                </a:solidFill>
              </a:rPr>
              <a:t>Automagic</a:t>
            </a:r>
            <a:r>
              <a:rPr lang="en-GB" dirty="0">
                <a:solidFill>
                  <a:schemeClr val="tx2"/>
                </a:solidFill>
              </a:rPr>
              <a:t>:</a:t>
            </a:r>
            <a:r>
              <a:rPr lang="en-GB" dirty="0"/>
              <a:t> Dynamical Difficulty Adjustment in Computer Games</a:t>
            </a:r>
          </a:p>
        </p:txBody>
      </p:sp>
      <p:pic>
        <p:nvPicPr>
          <p:cNvPr id="6" name="Inhaltsplatzhalter 3" descr="adaptiv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997" y="581950"/>
            <a:ext cx="4552503" cy="4544722"/>
          </a:xfrm>
          <a:prstGeom prst="rect">
            <a:avLst/>
          </a:prstGeom>
        </p:spPr>
      </p:pic>
      <p:pic>
        <p:nvPicPr>
          <p:cNvPr id="7" name="Grafik 5" descr="dd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53407" y="877688"/>
            <a:ext cx="4183089" cy="404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71742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Fira Sans Medium" panose="020B0603050000020004" pitchFamily="34" charset="0"/>
                <a:ea typeface="Fira Sans Medium" panose="020B0603050000020004" pitchFamily="34" charset="0"/>
              </a:rPr>
              <a:t>Risk Structure</a:t>
            </a:r>
            <a:endParaRPr lang="en-GB" dirty="0">
              <a:solidFill>
                <a:schemeClr val="tx2"/>
              </a:solidFill>
              <a:latin typeface="Fira Sans Medium" panose="020B0603050000020004" pitchFamily="34" charset="0"/>
              <a:ea typeface="Fira Sans Medium" panose="020B0603050000020004" pitchFamily="34" charset="0"/>
            </a:endParaRPr>
          </a:p>
        </p:txBody>
      </p:sp>
      <p:cxnSp>
        <p:nvCxnSpPr>
          <p:cNvPr id="41987" name="Gerade Verbindung mit Pfeil 4"/>
          <p:cNvCxnSpPr>
            <a:cxnSpLocks noChangeShapeType="1"/>
          </p:cNvCxnSpPr>
          <p:nvPr/>
        </p:nvCxnSpPr>
        <p:spPr bwMode="auto">
          <a:xfrm rot="5400000" flipH="1" flipV="1">
            <a:off x="-582827" y="3892475"/>
            <a:ext cx="2397919" cy="119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1988" name="Gerade Verbindung mit Pfeil 6"/>
          <p:cNvCxnSpPr>
            <a:cxnSpLocks noChangeShapeType="1"/>
          </p:cNvCxnSpPr>
          <p:nvPr/>
        </p:nvCxnSpPr>
        <p:spPr bwMode="auto">
          <a:xfrm rot="10800000" flipH="1" flipV="1">
            <a:off x="273828" y="4749129"/>
            <a:ext cx="2397919" cy="119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1989" name="Freihandform 7"/>
          <p:cNvSpPr>
            <a:spLocks/>
          </p:cNvSpPr>
          <p:nvPr/>
        </p:nvSpPr>
        <p:spPr bwMode="auto">
          <a:xfrm>
            <a:off x="728647" y="2741736"/>
            <a:ext cx="1813322" cy="1791890"/>
          </a:xfrm>
          <a:custGeom>
            <a:avLst/>
            <a:gdLst>
              <a:gd name="T0" fmla="*/ 0 w 2417275"/>
              <a:gd name="T1" fmla="*/ 0 h 2390114"/>
              <a:gd name="T2" fmla="*/ 135910 w 2417275"/>
              <a:gd name="T3" fmla="*/ 1084731 h 2390114"/>
              <a:gd name="T4" fmla="*/ 625193 w 2417275"/>
              <a:gd name="T5" fmla="*/ 1789805 h 2390114"/>
              <a:gd name="T6" fmla="*/ 1540334 w 2417275"/>
              <a:gd name="T7" fmla="*/ 2169460 h 2390114"/>
              <a:gd name="T8" fmla="*/ 2419227 w 2417275"/>
              <a:gd name="T9" fmla="*/ 2386406 h 23901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17275"/>
              <a:gd name="T16" fmla="*/ 0 h 2390114"/>
              <a:gd name="T17" fmla="*/ 2417275 w 2417275"/>
              <a:gd name="T18" fmla="*/ 2390114 h 23901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17275" h="2390114">
                <a:moveTo>
                  <a:pt x="0" y="0"/>
                </a:moveTo>
                <a:cubicBezTo>
                  <a:pt x="15843" y="393825"/>
                  <a:pt x="31687" y="787651"/>
                  <a:pt x="135802" y="1086415"/>
                </a:cubicBezTo>
                <a:cubicBezTo>
                  <a:pt x="239917" y="1385179"/>
                  <a:pt x="390808" y="1611517"/>
                  <a:pt x="624689" y="1792586"/>
                </a:cubicBezTo>
                <a:cubicBezTo>
                  <a:pt x="858570" y="1973655"/>
                  <a:pt x="1240325" y="2073243"/>
                  <a:pt x="1539089" y="2172831"/>
                </a:cubicBezTo>
                <a:cubicBezTo>
                  <a:pt x="1837853" y="2272419"/>
                  <a:pt x="2218099" y="2341829"/>
                  <a:pt x="2417275" y="2390114"/>
                </a:cubicBez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41990" name="Freihandform 8"/>
          <p:cNvSpPr>
            <a:spLocks/>
          </p:cNvSpPr>
          <p:nvPr/>
        </p:nvSpPr>
        <p:spPr bwMode="auto">
          <a:xfrm>
            <a:off x="707215" y="3570410"/>
            <a:ext cx="1922860" cy="1038225"/>
          </a:xfrm>
          <a:custGeom>
            <a:avLst/>
            <a:gdLst>
              <a:gd name="T0" fmla="*/ 28678 w 2563640"/>
              <a:gd name="T1" fmla="*/ 1381661 h 1385181"/>
              <a:gd name="T2" fmla="*/ 92068 w 2563640"/>
              <a:gd name="T3" fmla="*/ 1372629 h 1385181"/>
              <a:gd name="T4" fmla="*/ 753151 w 2563640"/>
              <a:gd name="T5" fmla="*/ 1336507 h 1385181"/>
              <a:gd name="T6" fmla="*/ 1314618 w 2563640"/>
              <a:gd name="T7" fmla="*/ 1246203 h 1385181"/>
              <a:gd name="T8" fmla="*/ 2138702 w 2563640"/>
              <a:gd name="T9" fmla="*/ 830802 h 1385181"/>
              <a:gd name="T10" fmla="*/ 2564329 w 2563640"/>
              <a:gd name="T11" fmla="*/ 0 h 138518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63640"/>
              <a:gd name="T19" fmla="*/ 0 h 1385181"/>
              <a:gd name="T20" fmla="*/ 2563640 w 2563640"/>
              <a:gd name="T21" fmla="*/ 1385181 h 138518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63640" h="1385181">
                <a:moveTo>
                  <a:pt x="28670" y="1385181"/>
                </a:moveTo>
                <a:cubicBezTo>
                  <a:pt x="0" y="1384426"/>
                  <a:pt x="92044" y="1376127"/>
                  <a:pt x="92044" y="1376127"/>
                </a:cubicBezTo>
                <a:cubicBezTo>
                  <a:pt x="212757" y="1368582"/>
                  <a:pt x="549244" y="1361038"/>
                  <a:pt x="752947" y="1339913"/>
                </a:cubicBezTo>
                <a:cubicBezTo>
                  <a:pt x="956650" y="1318788"/>
                  <a:pt x="1083399" y="1333878"/>
                  <a:pt x="1314262" y="1249379"/>
                </a:cubicBezTo>
                <a:cubicBezTo>
                  <a:pt x="1545125" y="1164880"/>
                  <a:pt x="1929897" y="1041149"/>
                  <a:pt x="2138127" y="832919"/>
                </a:cubicBezTo>
                <a:cubicBezTo>
                  <a:pt x="2346357" y="624689"/>
                  <a:pt x="2494230" y="144855"/>
                  <a:pt x="2563640" y="0"/>
                </a:cubicBezTo>
              </a:path>
            </a:pathLst>
          </a:cu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41991" name="Freihandform 9"/>
          <p:cNvSpPr>
            <a:spLocks/>
          </p:cNvSpPr>
          <p:nvPr/>
        </p:nvSpPr>
        <p:spPr bwMode="auto">
          <a:xfrm>
            <a:off x="769127" y="2727447"/>
            <a:ext cx="1853804" cy="1289447"/>
          </a:xfrm>
          <a:custGeom>
            <a:avLst/>
            <a:gdLst>
              <a:gd name="T0" fmla="*/ 0 w 2471596"/>
              <a:gd name="T1" fmla="*/ 0 h 1718649"/>
              <a:gd name="T2" fmla="*/ 181109 w 2471596"/>
              <a:gd name="T3" fmla="*/ 707178 h 1718649"/>
              <a:gd name="T4" fmla="*/ 552389 w 2471596"/>
              <a:gd name="T5" fmla="*/ 1432489 h 1718649"/>
              <a:gd name="T6" fmla="*/ 1068553 w 2471596"/>
              <a:gd name="T7" fmla="*/ 1641016 h 1718649"/>
              <a:gd name="T8" fmla="*/ 1629996 w 2471596"/>
              <a:gd name="T9" fmla="*/ 1713548 h 1718649"/>
              <a:gd name="T10" fmla="*/ 2001276 w 2471596"/>
              <a:gd name="T11" fmla="*/ 1595685 h 1718649"/>
              <a:gd name="T12" fmla="*/ 2472164 w 2471596"/>
              <a:gd name="T13" fmla="*/ 1042634 h 17186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71596"/>
              <a:gd name="T22" fmla="*/ 0 h 1718649"/>
              <a:gd name="T23" fmla="*/ 2471596 w 2471596"/>
              <a:gd name="T24" fmla="*/ 1718649 h 17186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71596" h="1718649">
                <a:moveTo>
                  <a:pt x="0" y="0"/>
                </a:moveTo>
                <a:cubicBezTo>
                  <a:pt x="44513" y="233881"/>
                  <a:pt x="89026" y="467762"/>
                  <a:pt x="181069" y="706170"/>
                </a:cubicBezTo>
                <a:cubicBezTo>
                  <a:pt x="273112" y="944578"/>
                  <a:pt x="404388" y="1275029"/>
                  <a:pt x="552261" y="1430447"/>
                </a:cubicBezTo>
                <a:cubicBezTo>
                  <a:pt x="700134" y="1585865"/>
                  <a:pt x="888749" y="1591901"/>
                  <a:pt x="1068309" y="1638677"/>
                </a:cubicBezTo>
                <a:cubicBezTo>
                  <a:pt x="1247870" y="1685453"/>
                  <a:pt x="1474206" y="1718649"/>
                  <a:pt x="1629624" y="1711105"/>
                </a:cubicBezTo>
                <a:cubicBezTo>
                  <a:pt x="1785042" y="1703561"/>
                  <a:pt x="1860487" y="1705070"/>
                  <a:pt x="2000816" y="1593410"/>
                </a:cubicBezTo>
                <a:cubicBezTo>
                  <a:pt x="2141145" y="1481751"/>
                  <a:pt x="2306370" y="1261449"/>
                  <a:pt x="2471596" y="1041148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41992" name="Textfeld 10"/>
          <p:cNvSpPr txBox="1">
            <a:spLocks noChangeArrowheads="1"/>
          </p:cNvSpPr>
          <p:nvPr/>
        </p:nvSpPr>
        <p:spPr bwMode="auto">
          <a:xfrm>
            <a:off x="2686108" y="3793647"/>
            <a:ext cx="1821332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expected error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generalisation error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14B03D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training error</a:t>
            </a:r>
          </a:p>
        </p:txBody>
      </p:sp>
      <p:sp>
        <p:nvSpPr>
          <p:cNvPr id="41994" name="Freihandform 13"/>
          <p:cNvSpPr>
            <a:spLocks/>
          </p:cNvSpPr>
          <p:nvPr/>
        </p:nvSpPr>
        <p:spPr bwMode="auto">
          <a:xfrm>
            <a:off x="5544225" y="1954135"/>
            <a:ext cx="1709738" cy="888206"/>
          </a:xfrm>
          <a:custGeom>
            <a:avLst/>
            <a:gdLst>
              <a:gd name="T0" fmla="*/ 1282563 w 2280100"/>
              <a:gd name="T1" fmla="*/ 90417 h 1183474"/>
              <a:gd name="T2" fmla="*/ 521668 w 2280100"/>
              <a:gd name="T3" fmla="*/ 90417 h 1183474"/>
              <a:gd name="T4" fmla="*/ 129059 w 2280100"/>
              <a:gd name="T5" fmla="*/ 632922 h 1183474"/>
              <a:gd name="T6" fmla="*/ 1296036 w 2280100"/>
              <a:gd name="T7" fmla="*/ 1150370 h 1183474"/>
              <a:gd name="T8" fmla="*/ 2019742 w 2280100"/>
              <a:gd name="T9" fmla="*/ 850795 h 1183474"/>
              <a:gd name="T10" fmla="*/ 2155435 w 2280100"/>
              <a:gd name="T11" fmla="*/ 396894 h 1183474"/>
              <a:gd name="T12" fmla="*/ 1282563 w 2280100"/>
              <a:gd name="T13" fmla="*/ 90417 h 118347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80100"/>
              <a:gd name="T22" fmla="*/ 0 h 1183474"/>
              <a:gd name="T23" fmla="*/ 2280100 w 2280100"/>
              <a:gd name="T24" fmla="*/ 1183474 h 118347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80100" h="1183474">
                <a:moveTo>
                  <a:pt x="1283575" y="90173"/>
                </a:moveTo>
                <a:cubicBezTo>
                  <a:pt x="1011065" y="39232"/>
                  <a:pt x="714482" y="0"/>
                  <a:pt x="522080" y="90173"/>
                </a:cubicBezTo>
                <a:cubicBezTo>
                  <a:pt x="329678" y="180346"/>
                  <a:pt x="0" y="455031"/>
                  <a:pt x="129163" y="631212"/>
                </a:cubicBezTo>
                <a:cubicBezTo>
                  <a:pt x="258326" y="807393"/>
                  <a:pt x="981698" y="1111046"/>
                  <a:pt x="1297060" y="1147260"/>
                </a:cubicBezTo>
                <a:cubicBezTo>
                  <a:pt x="1612422" y="1183474"/>
                  <a:pt x="1877992" y="973736"/>
                  <a:pt x="2021338" y="848496"/>
                </a:cubicBezTo>
                <a:cubicBezTo>
                  <a:pt x="2164685" y="723256"/>
                  <a:pt x="2280100" y="522209"/>
                  <a:pt x="2157139" y="395822"/>
                </a:cubicBezTo>
                <a:cubicBezTo>
                  <a:pt x="2034179" y="269435"/>
                  <a:pt x="1556085" y="141114"/>
                  <a:pt x="1283575" y="90173"/>
                </a:cubicBezTo>
                <a:close/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41995" name="Freihandform 14"/>
          <p:cNvSpPr>
            <a:spLocks/>
          </p:cNvSpPr>
          <p:nvPr/>
        </p:nvSpPr>
        <p:spPr bwMode="auto">
          <a:xfrm>
            <a:off x="4221440" y="1336200"/>
            <a:ext cx="3476625" cy="2436019"/>
          </a:xfrm>
          <a:custGeom>
            <a:avLst/>
            <a:gdLst>
              <a:gd name="T0" fmla="*/ 1589963 w 4635374"/>
              <a:gd name="T1" fmla="*/ 141603 h 3247250"/>
              <a:gd name="T2" fmla="*/ 667011 w 4635374"/>
              <a:gd name="T3" fmla="*/ 767332 h 3247250"/>
              <a:gd name="T4" fmla="*/ 169018 w 4635374"/>
              <a:gd name="T5" fmla="*/ 1718854 h 3247250"/>
              <a:gd name="T6" fmla="*/ 1681112 w 4635374"/>
              <a:gd name="T7" fmla="*/ 2851619 h 3247250"/>
              <a:gd name="T8" fmla="*/ 3501056 w 4635374"/>
              <a:gd name="T9" fmla="*/ 3132539 h 3247250"/>
              <a:gd name="T10" fmla="*/ 4542317 w 4635374"/>
              <a:gd name="T11" fmla="*/ 2144774 h 3247250"/>
              <a:gd name="T12" fmla="*/ 4062429 w 4635374"/>
              <a:gd name="T13" fmla="*/ 830767 h 3247250"/>
              <a:gd name="T14" fmla="*/ 2794807 w 4635374"/>
              <a:gd name="T15" fmla="*/ 114859 h 3247250"/>
              <a:gd name="T16" fmla="*/ 1589963 w 4635374"/>
              <a:gd name="T17" fmla="*/ 141603 h 324725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635374"/>
              <a:gd name="T28" fmla="*/ 0 h 3247250"/>
              <a:gd name="T29" fmla="*/ 4635374 w 4635374"/>
              <a:gd name="T30" fmla="*/ 3247250 h 324725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635374" h="3247250">
                <a:moveTo>
                  <a:pt x="1589786" y="141467"/>
                </a:moveTo>
                <a:cubicBezTo>
                  <a:pt x="1235192" y="250109"/>
                  <a:pt x="903737" y="503976"/>
                  <a:pt x="666939" y="766600"/>
                </a:cubicBezTo>
                <a:cubicBezTo>
                  <a:pt x="430141" y="1029225"/>
                  <a:pt x="0" y="1370164"/>
                  <a:pt x="168998" y="1717214"/>
                </a:cubicBezTo>
                <a:cubicBezTo>
                  <a:pt x="337996" y="2064264"/>
                  <a:pt x="1125648" y="2613508"/>
                  <a:pt x="1680927" y="2848898"/>
                </a:cubicBezTo>
                <a:cubicBezTo>
                  <a:pt x="2236206" y="3084288"/>
                  <a:pt x="3023857" y="3247250"/>
                  <a:pt x="3500673" y="3129555"/>
                </a:cubicBezTo>
                <a:cubicBezTo>
                  <a:pt x="3977489" y="3011860"/>
                  <a:pt x="4448270" y="2525990"/>
                  <a:pt x="4541822" y="2142727"/>
                </a:cubicBezTo>
                <a:cubicBezTo>
                  <a:pt x="4635374" y="1759464"/>
                  <a:pt x="4353208" y="1167971"/>
                  <a:pt x="4061988" y="829975"/>
                </a:cubicBezTo>
                <a:cubicBezTo>
                  <a:pt x="3770768" y="491979"/>
                  <a:pt x="3206537" y="229502"/>
                  <a:pt x="2794503" y="114751"/>
                </a:cubicBezTo>
                <a:cubicBezTo>
                  <a:pt x="2382469" y="0"/>
                  <a:pt x="1944380" y="32825"/>
                  <a:pt x="1589786" y="141467"/>
                </a:cubicBezTo>
                <a:close/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41997" name="Textfeld 17"/>
          <p:cNvSpPr txBox="1">
            <a:spLocks noChangeArrowheads="1"/>
          </p:cNvSpPr>
          <p:nvPr/>
        </p:nvSpPr>
        <p:spPr bwMode="auto">
          <a:xfrm>
            <a:off x="6049050" y="2364900"/>
            <a:ext cx="271228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x</a:t>
            </a:r>
          </a:p>
        </p:txBody>
      </p:sp>
      <p:sp>
        <p:nvSpPr>
          <p:cNvPr id="41998" name="Textfeld 18"/>
          <p:cNvSpPr txBox="1">
            <a:spLocks noChangeArrowheads="1"/>
          </p:cNvSpPr>
          <p:nvPr/>
        </p:nvSpPr>
        <p:spPr bwMode="auto">
          <a:xfrm>
            <a:off x="5139412" y="2479200"/>
            <a:ext cx="271228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x</a:t>
            </a:r>
          </a:p>
        </p:txBody>
      </p:sp>
      <p:sp>
        <p:nvSpPr>
          <p:cNvPr id="41999" name="Textfeld 19"/>
          <p:cNvSpPr txBox="1">
            <a:spLocks noChangeArrowheads="1"/>
          </p:cNvSpPr>
          <p:nvPr/>
        </p:nvSpPr>
        <p:spPr bwMode="auto">
          <a:xfrm>
            <a:off x="6620550" y="2136300"/>
            <a:ext cx="271228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x</a:t>
            </a:r>
          </a:p>
        </p:txBody>
      </p:sp>
      <p:cxnSp>
        <p:nvCxnSpPr>
          <p:cNvPr id="42003" name="Gerade Verbindung mit Pfeil 27"/>
          <p:cNvCxnSpPr>
            <a:cxnSpLocks noChangeShapeType="1"/>
          </p:cNvCxnSpPr>
          <p:nvPr/>
        </p:nvCxnSpPr>
        <p:spPr bwMode="auto">
          <a:xfrm rot="10800000" flipV="1">
            <a:off x="6849150" y="1907700"/>
            <a:ext cx="798909" cy="342900"/>
          </a:xfrm>
          <a:prstGeom prst="straightConnector1">
            <a:avLst/>
          </a:prstGeom>
          <a:noFill/>
          <a:ln w="28575" algn="ctr">
            <a:solidFill>
              <a:schemeClr val="accent5"/>
            </a:solidFill>
            <a:round/>
            <a:headEnd/>
            <a:tailEnd type="arrow" w="med" len="med"/>
          </a:ln>
        </p:spPr>
      </p:cxnSp>
      <p:cxnSp>
        <p:nvCxnSpPr>
          <p:cNvPr id="42004" name="Gerade Verbindung mit Pfeil 29"/>
          <p:cNvCxnSpPr>
            <a:cxnSpLocks noChangeShapeType="1"/>
          </p:cNvCxnSpPr>
          <p:nvPr/>
        </p:nvCxnSpPr>
        <p:spPr bwMode="auto">
          <a:xfrm>
            <a:off x="4107140" y="2136300"/>
            <a:ext cx="1028700" cy="457200"/>
          </a:xfrm>
          <a:prstGeom prst="straightConnector1">
            <a:avLst/>
          </a:prstGeom>
          <a:noFill/>
          <a:ln w="28575" algn="ctr">
            <a:solidFill>
              <a:schemeClr val="accent5"/>
            </a:solidFill>
            <a:round/>
            <a:headEnd/>
            <a:tailEnd type="arrow" w="med" len="med"/>
          </a:ln>
        </p:spPr>
      </p:cxnSp>
      <p:cxnSp>
        <p:nvCxnSpPr>
          <p:cNvPr id="42005" name="Gerade Verbindung mit Pfeil 35"/>
          <p:cNvCxnSpPr>
            <a:cxnSpLocks noChangeShapeType="1"/>
            <a:stCxn id="41998" idx="3"/>
            <a:endCxn id="41997" idx="1"/>
          </p:cNvCxnSpPr>
          <p:nvPr/>
        </p:nvCxnSpPr>
        <p:spPr bwMode="auto">
          <a:xfrm flipV="1">
            <a:off x="5410640" y="2514941"/>
            <a:ext cx="638410" cy="114300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 type="arrow" w="sm" len="sm"/>
            <a:tailEnd type="arrow" w="sm" len="sm"/>
          </a:ln>
        </p:spPr>
      </p:cxnSp>
      <p:cxnSp>
        <p:nvCxnSpPr>
          <p:cNvPr id="42006" name="Gerade Verbindung mit Pfeil 36"/>
          <p:cNvCxnSpPr>
            <a:cxnSpLocks noChangeShapeType="1"/>
          </p:cNvCxnSpPr>
          <p:nvPr/>
        </p:nvCxnSpPr>
        <p:spPr bwMode="auto">
          <a:xfrm flipV="1">
            <a:off x="6260872" y="2322560"/>
            <a:ext cx="432000" cy="180000"/>
          </a:xfrm>
          <a:prstGeom prst="straightConnector1">
            <a:avLst/>
          </a:prstGeom>
          <a:noFill/>
          <a:ln w="38100" algn="ctr">
            <a:solidFill>
              <a:schemeClr val="accent2"/>
            </a:solidFill>
            <a:round/>
            <a:headEnd type="arrow" w="sm" len="sm"/>
            <a:tailEnd type="arrow" w="sm" len="sm"/>
          </a:ln>
        </p:spPr>
      </p:cxnSp>
      <p:cxnSp>
        <p:nvCxnSpPr>
          <p:cNvPr id="42007" name="Gerade Verbindung mit Pfeil 39"/>
          <p:cNvCxnSpPr>
            <a:cxnSpLocks noChangeShapeType="1"/>
          </p:cNvCxnSpPr>
          <p:nvPr/>
        </p:nvCxnSpPr>
        <p:spPr bwMode="auto">
          <a:xfrm rot="5400000" flipH="1" flipV="1">
            <a:off x="5763300" y="3449559"/>
            <a:ext cx="1485900" cy="228600"/>
          </a:xfrm>
          <a:prstGeom prst="straightConnector1">
            <a:avLst/>
          </a:prstGeom>
          <a:noFill/>
          <a:ln w="28575" algn="ctr">
            <a:solidFill>
              <a:schemeClr val="accent5"/>
            </a:solidFill>
            <a:round/>
            <a:headEnd/>
            <a:tailEnd type="arrow" w="med" len="med"/>
          </a:ln>
        </p:spPr>
      </p:cxnSp>
      <p:cxnSp>
        <p:nvCxnSpPr>
          <p:cNvPr id="42008" name="Gerade Verbindung mit Pfeil 41"/>
          <p:cNvCxnSpPr>
            <a:cxnSpLocks noChangeShapeType="1"/>
          </p:cNvCxnSpPr>
          <p:nvPr/>
        </p:nvCxnSpPr>
        <p:spPr bwMode="auto">
          <a:xfrm rot="16200000" flipV="1">
            <a:off x="7020600" y="3678159"/>
            <a:ext cx="914400" cy="114300"/>
          </a:xfrm>
          <a:prstGeom prst="straightConnector1">
            <a:avLst/>
          </a:prstGeom>
          <a:noFill/>
          <a:ln w="28575" algn="ctr">
            <a:solidFill>
              <a:schemeClr val="accent5"/>
            </a:solidFill>
            <a:round/>
            <a:headEnd/>
            <a:tailEnd type="arrow" w="med" len="med"/>
          </a:ln>
        </p:spPr>
      </p:cxnSp>
      <p:sp>
        <p:nvSpPr>
          <p:cNvPr id="42011" name="Textfeld 47"/>
          <p:cNvSpPr txBox="1">
            <a:spLocks noChangeArrowheads="1"/>
          </p:cNvSpPr>
          <p:nvPr/>
        </p:nvSpPr>
        <p:spPr bwMode="auto">
          <a:xfrm>
            <a:off x="179512" y="2008310"/>
            <a:ext cx="2194832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underfitting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function class too small,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no good function in there</a:t>
            </a:r>
          </a:p>
        </p:txBody>
      </p:sp>
      <p:sp>
        <p:nvSpPr>
          <p:cNvPr id="42012" name="Textfeld 48"/>
          <p:cNvSpPr txBox="1">
            <a:spLocks noChangeArrowheads="1"/>
          </p:cNvSpPr>
          <p:nvPr/>
        </p:nvSpPr>
        <p:spPr bwMode="auto">
          <a:xfrm>
            <a:off x="1637783" y="2807219"/>
            <a:ext cx="2122697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overfitting</a:t>
            </a:r>
            <a:endParaRPr kumimoji="0" lang="en-GB" sz="1350" b="1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function class too large,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fitting the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B731062-A720-4E3B-AB7F-EAD1D34B70AF}"/>
                  </a:ext>
                </a:extLst>
              </p:cNvPr>
              <p:cNvSpPr/>
              <p:nvPr/>
            </p:nvSpPr>
            <p:spPr>
              <a:xfrm>
                <a:off x="6150094" y="4254646"/>
                <a:ext cx="4694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ℋ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B731062-A720-4E3B-AB7F-EAD1D34B7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094" y="4254646"/>
                <a:ext cx="46942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/>
              <p:nvPr/>
            </p:nvSpPr>
            <p:spPr>
              <a:xfrm>
                <a:off x="7106011" y="4108571"/>
                <a:ext cx="9432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  <m:r>
                        <a:rPr kumimoji="0" lang="en-GB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→</m:t>
                      </m:r>
                      <m:r>
                        <a:rPr kumimoji="0" lang="en-GB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BACC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𝒴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D989B94-49A8-4A1C-9965-871D84DD3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011" y="4108571"/>
                <a:ext cx="943207" cy="369332"/>
              </a:xfrm>
              <a:prstGeom prst="rect">
                <a:avLst/>
              </a:prstGeom>
              <a:blipFill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5E0009-4DDA-4A09-B7C3-C5CBF6761F7E}"/>
                  </a:ext>
                </a:extLst>
              </p:cNvPr>
              <p:cNvSpPr txBox="1"/>
              <p:nvPr/>
            </p:nvSpPr>
            <p:spPr>
              <a:xfrm>
                <a:off x="6891778" y="1098424"/>
                <a:ext cx="19854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minimiser of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expected risk from </a:t>
                </a:r>
                <a14:m>
                  <m:oMath xmlns:m="http://schemas.openxmlformats.org/officeDocument/2006/math">
                    <m:r>
                      <a:rPr kumimoji="0" lang="en-GB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BACC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ℋ</m:t>
                    </m:r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5E0009-4DDA-4A09-B7C3-C5CBF6761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778" y="1098424"/>
                <a:ext cx="1985415" cy="523220"/>
              </a:xfrm>
              <a:prstGeom prst="rect">
                <a:avLst/>
              </a:prstGeom>
              <a:blipFill>
                <a:blip r:embed="rId4"/>
                <a:stretch>
                  <a:fillRect l="-308" t="-2326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AE0BC12D-03C3-4EAC-B14F-5DD624DF52CC}"/>
              </a:ext>
            </a:extLst>
          </p:cNvPr>
          <p:cNvSpPr txBox="1"/>
          <p:nvPr/>
        </p:nvSpPr>
        <p:spPr>
          <a:xfrm>
            <a:off x="3275856" y="1655904"/>
            <a:ext cx="9909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best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predictor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function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6B6FE6-560C-4B2B-B635-93558BD2F802}"/>
              </a:ext>
            </a:extLst>
          </p:cNvPr>
          <p:cNvSpPr txBox="1"/>
          <p:nvPr/>
        </p:nvSpPr>
        <p:spPr>
          <a:xfrm>
            <a:off x="7434372" y="1727332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function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found from data</a:t>
            </a:r>
          </a:p>
        </p:txBody>
      </p:sp>
      <p:cxnSp>
        <p:nvCxnSpPr>
          <p:cNvPr id="28" name="Gerade Verbindung mit Pfeil 22">
            <a:extLst>
              <a:ext uri="{FF2B5EF4-FFF2-40B4-BE49-F238E27FC236}">
                <a16:creationId xmlns:a16="http://schemas.microsoft.com/office/drawing/2014/main" id="{0ED7FD06-F366-4A3F-B76D-3EC06FE0F8D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228184" y="1566476"/>
            <a:ext cx="685800" cy="884684"/>
          </a:xfrm>
          <a:prstGeom prst="straightConnector1">
            <a:avLst/>
          </a:prstGeom>
          <a:noFill/>
          <a:ln w="28575" algn="ctr">
            <a:solidFill>
              <a:schemeClr val="accent5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611688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Traditional Difficulty Adjustment</a:t>
            </a:r>
          </a:p>
        </p:txBody>
      </p:sp>
      <p:pic>
        <p:nvPicPr>
          <p:cNvPr id="4" name="Inhaltsplatzhalter 3" descr="666px-Go-in-China.jpg.jp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-1" y="1074862"/>
            <a:ext cx="6022988" cy="4068638"/>
          </a:xfrm>
        </p:spPr>
      </p:pic>
      <p:pic>
        <p:nvPicPr>
          <p:cNvPr id="5" name="Grafik 4" descr="Golf_player_putting_green_200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8196" y="1059582"/>
            <a:ext cx="2961916" cy="40839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418DF-C349-4894-9EA9-0A27FCCB55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009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7A66E-0A52-4B15-830A-4B2088A8F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-164554"/>
            <a:ext cx="8496944" cy="857250"/>
          </a:xfrm>
        </p:spPr>
        <p:txBody>
          <a:bodyPr/>
          <a:lstStyle/>
          <a:p>
            <a:r>
              <a:rPr lang="en-GB" dirty="0"/>
              <a:t>about.me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9BA92-FD83-4341-BB52-D4CA27B6D7C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1741" y="646908"/>
            <a:ext cx="1523303" cy="494277"/>
          </a:xfrm>
        </p:spPr>
        <p:txBody>
          <a:bodyPr>
            <a:normAutofit/>
          </a:bodyPr>
          <a:lstStyle/>
          <a:p>
            <a:r>
              <a:rPr lang="en-GB" sz="1400" b="1" dirty="0"/>
              <a:t>collaborations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5355A5-7BFB-4DC6-8B85-96351DAC1D2C}"/>
              </a:ext>
            </a:extLst>
          </p:cNvPr>
          <p:cNvGrpSpPr>
            <a:grpSpLocks noChangeAspect="1"/>
          </p:cNvGrpSpPr>
          <p:nvPr/>
        </p:nvGrpSpPr>
        <p:grpSpPr>
          <a:xfrm>
            <a:off x="4628237" y="702032"/>
            <a:ext cx="2469202" cy="1581686"/>
            <a:chOff x="323528" y="699542"/>
            <a:chExt cx="3870007" cy="2478995"/>
          </a:xfrm>
        </p:grpSpPr>
        <p:pic>
          <p:nvPicPr>
            <p:cNvPr id="5" name="Picture 32" descr="logo_start">
              <a:extLst>
                <a:ext uri="{FF2B5EF4-FFF2-40B4-BE49-F238E27FC236}">
                  <a16:creationId xmlns:a16="http://schemas.microsoft.com/office/drawing/2014/main" id="{10D56AA0-532B-4356-A549-4DCE8FB0AC2F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 rotWithShape="1">
            <a:blip r:embed="rId2" cstate="print"/>
            <a:srcRect l="15619" t="35595" r="23388" b="27433"/>
            <a:stretch/>
          </p:blipFill>
          <p:spPr bwMode="auto">
            <a:xfrm>
              <a:off x="2684894" y="1314557"/>
              <a:ext cx="1508641" cy="5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31" descr="iais_43mm_rgb">
              <a:extLst>
                <a:ext uri="{FF2B5EF4-FFF2-40B4-BE49-F238E27FC236}">
                  <a16:creationId xmlns:a16="http://schemas.microsoft.com/office/drawing/2014/main" id="{832DB16C-DDFF-49B9-9AEF-BC298A06A2AC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8" y="1336044"/>
              <a:ext cx="1929101" cy="5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BB615E-7194-42CB-8A79-A13F22545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018" y="2004588"/>
              <a:ext cx="1545517" cy="54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1EF2A06-74B5-49C2-A59C-92C894E08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1989730"/>
              <a:ext cx="1402598" cy="54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944785E-42B4-4065-BD47-702C47C9A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2638537"/>
              <a:ext cx="1318359" cy="540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22D2F54-0B69-454E-A13D-3D5CEDF96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887" y="2638537"/>
              <a:ext cx="2551648" cy="54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86CD95-831B-450D-8B60-075C50728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111" y="702094"/>
              <a:ext cx="537313" cy="54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8992D06-2159-4E12-BBFE-3244305A7F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6" t="14710" r="21323" b="14070"/>
            <a:stretch/>
          </p:blipFill>
          <p:spPr>
            <a:xfrm>
              <a:off x="1545825" y="699542"/>
              <a:ext cx="657199" cy="5400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916C200-B706-4426-B44A-E92FA5D6C6F8}"/>
              </a:ext>
            </a:extLst>
          </p:cNvPr>
          <p:cNvSpPr txBox="1"/>
          <p:nvPr/>
        </p:nvSpPr>
        <p:spPr>
          <a:xfrm>
            <a:off x="285018" y="4227934"/>
            <a:ext cx="32624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Program Co-Chair ECML/PKDD</a:t>
            </a:r>
            <a:r>
              <a:rPr lang="en-GB" sz="1400" dirty="0"/>
              <a:t>’18</a:t>
            </a:r>
          </a:p>
          <a:p>
            <a:endParaRPr lang="en-GB" sz="1400" dirty="0"/>
          </a:p>
          <a:p>
            <a:r>
              <a:rPr lang="en-GB" sz="1400" b="1" dirty="0"/>
              <a:t>Journal-Track Co-Chair ECML/PKDD</a:t>
            </a:r>
            <a:r>
              <a:rPr lang="en-GB" sz="1400" dirty="0"/>
              <a:t>’16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148383-05E0-4E9E-A7CA-482488B8421E}"/>
              </a:ext>
            </a:extLst>
          </p:cNvPr>
          <p:cNvSpPr txBox="1"/>
          <p:nvPr/>
        </p:nvSpPr>
        <p:spPr>
          <a:xfrm>
            <a:off x="6428727" y="3507854"/>
            <a:ext cx="2775119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Area Chair/SPC </a:t>
            </a:r>
          </a:p>
          <a:p>
            <a:pPr algn="ctr"/>
            <a:r>
              <a:rPr lang="en-GB" sz="1400" dirty="0"/>
              <a:t>IJCAI ’19, ICLR ’21</a:t>
            </a:r>
          </a:p>
          <a:p>
            <a:pPr algn="ctr"/>
            <a:r>
              <a:rPr lang="en-GB" sz="1400" dirty="0" err="1"/>
              <a:t>NeurIPS</a:t>
            </a:r>
            <a:r>
              <a:rPr lang="en-GB" sz="1400" dirty="0"/>
              <a:t> ’23 - ’18, ’17, ’15</a:t>
            </a:r>
          </a:p>
          <a:p>
            <a:pPr algn="ctr"/>
            <a:r>
              <a:rPr lang="en-GB" sz="1400" dirty="0"/>
              <a:t>ECML/PKDD ’23 - ’19, ‘15, ‘14, ‘13</a:t>
            </a:r>
          </a:p>
          <a:p>
            <a:pPr algn="ctr"/>
            <a:endParaRPr lang="en-GB" sz="2000" dirty="0"/>
          </a:p>
          <a:p>
            <a:pPr algn="ctr"/>
            <a:r>
              <a:rPr lang="en-GB" sz="1400" b="1" dirty="0"/>
              <a:t>Editor </a:t>
            </a:r>
            <a:r>
              <a:rPr lang="en-GB" sz="1400" dirty="0"/>
              <a:t>for </a:t>
            </a:r>
            <a:r>
              <a:rPr lang="en-GB" sz="1400" b="1" dirty="0"/>
              <a:t>Machine Learning</a:t>
            </a:r>
          </a:p>
          <a:p>
            <a:pPr algn="ctr"/>
            <a:endParaRPr lang="en-GB" sz="1400" dirty="0"/>
          </a:p>
          <a:p>
            <a:pPr algn="ctr"/>
            <a:endParaRPr lang="en-GB" sz="1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AB56224-0030-45D2-AE4A-EAACAC59C63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947" y="4604276"/>
            <a:ext cx="1258252" cy="36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6202699-7316-497E-9279-F5F335D165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358" y="4604276"/>
            <a:ext cx="352652" cy="36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2EC333A-656D-474D-9104-841F392DF9F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136" y="4603767"/>
            <a:ext cx="545934" cy="36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91B051F-D0E2-4CB3-830A-90E074DDECC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051" y="4242179"/>
            <a:ext cx="247559" cy="36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AAE122-B9EB-48AD-826D-109FC65218D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27" b="41917"/>
          <a:stretch/>
        </p:blipFill>
        <p:spPr>
          <a:xfrm>
            <a:off x="3571381" y="4300471"/>
            <a:ext cx="1258252" cy="18944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7D8DEB1-2DD2-469A-8086-26CB88ED2A0E}"/>
              </a:ext>
            </a:extLst>
          </p:cNvPr>
          <p:cNvGrpSpPr>
            <a:grpSpLocks noChangeAspect="1"/>
          </p:cNvGrpSpPr>
          <p:nvPr/>
        </p:nvGrpSpPr>
        <p:grpSpPr>
          <a:xfrm>
            <a:off x="7197277" y="663538"/>
            <a:ext cx="1633054" cy="1637221"/>
            <a:chOff x="5151383" y="627534"/>
            <a:chExt cx="2607219" cy="26138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446F46-BD51-4AEA-94D6-A541EC19E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0866" y="1322310"/>
              <a:ext cx="527886" cy="540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A6EF59A-F397-49D6-9B89-234E59FD4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6899" y="1318824"/>
              <a:ext cx="1513601" cy="540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F22CE32-DBA4-48B3-AF07-C1C2692BB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73" b="20110"/>
            <a:stretch/>
          </p:blipFill>
          <p:spPr>
            <a:xfrm>
              <a:off x="5999531" y="627534"/>
              <a:ext cx="1728336" cy="540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6F8EDE2-F558-47ED-9A38-D09385BF0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56" b="8475"/>
            <a:stretch/>
          </p:blipFill>
          <p:spPr>
            <a:xfrm>
              <a:off x="5151383" y="2011857"/>
              <a:ext cx="1589400" cy="540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FC8B7FB-0F2E-4407-8D3E-0A2B8551D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3700" y="1997869"/>
              <a:ext cx="672897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09EEAA-3610-4A93-9944-B6663C616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0866" y="2701404"/>
              <a:ext cx="2037736" cy="5400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5DA2C6E-1941-4AAC-88A1-67A1B9905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8602" y="2701404"/>
              <a:ext cx="540000" cy="5400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F84A7A3-E773-447F-8F6D-D2550DC86CAE}"/>
              </a:ext>
            </a:extLst>
          </p:cNvPr>
          <p:cNvSpPr txBox="1"/>
          <p:nvPr/>
        </p:nvSpPr>
        <p:spPr>
          <a:xfrm>
            <a:off x="5961483" y="2751770"/>
            <a:ext cx="2967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Awards</a:t>
            </a:r>
          </a:p>
          <a:p>
            <a:pPr algn="ctr"/>
            <a:r>
              <a:rPr lang="en-GB" sz="1400" dirty="0"/>
              <a:t>‘00, ‘03, ‘05, ‘06, ’07, ’09, ‘15, ’16, ‘19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861EB6-D452-42F1-9CCF-7ADF69B2FAFF}"/>
                  </a:ext>
                </a:extLst>
              </p:cNvPr>
              <p:cNvSpPr txBox="1"/>
              <p:nvPr/>
            </p:nvSpPr>
            <p:spPr>
              <a:xfrm>
                <a:off x="313669" y="735546"/>
                <a:ext cx="3143809" cy="3600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/>
                  <a:t>Dipl-Ing (BA Mannheim, ‘99) </a:t>
                </a:r>
                <a:br>
                  <a:rPr lang="en-GB" sz="1400" dirty="0"/>
                </a:br>
                <a:r>
                  <a:rPr lang="en-GB" sz="1400" i="1" dirty="0">
                    <a:solidFill>
                      <a:schemeClr val="tx2"/>
                    </a:solidFill>
                  </a:rPr>
                  <a:t>Information-technology</a:t>
                </a:r>
              </a:p>
              <a:p>
                <a:endParaRPr lang="en-GB" sz="800" i="1" dirty="0"/>
              </a:p>
              <a:p>
                <a:r>
                  <a:rPr lang="en-GB" sz="1400" dirty="0"/>
                  <a:t>MSc (U Bristol, ‘00) </a:t>
                </a:r>
                <a:br>
                  <a:rPr lang="en-GB" sz="1400" dirty="0"/>
                </a:br>
                <a:r>
                  <a:rPr lang="en-GB" sz="1400" i="1" dirty="0">
                    <a:solidFill>
                      <a:schemeClr val="tx2"/>
                    </a:solidFill>
                  </a:rPr>
                  <a:t>Machine Learning</a:t>
                </a:r>
              </a:p>
              <a:p>
                <a:endParaRPr lang="en-GB" sz="800" dirty="0"/>
              </a:p>
              <a:p>
                <a:r>
                  <a:rPr lang="en-GB" sz="1400" dirty="0"/>
                  <a:t>Dr </a:t>
                </a:r>
                <a:r>
                  <a:rPr lang="en-GB" sz="1400" dirty="0" err="1"/>
                  <a:t>rer</a:t>
                </a:r>
                <a:r>
                  <a:rPr lang="en-GB" sz="1400" dirty="0"/>
                  <a:t> </a:t>
                </a:r>
                <a:r>
                  <a:rPr lang="en-GB" sz="1400" dirty="0" err="1"/>
                  <a:t>nat</a:t>
                </a:r>
                <a:r>
                  <a:rPr lang="en-GB" sz="1400" dirty="0"/>
                  <a:t> (U Bonn, ‘05)</a:t>
                </a:r>
              </a:p>
              <a:p>
                <a:r>
                  <a:rPr lang="en-GB" sz="1400" i="1" dirty="0">
                    <a:solidFill>
                      <a:schemeClr val="tx2"/>
                    </a:solidFill>
                  </a:rPr>
                  <a:t>Kernels for Structured Data</a:t>
                </a:r>
              </a:p>
              <a:p>
                <a:endParaRPr lang="en-GB" sz="800" dirty="0"/>
              </a:p>
              <a:p>
                <a:r>
                  <a:rPr lang="en-GB" sz="1400" dirty="0"/>
                  <a:t>Emmy </a:t>
                </a:r>
                <a:r>
                  <a:rPr lang="en-GB" sz="1400" dirty="0" err="1"/>
                  <a:t>Noether</a:t>
                </a:r>
                <a:r>
                  <a:rPr lang="en-GB" sz="1400" dirty="0"/>
                  <a:t> (DFG, U Bonn, ‘10-’15)</a:t>
                </a:r>
                <a:br>
                  <a:rPr lang="en-GB" sz="1400" dirty="0"/>
                </a:br>
                <a:r>
                  <a:rPr lang="en-GB" sz="1400" i="1" dirty="0">
                    <a:solidFill>
                      <a:schemeClr val="tx2"/>
                    </a:solidFill>
                  </a:rPr>
                  <a:t>Constructive ML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≈1.6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1400" dirty="0"/>
                  <a:t> Euro</a:t>
                </a:r>
              </a:p>
              <a:p>
                <a:endParaRPr lang="en-GB" sz="800" dirty="0"/>
              </a:p>
              <a:p>
                <a:r>
                  <a:rPr lang="en-GB" sz="1400" dirty="0"/>
                  <a:t>University of Nottingham (‘15-’19)</a:t>
                </a:r>
              </a:p>
              <a:p>
                <a:r>
                  <a:rPr lang="en-GB" sz="1400" i="1" dirty="0">
                    <a:solidFill>
                      <a:schemeClr val="tx2"/>
                    </a:solidFill>
                  </a:rPr>
                  <a:t>Professor of Data Science</a:t>
                </a:r>
              </a:p>
              <a:p>
                <a:endParaRPr lang="en-GB" sz="800" i="1" dirty="0">
                  <a:solidFill>
                    <a:schemeClr val="tx2"/>
                  </a:solidFill>
                </a:endParaRPr>
              </a:p>
              <a:p>
                <a:r>
                  <a:rPr lang="en-GB" sz="1400" dirty="0"/>
                  <a:t>TU Wien (’19-?)</a:t>
                </a:r>
              </a:p>
              <a:p>
                <a:r>
                  <a:rPr lang="en-GB" sz="1400" i="1" dirty="0">
                    <a:solidFill>
                      <a:schemeClr val="tx2"/>
                    </a:solidFill>
                  </a:rPr>
                  <a:t>Professor of Machine Learning</a:t>
                </a:r>
              </a:p>
              <a:p>
                <a:endParaRPr lang="en-GB" sz="1400" i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861EB6-D452-42F1-9CCF-7ADF69B2F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69" y="735546"/>
                <a:ext cx="3143809" cy="3600986"/>
              </a:xfrm>
              <a:prstGeom prst="rect">
                <a:avLst/>
              </a:prstGeom>
              <a:blipFill>
                <a:blip r:embed="rId22"/>
                <a:stretch>
                  <a:fillRect l="-581" t="-339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0A1E8CC0-AA41-4A36-9B05-0D16EC2C0FF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561" y="1388747"/>
            <a:ext cx="330646" cy="338234"/>
          </a:xfrm>
          <a:prstGeom prst="rect">
            <a:avLst/>
          </a:prstGeom>
        </p:spPr>
      </p:pic>
      <p:pic>
        <p:nvPicPr>
          <p:cNvPr id="40" name="Picture 32" descr="logo_start">
            <a:extLst>
              <a:ext uri="{FF2B5EF4-FFF2-40B4-BE49-F238E27FC236}">
                <a16:creationId xmlns:a16="http://schemas.microsoft.com/office/drawing/2014/main" id="{88644811-E1B0-462C-9FDC-3C89D5DBFB3A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2" cstate="print"/>
          <a:srcRect l="54517" t="33214" r="23388" b="27433"/>
          <a:stretch/>
        </p:blipFill>
        <p:spPr bwMode="auto">
          <a:xfrm>
            <a:off x="2647310" y="1916995"/>
            <a:ext cx="348678" cy="366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31" descr="iais_43mm_rgb">
            <a:extLst>
              <a:ext uri="{FF2B5EF4-FFF2-40B4-BE49-F238E27FC236}">
                <a16:creationId xmlns:a16="http://schemas.microsoft.com/office/drawing/2014/main" id="{734FB2F6-D5BC-409E-928C-A66FD56F9CB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3" cstate="print"/>
          <a:srcRect t="-10668" r="79800" b="34772"/>
          <a:stretch/>
        </p:blipFill>
        <p:spPr bwMode="auto">
          <a:xfrm>
            <a:off x="3047226" y="1900666"/>
            <a:ext cx="381548" cy="401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Grafik 11" descr="dfg_logo.gif">
            <a:extLst>
              <a:ext uri="{FF2B5EF4-FFF2-40B4-BE49-F238E27FC236}">
                <a16:creationId xmlns:a16="http://schemas.microsoft.com/office/drawing/2014/main" id="{9291EBF5-BB1D-4D6D-A8BF-15243593159E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/>
          <a:srcRect r="64623" b="-11"/>
          <a:stretch/>
        </p:blipFill>
        <p:spPr>
          <a:xfrm>
            <a:off x="4294527" y="2613066"/>
            <a:ext cx="821642" cy="288032"/>
          </a:xfrm>
          <a:prstGeom prst="rect">
            <a:avLst/>
          </a:prstGeom>
        </p:spPr>
      </p:pic>
      <p:pic>
        <p:nvPicPr>
          <p:cNvPr id="45" name="Grafik 12" descr="logo_emmy_noether_203.jpg">
            <a:extLst>
              <a:ext uri="{FF2B5EF4-FFF2-40B4-BE49-F238E27FC236}">
                <a16:creationId xmlns:a16="http://schemas.microsoft.com/office/drawing/2014/main" id="{8B5DECA1-CACB-4398-819F-81075E76DA64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416723" y="2444303"/>
            <a:ext cx="783784" cy="42471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2B22685-568E-4F62-B2CA-29D91388AA4F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46"/>
          <a:stretch/>
        </p:blipFill>
        <p:spPr>
          <a:xfrm>
            <a:off x="3414322" y="2967794"/>
            <a:ext cx="437289" cy="42471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77845C6-9DEB-414A-853C-4E4D529FA465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37" b="29215"/>
          <a:stretch/>
        </p:blipFill>
        <p:spPr>
          <a:xfrm>
            <a:off x="2780496" y="762617"/>
            <a:ext cx="491070" cy="4247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894B676-B6AF-4AE7-9C2B-100829F0D31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008" y="1167343"/>
            <a:ext cx="747116" cy="1119275"/>
          </a:xfrm>
          <a:prstGeom prst="rect">
            <a:avLst/>
          </a:prstGeom>
        </p:spPr>
      </p:pic>
      <p:pic>
        <p:nvPicPr>
          <p:cNvPr id="49" name="Picture 32" descr="logo_start">
            <a:extLst>
              <a:ext uri="{FF2B5EF4-FFF2-40B4-BE49-F238E27FC236}">
                <a16:creationId xmlns:a16="http://schemas.microsoft.com/office/drawing/2014/main" id="{CD2DECCA-9874-4E07-9D44-FA8042849C1A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2" cstate="print"/>
          <a:srcRect l="54517" t="33214" r="23388" b="27433"/>
          <a:stretch/>
        </p:blipFill>
        <p:spPr bwMode="auto">
          <a:xfrm>
            <a:off x="5133585" y="2547571"/>
            <a:ext cx="348678" cy="366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31" descr="iais_43mm_rgb">
            <a:extLst>
              <a:ext uri="{FF2B5EF4-FFF2-40B4-BE49-F238E27FC236}">
                <a16:creationId xmlns:a16="http://schemas.microsoft.com/office/drawing/2014/main" id="{995EC841-F366-4E59-A0AE-782478EEBB7C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3" cstate="print"/>
          <a:srcRect t="-10668" r="79800" b="34772"/>
          <a:stretch/>
        </p:blipFill>
        <p:spPr bwMode="auto">
          <a:xfrm>
            <a:off x="5533501" y="2531242"/>
            <a:ext cx="381548" cy="401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A1EDA32-23CD-434B-9745-55D392B75D54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52" y="738913"/>
            <a:ext cx="394101" cy="42471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CEBDF12-770B-4046-982F-765646D4A3D2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900" y="717315"/>
            <a:ext cx="698758" cy="395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D94CD9-33AD-4CDC-A0E8-209BAF3556F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757" y="4469236"/>
            <a:ext cx="438150" cy="6667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F436B26-D386-4103-AEC2-00FC757C9267}"/>
              </a:ext>
            </a:extLst>
          </p:cNvPr>
          <p:cNvSpPr/>
          <p:nvPr/>
        </p:nvSpPr>
        <p:spPr>
          <a:xfrm>
            <a:off x="4083080" y="3471850"/>
            <a:ext cx="2577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Workshop Co-Chair </a:t>
            </a:r>
            <a:br>
              <a:rPr lang="en-GB" sz="1400" dirty="0"/>
            </a:br>
            <a:r>
              <a:rPr lang="en-GB" sz="1400" dirty="0"/>
              <a:t>CML’13, ’15, ’16; MLG ’06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55B3CEC-6902-4A60-A09C-D0AC36E145D0}"/>
              </a:ext>
            </a:extLst>
          </p:cNvPr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92"/>
          <a:stretch/>
        </p:blipFill>
        <p:spPr>
          <a:xfrm>
            <a:off x="3414378" y="3515193"/>
            <a:ext cx="437233" cy="42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61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Online Learning in Set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43558"/>
            <a:ext cx="8229600" cy="33944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given a </a:t>
            </a:r>
            <a:r>
              <a:rPr lang="en-GB" sz="1600" b="1" dirty="0"/>
              <a:t>universe </a:t>
            </a:r>
            <a:r>
              <a:rPr lang="en-GB" sz="1600" dirty="0"/>
              <a:t>and a </a:t>
            </a:r>
            <a:r>
              <a:rPr lang="en-GB" sz="1600" b="1" dirty="0"/>
              <a:t>family of subsets</a:t>
            </a:r>
            <a:r>
              <a:rPr lang="en-GB" sz="1600" dirty="0"/>
              <a:t> of the universe:</a:t>
            </a:r>
            <a:br>
              <a:rPr lang="en-GB" sz="1600" dirty="0"/>
            </a:br>
            <a:r>
              <a:rPr lang="en-GB" sz="1600" dirty="0"/>
              <a:t>1. </a:t>
            </a:r>
            <a:r>
              <a:rPr lang="en-GB" sz="1600" b="1" dirty="0"/>
              <a:t>environment </a:t>
            </a:r>
            <a:r>
              <a:rPr lang="en-GB" sz="1600" dirty="0"/>
              <a:t>picks a `feasible’ set from the family</a:t>
            </a:r>
            <a:br>
              <a:rPr lang="en-GB" sz="1600" dirty="0"/>
            </a:br>
            <a:r>
              <a:rPr lang="en-GB" sz="1600" dirty="0"/>
              <a:t>2. </a:t>
            </a:r>
            <a:r>
              <a:rPr lang="en-GB" sz="1600" b="1" dirty="0"/>
              <a:t>learner </a:t>
            </a:r>
            <a:r>
              <a:rPr lang="en-GB" sz="1600" dirty="0"/>
              <a:t>guesses a point</a:t>
            </a:r>
            <a:br>
              <a:rPr lang="en-GB" sz="1600" dirty="0"/>
            </a:br>
            <a:r>
              <a:rPr lang="en-GB" sz="1600" dirty="0"/>
              <a:t>3. </a:t>
            </a:r>
            <a:r>
              <a:rPr lang="en-GB" sz="1600" b="1" dirty="0"/>
              <a:t>environment </a:t>
            </a:r>
            <a:r>
              <a:rPr lang="en-GB" sz="1600" dirty="0"/>
              <a:t>reveals a `separating’ set</a:t>
            </a:r>
          </a:p>
          <a:p>
            <a:pPr marL="0" indent="0">
              <a:buNone/>
            </a:pPr>
            <a:endParaRPr lang="en-GB" sz="1600" b="1" dirty="0"/>
          </a:p>
          <a:p>
            <a:pPr marL="0" indent="0">
              <a:buNone/>
            </a:pPr>
            <a:r>
              <a:rPr lang="en-GB" sz="1600" b="1" dirty="0">
                <a:solidFill>
                  <a:schemeClr val="tx2"/>
                </a:solidFill>
              </a:rPr>
              <a:t>make as few as possible infeasible queries (mistakes)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b="1" dirty="0">
                <a:solidFill>
                  <a:schemeClr val="tx2"/>
                </a:solidFill>
              </a:rPr>
              <a:t>do not to rely on Euclidean geometry (convexity space)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b="1" dirty="0">
                <a:solidFill>
                  <a:schemeClr val="tx2"/>
                </a:solidFill>
              </a:rPr>
              <a:t>do not make assumptions about the environment (adversary)</a:t>
            </a:r>
            <a:endParaRPr lang="en-GB" sz="1600" dirty="0">
              <a:solidFill>
                <a:schemeClr val="tx2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GB" sz="1600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>
                <a:solidFill>
                  <a:prstClr val="black"/>
                </a:solidFill>
              </a:rPr>
              <a:t>conceptually: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>
                <a:solidFill>
                  <a:prstClr val="black"/>
                </a:solidFill>
              </a:rPr>
              <a:t>maintain belief over universe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b="1" dirty="0">
                <a:solidFill>
                  <a:prstClr val="black"/>
                </a:solidFill>
              </a:rPr>
              <a:t>multiplicatively update</a:t>
            </a:r>
            <a:r>
              <a:rPr lang="en-GB" sz="1600" dirty="0">
                <a:solidFill>
                  <a:prstClr val="black"/>
                </a:solidFill>
              </a:rPr>
              <a:t> upon mistake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>
                <a:solidFill>
                  <a:prstClr val="black"/>
                </a:solidFill>
              </a:rPr>
              <a:t>guess points that </a:t>
            </a:r>
            <a:r>
              <a:rPr lang="en-GB" sz="1600" b="1" dirty="0">
                <a:solidFill>
                  <a:prstClr val="black"/>
                </a:solidFill>
              </a:rPr>
              <a:t>enforce large updates</a:t>
            </a:r>
          </a:p>
          <a:p>
            <a:pPr marL="0" lvl="0" indent="0">
              <a:spcBef>
                <a:spcPts val="0"/>
              </a:spcBef>
              <a:buNone/>
            </a:pPr>
            <a:endParaRPr lang="en-GB" sz="1600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>
                <a:solidFill>
                  <a:prstClr val="black"/>
                </a:solidFill>
              </a:rPr>
              <a:t>algorithmically: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sz="1600" dirty="0">
                <a:solidFill>
                  <a:prstClr val="black"/>
                </a:solidFill>
              </a:rPr>
              <a:t>never compute belief explicitly / </a:t>
            </a:r>
            <a:r>
              <a:rPr lang="en-GB" sz="1600" b="1" dirty="0">
                <a:solidFill>
                  <a:prstClr val="black"/>
                </a:solidFill>
              </a:rPr>
              <a:t>approximate</a:t>
            </a:r>
            <a:r>
              <a:rPr lang="en-GB" sz="1600" dirty="0">
                <a:solidFill>
                  <a:prstClr val="black"/>
                </a:solidFill>
              </a:rPr>
              <a:t> guesses</a:t>
            </a:r>
          </a:p>
          <a:p>
            <a:pPr marL="0" lvl="0" indent="0">
              <a:spcBef>
                <a:spcPts val="0"/>
              </a:spcBef>
              <a:buNone/>
            </a:pPr>
            <a:endParaRPr lang="en-GB" sz="1600" dirty="0">
              <a:solidFill>
                <a:prstClr val="black"/>
              </a:solidFill>
            </a:endParaRPr>
          </a:p>
        </p:txBody>
      </p:sp>
      <p:pic>
        <p:nvPicPr>
          <p:cNvPr id="6" name="Inhaltsplatzhalter 3" descr="adaptiv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2240" y="627534"/>
            <a:ext cx="2307708" cy="2303764"/>
          </a:xfrm>
          <a:prstGeom prst="rect">
            <a:avLst/>
          </a:prstGeom>
        </p:spPr>
      </p:pic>
      <p:pic>
        <p:nvPicPr>
          <p:cNvPr id="7" name="Grafik 5" descr="dd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4248" y="3015098"/>
            <a:ext cx="1982337" cy="1915103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6732240" y="3147814"/>
            <a:ext cx="2017950" cy="1872208"/>
          </a:xfrm>
          <a:prstGeom prst="wedgeRoundRectCallout">
            <a:avLst>
              <a:gd name="adj1" fmla="val -21092"/>
              <a:gd name="adj2" fmla="val -122489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178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Difficulty Modelling</a:t>
            </a:r>
            <a:endParaRPr lang="en-GB" dirty="0"/>
          </a:p>
        </p:txBody>
      </p:sp>
      <p:pic>
        <p:nvPicPr>
          <p:cNvPr id="3" name="Picture 4" descr="digraph"/>
          <p:cNvPicPr>
            <a:picLocks noChangeAspect="1" noChangeArrowheads="1"/>
          </p:cNvPicPr>
          <p:nvPr/>
        </p:nvPicPr>
        <p:blipFill>
          <a:blip r:embed="rId2" cstate="print">
            <a:lum contrast="-100000"/>
          </a:blip>
          <a:srcRect/>
          <a:stretch>
            <a:fillRect/>
          </a:stretch>
        </p:blipFill>
        <p:spPr bwMode="auto">
          <a:xfrm rot="10800000" flipH="1">
            <a:off x="612228" y="1539966"/>
            <a:ext cx="7649327" cy="2687967"/>
          </a:xfrm>
          <a:prstGeom prst="rect">
            <a:avLst/>
          </a:prstGeom>
          <a:noFill/>
        </p:spPr>
      </p:pic>
      <p:sp>
        <p:nvSpPr>
          <p:cNvPr id="4" name="Abgerundete rechteckige Legende 4"/>
          <p:cNvSpPr/>
          <p:nvPr/>
        </p:nvSpPr>
        <p:spPr>
          <a:xfrm>
            <a:off x="459927" y="4299276"/>
            <a:ext cx="2589083" cy="609196"/>
          </a:xfrm>
          <a:prstGeom prst="wedgeRoundRectCallout">
            <a:avLst>
              <a:gd name="adj1" fmla="val -30565"/>
              <a:gd name="adj2" fmla="val -204182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most difficult setting</a:t>
            </a:r>
            <a:endParaRPr kumimoji="0" lang="en-GB" sz="1800" b="0" i="0" u="none" strike="noStrike" kern="1200" cap="none" spc="0" normalizeH="0" baseline="-2500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rutiger LT Com 55 Roman"/>
              <a:ea typeface="+mn-ea"/>
              <a:cs typeface="+mn-cs"/>
            </a:endParaRPr>
          </a:p>
        </p:txBody>
      </p:sp>
      <p:sp>
        <p:nvSpPr>
          <p:cNvPr id="5" name="Abgerundete rechteckige Legende 5"/>
          <p:cNvSpPr/>
          <p:nvPr/>
        </p:nvSpPr>
        <p:spPr>
          <a:xfrm>
            <a:off x="7164288" y="952920"/>
            <a:ext cx="1827588" cy="609196"/>
          </a:xfrm>
          <a:prstGeom prst="wedgeRoundRectCallout">
            <a:avLst>
              <a:gd name="adj1" fmla="val 643"/>
              <a:gd name="adj2" fmla="val 376140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easiest setting</a:t>
            </a:r>
            <a:endParaRPr kumimoji="0" lang="en-GB" sz="1800" b="0" i="0" u="none" strike="noStrike" kern="1200" cap="none" spc="0" normalizeH="0" baseline="-2500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rutiger LT Com 55 Roman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418DF-C349-4894-9EA9-0A27FCCB55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877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Static Difficulty Adjustment</a:t>
            </a:r>
          </a:p>
        </p:txBody>
      </p:sp>
      <p:pic>
        <p:nvPicPr>
          <p:cNvPr id="3" name="Picture 4" descr="digraph"/>
          <p:cNvPicPr>
            <a:picLocks noChangeAspect="1" noChangeArrowheads="1"/>
          </p:cNvPicPr>
          <p:nvPr/>
        </p:nvPicPr>
        <p:blipFill>
          <a:blip r:embed="rId2" cstate="print">
            <a:lum contrast="-100000"/>
          </a:blip>
          <a:srcRect/>
          <a:stretch>
            <a:fillRect/>
          </a:stretch>
        </p:blipFill>
        <p:spPr bwMode="auto">
          <a:xfrm rot="10800000" flipH="1">
            <a:off x="612228" y="1539966"/>
            <a:ext cx="7649327" cy="2687967"/>
          </a:xfrm>
          <a:prstGeom prst="rect">
            <a:avLst/>
          </a:prstGeom>
          <a:noFill/>
        </p:spPr>
      </p:pic>
      <p:sp>
        <p:nvSpPr>
          <p:cNvPr id="4" name="Abgerundete rechteckige Legende 4"/>
          <p:cNvSpPr/>
          <p:nvPr/>
        </p:nvSpPr>
        <p:spPr>
          <a:xfrm>
            <a:off x="459927" y="4299276"/>
            <a:ext cx="2589083" cy="609196"/>
          </a:xfrm>
          <a:prstGeom prst="wedgeRoundRectCallout">
            <a:avLst>
              <a:gd name="adj1" fmla="val -30565"/>
              <a:gd name="adj2" fmla="val -204182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most difficult setting</a:t>
            </a:r>
            <a:endParaRPr kumimoji="0" lang="en-GB" sz="1800" b="0" i="0" u="none" strike="noStrike" kern="1200" cap="none" spc="0" normalizeH="0" baseline="-2500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rutiger LT Com 55 Roman"/>
              <a:ea typeface="+mn-ea"/>
              <a:cs typeface="+mn-cs"/>
            </a:endParaRPr>
          </a:p>
        </p:txBody>
      </p:sp>
      <p:sp>
        <p:nvSpPr>
          <p:cNvPr id="5" name="Abgerundete rechteckige Legende 5"/>
          <p:cNvSpPr/>
          <p:nvPr/>
        </p:nvSpPr>
        <p:spPr>
          <a:xfrm>
            <a:off x="7164288" y="952920"/>
            <a:ext cx="1827588" cy="609196"/>
          </a:xfrm>
          <a:prstGeom prst="wedgeRoundRectCallout">
            <a:avLst>
              <a:gd name="adj1" fmla="val 643"/>
              <a:gd name="adj2" fmla="val 376140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easiest setting</a:t>
            </a:r>
            <a:endParaRPr kumimoji="0" lang="en-GB" sz="1800" b="0" i="0" u="none" strike="noStrike" kern="1200" cap="none" spc="0" normalizeH="0" baseline="-2500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rutiger LT Com 55 Roman"/>
              <a:ea typeface="+mn-ea"/>
              <a:cs typeface="+mn-cs"/>
            </a:endParaRPr>
          </a:p>
        </p:txBody>
      </p:sp>
      <p:sp>
        <p:nvSpPr>
          <p:cNvPr id="6" name="Abgerundetes Rechteck 6"/>
          <p:cNvSpPr/>
          <p:nvPr/>
        </p:nvSpPr>
        <p:spPr>
          <a:xfrm>
            <a:off x="2267744" y="2355725"/>
            <a:ext cx="4176464" cy="1152129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suppose there was a fixed, 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“just right” setting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418DF-C349-4894-9EA9-0A27FCCB55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561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Observations lead to deductions</a:t>
            </a:r>
          </a:p>
        </p:txBody>
      </p:sp>
      <p:pic>
        <p:nvPicPr>
          <p:cNvPr id="8" name="Picture 4" descr="digraph"/>
          <p:cNvPicPr>
            <a:picLocks noChangeAspect="1" noChangeArrowheads="1"/>
          </p:cNvPicPr>
          <p:nvPr/>
        </p:nvPicPr>
        <p:blipFill>
          <a:blip r:embed="rId2" cstate="print">
            <a:lum contrast="-100000"/>
          </a:blip>
          <a:srcRect/>
          <a:stretch>
            <a:fillRect/>
          </a:stretch>
        </p:blipFill>
        <p:spPr bwMode="auto">
          <a:xfrm rot="10800000" flipH="1">
            <a:off x="612228" y="1035910"/>
            <a:ext cx="7649327" cy="2687967"/>
          </a:xfrm>
          <a:prstGeom prst="rect">
            <a:avLst/>
          </a:prstGeom>
          <a:noFill/>
        </p:spPr>
      </p:pic>
      <p:sp>
        <p:nvSpPr>
          <p:cNvPr id="9" name="Explosion 1 8"/>
          <p:cNvSpPr>
            <a:spLocks noChangeAspect="1"/>
          </p:cNvSpPr>
          <p:nvPr/>
        </p:nvSpPr>
        <p:spPr>
          <a:xfrm flipH="1">
            <a:off x="2439815" y="699542"/>
            <a:ext cx="2132185" cy="1066093"/>
          </a:xfrm>
          <a:prstGeom prst="irregularSeal1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too easy</a:t>
            </a:r>
          </a:p>
        </p:txBody>
      </p:sp>
      <p:sp>
        <p:nvSpPr>
          <p:cNvPr id="10" name="Textfeld 22"/>
          <p:cNvSpPr txBox="1"/>
          <p:nvPr/>
        </p:nvSpPr>
        <p:spPr>
          <a:xfrm>
            <a:off x="5028899" y="272718"/>
            <a:ext cx="10935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x</a:t>
            </a:r>
          </a:p>
        </p:txBody>
      </p:sp>
      <p:sp>
        <p:nvSpPr>
          <p:cNvPr id="11" name="Textfeld 23"/>
          <p:cNvSpPr txBox="1"/>
          <p:nvPr/>
        </p:nvSpPr>
        <p:spPr>
          <a:xfrm>
            <a:off x="5333497" y="1374482"/>
            <a:ext cx="10935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x</a:t>
            </a:r>
          </a:p>
        </p:txBody>
      </p:sp>
      <p:sp>
        <p:nvSpPr>
          <p:cNvPr id="12" name="Textfeld 25"/>
          <p:cNvSpPr txBox="1"/>
          <p:nvPr/>
        </p:nvSpPr>
        <p:spPr>
          <a:xfrm>
            <a:off x="6829011" y="1333588"/>
            <a:ext cx="10935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x</a:t>
            </a:r>
          </a:p>
        </p:txBody>
      </p:sp>
      <p:sp>
        <p:nvSpPr>
          <p:cNvPr id="13" name="Textfeld 26"/>
          <p:cNvSpPr txBox="1"/>
          <p:nvPr/>
        </p:nvSpPr>
        <p:spPr>
          <a:xfrm>
            <a:off x="7465683" y="2335434"/>
            <a:ext cx="10935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418DF-C349-4894-9EA9-0A27FCCB55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852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Belief update in partially ordered sets</a:t>
            </a:r>
          </a:p>
        </p:txBody>
      </p:sp>
      <p:pic>
        <p:nvPicPr>
          <p:cNvPr id="3" name="Picture 4" descr="digraph"/>
          <p:cNvPicPr>
            <a:picLocks noChangeAspect="1" noChangeArrowheads="1"/>
          </p:cNvPicPr>
          <p:nvPr/>
        </p:nvPicPr>
        <p:blipFill>
          <a:blip r:embed="rId2" cstate="print">
            <a:lum contrast="-100000"/>
          </a:blip>
          <a:srcRect/>
          <a:stretch>
            <a:fillRect/>
          </a:stretch>
        </p:blipFill>
        <p:spPr bwMode="auto">
          <a:xfrm rot="10800000" flipH="1">
            <a:off x="612228" y="1042937"/>
            <a:ext cx="7649327" cy="2687967"/>
          </a:xfrm>
          <a:prstGeom prst="rect">
            <a:avLst/>
          </a:prstGeom>
          <a:noFill/>
        </p:spPr>
      </p:pic>
      <p:sp>
        <p:nvSpPr>
          <p:cNvPr id="4" name="Rechteck 4"/>
          <p:cNvSpPr>
            <a:spLocks/>
          </p:cNvSpPr>
          <p:nvPr/>
        </p:nvSpPr>
        <p:spPr>
          <a:xfrm>
            <a:off x="1221422" y="1693626"/>
            <a:ext cx="180000" cy="720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5" name="Rechteck 8"/>
          <p:cNvSpPr>
            <a:spLocks/>
          </p:cNvSpPr>
          <p:nvPr/>
        </p:nvSpPr>
        <p:spPr>
          <a:xfrm>
            <a:off x="2412113" y="627534"/>
            <a:ext cx="180000" cy="720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6" name="Rechteck 9"/>
          <p:cNvSpPr>
            <a:spLocks/>
          </p:cNvSpPr>
          <p:nvPr/>
        </p:nvSpPr>
        <p:spPr>
          <a:xfrm>
            <a:off x="2869010" y="1693626"/>
            <a:ext cx="180000" cy="720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7" name="Rechteck 10"/>
          <p:cNvSpPr>
            <a:spLocks/>
          </p:cNvSpPr>
          <p:nvPr/>
        </p:nvSpPr>
        <p:spPr>
          <a:xfrm>
            <a:off x="3353608" y="2759719"/>
            <a:ext cx="180000" cy="720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8" name="Rechteck 11"/>
          <p:cNvSpPr>
            <a:spLocks/>
          </p:cNvSpPr>
          <p:nvPr/>
        </p:nvSpPr>
        <p:spPr>
          <a:xfrm>
            <a:off x="3935103" y="627534"/>
            <a:ext cx="180000" cy="720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9" name="Rechteck 12"/>
          <p:cNvSpPr>
            <a:spLocks/>
          </p:cNvSpPr>
          <p:nvPr/>
        </p:nvSpPr>
        <p:spPr>
          <a:xfrm>
            <a:off x="4544299" y="1693626"/>
            <a:ext cx="180000" cy="720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10" name="Rechteck 13"/>
          <p:cNvSpPr>
            <a:spLocks/>
          </p:cNvSpPr>
          <p:nvPr/>
        </p:nvSpPr>
        <p:spPr>
          <a:xfrm>
            <a:off x="6676485" y="2759719"/>
            <a:ext cx="180000" cy="720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11" name="Rechteck 15"/>
          <p:cNvSpPr>
            <a:spLocks/>
          </p:cNvSpPr>
          <p:nvPr/>
        </p:nvSpPr>
        <p:spPr>
          <a:xfrm>
            <a:off x="6247289" y="2053626"/>
            <a:ext cx="180000" cy="360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12" name="Rechteck 16"/>
          <p:cNvSpPr>
            <a:spLocks/>
          </p:cNvSpPr>
          <p:nvPr/>
        </p:nvSpPr>
        <p:spPr>
          <a:xfrm>
            <a:off x="5914990" y="987534"/>
            <a:ext cx="180000" cy="360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13" name="Rechteck 17"/>
          <p:cNvSpPr>
            <a:spLocks/>
          </p:cNvSpPr>
          <p:nvPr/>
        </p:nvSpPr>
        <p:spPr>
          <a:xfrm>
            <a:off x="7742578" y="2053626"/>
            <a:ext cx="180000" cy="360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14" name="Rechteck 18"/>
          <p:cNvSpPr>
            <a:spLocks/>
          </p:cNvSpPr>
          <p:nvPr/>
        </p:nvSpPr>
        <p:spPr>
          <a:xfrm>
            <a:off x="8227176" y="3119719"/>
            <a:ext cx="180000" cy="360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15" name="Explosion 1 14"/>
          <p:cNvSpPr>
            <a:spLocks noChangeAspect="1"/>
          </p:cNvSpPr>
          <p:nvPr/>
        </p:nvSpPr>
        <p:spPr>
          <a:xfrm flipH="1">
            <a:off x="5676772" y="738338"/>
            <a:ext cx="475918" cy="3600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16" name="Explosion 1 15"/>
          <p:cNvSpPr>
            <a:spLocks noChangeAspect="1"/>
          </p:cNvSpPr>
          <p:nvPr/>
        </p:nvSpPr>
        <p:spPr>
          <a:xfrm flipH="1">
            <a:off x="6094990" y="1804430"/>
            <a:ext cx="475918" cy="3600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17" name="Explosion 1 16"/>
          <p:cNvSpPr>
            <a:spLocks noChangeAspect="1"/>
          </p:cNvSpPr>
          <p:nvPr/>
        </p:nvSpPr>
        <p:spPr>
          <a:xfrm flipH="1">
            <a:off x="8074877" y="2870523"/>
            <a:ext cx="475918" cy="3600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18" name="Explosion 1 17"/>
          <p:cNvSpPr>
            <a:spLocks noChangeAspect="1"/>
          </p:cNvSpPr>
          <p:nvPr/>
        </p:nvSpPr>
        <p:spPr>
          <a:xfrm flipH="1">
            <a:off x="7617980" y="1804430"/>
            <a:ext cx="475918" cy="3600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19" name="Rechteck 24"/>
          <p:cNvSpPr>
            <a:spLocks/>
          </p:cNvSpPr>
          <p:nvPr/>
        </p:nvSpPr>
        <p:spPr>
          <a:xfrm>
            <a:off x="5028897" y="2759719"/>
            <a:ext cx="180000" cy="720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418DF-C349-4894-9EA9-0A27FCCB55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23" name="Explosion 1 22"/>
          <p:cNvSpPr>
            <a:spLocks noChangeAspect="1"/>
          </p:cNvSpPr>
          <p:nvPr/>
        </p:nvSpPr>
        <p:spPr>
          <a:xfrm flipH="1">
            <a:off x="4724299" y="738338"/>
            <a:ext cx="1409370" cy="1066093"/>
          </a:xfrm>
          <a:prstGeom prst="irregularSeal1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too easy</a:t>
            </a:r>
          </a:p>
        </p:txBody>
      </p:sp>
    </p:spTree>
    <p:extLst>
      <p:ext uri="{BB962C8B-B14F-4D97-AF65-F5344CB8AC3E}">
        <p14:creationId xmlns:p14="http://schemas.microsoft.com/office/powerpoint/2010/main" val="646007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Pick vertex maximising the min(up, down)-belief</a:t>
            </a:r>
          </a:p>
        </p:txBody>
      </p:sp>
      <p:pic>
        <p:nvPicPr>
          <p:cNvPr id="3" name="Picture 4" descr="digraph"/>
          <p:cNvPicPr>
            <a:picLocks noChangeAspect="1" noChangeArrowheads="1"/>
          </p:cNvPicPr>
          <p:nvPr/>
        </p:nvPicPr>
        <p:blipFill>
          <a:blip r:embed="rId2" cstate="print">
            <a:lum contrast="-100000"/>
          </a:blip>
          <a:srcRect/>
          <a:stretch>
            <a:fillRect/>
          </a:stretch>
        </p:blipFill>
        <p:spPr bwMode="auto">
          <a:xfrm rot="10800000" flipH="1">
            <a:off x="612228" y="1035910"/>
            <a:ext cx="7649327" cy="2687967"/>
          </a:xfrm>
          <a:prstGeom prst="rect">
            <a:avLst/>
          </a:prstGeom>
          <a:noFill/>
        </p:spPr>
      </p:pic>
      <p:sp>
        <p:nvSpPr>
          <p:cNvPr id="4" name="Rechteck 4"/>
          <p:cNvSpPr>
            <a:spLocks/>
          </p:cNvSpPr>
          <p:nvPr/>
        </p:nvSpPr>
        <p:spPr>
          <a:xfrm>
            <a:off x="1221422" y="2053666"/>
            <a:ext cx="180000" cy="360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5" name="Rechteck 8"/>
          <p:cNvSpPr>
            <a:spLocks/>
          </p:cNvSpPr>
          <p:nvPr/>
        </p:nvSpPr>
        <p:spPr>
          <a:xfrm>
            <a:off x="2412113" y="987574"/>
            <a:ext cx="180000" cy="360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6" name="Rechteck 9"/>
          <p:cNvSpPr>
            <a:spLocks/>
          </p:cNvSpPr>
          <p:nvPr/>
        </p:nvSpPr>
        <p:spPr>
          <a:xfrm>
            <a:off x="2869010" y="1693666"/>
            <a:ext cx="180000" cy="720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7" name="Rechteck 10"/>
          <p:cNvSpPr>
            <a:spLocks/>
          </p:cNvSpPr>
          <p:nvPr/>
        </p:nvSpPr>
        <p:spPr>
          <a:xfrm>
            <a:off x="3353608" y="2759759"/>
            <a:ext cx="180000" cy="720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8" name="Rechteck 11"/>
          <p:cNvSpPr>
            <a:spLocks/>
          </p:cNvSpPr>
          <p:nvPr/>
        </p:nvSpPr>
        <p:spPr>
          <a:xfrm>
            <a:off x="3935103" y="987574"/>
            <a:ext cx="180000" cy="360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9" name="Rechteck 12"/>
          <p:cNvSpPr>
            <a:spLocks/>
          </p:cNvSpPr>
          <p:nvPr/>
        </p:nvSpPr>
        <p:spPr>
          <a:xfrm>
            <a:off x="4544299" y="1693666"/>
            <a:ext cx="180000" cy="720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10" name="Rechteck 13"/>
          <p:cNvSpPr>
            <a:spLocks/>
          </p:cNvSpPr>
          <p:nvPr/>
        </p:nvSpPr>
        <p:spPr>
          <a:xfrm>
            <a:off x="5028897" y="2759759"/>
            <a:ext cx="180000" cy="720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11" name="Rechteck 15"/>
          <p:cNvSpPr>
            <a:spLocks/>
          </p:cNvSpPr>
          <p:nvPr/>
        </p:nvSpPr>
        <p:spPr>
          <a:xfrm>
            <a:off x="6247289" y="2053666"/>
            <a:ext cx="180000" cy="360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12" name="Rechteck 16"/>
          <p:cNvSpPr>
            <a:spLocks/>
          </p:cNvSpPr>
          <p:nvPr/>
        </p:nvSpPr>
        <p:spPr>
          <a:xfrm>
            <a:off x="5914990" y="987574"/>
            <a:ext cx="180000" cy="360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13" name="Rechteck 17"/>
          <p:cNvSpPr>
            <a:spLocks/>
          </p:cNvSpPr>
          <p:nvPr/>
        </p:nvSpPr>
        <p:spPr>
          <a:xfrm>
            <a:off x="7742578" y="2053666"/>
            <a:ext cx="180000" cy="360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14" name="Rechteck 18"/>
          <p:cNvSpPr>
            <a:spLocks/>
          </p:cNvSpPr>
          <p:nvPr/>
        </p:nvSpPr>
        <p:spPr>
          <a:xfrm>
            <a:off x="8227176" y="3119759"/>
            <a:ext cx="180000" cy="360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15" name="Rechteck 24"/>
          <p:cNvSpPr>
            <a:spLocks/>
          </p:cNvSpPr>
          <p:nvPr/>
        </p:nvSpPr>
        <p:spPr>
          <a:xfrm>
            <a:off x="6676485" y="2759759"/>
            <a:ext cx="180000" cy="720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16" name="Textfeld 20"/>
          <p:cNvSpPr txBox="1"/>
          <p:nvPr/>
        </p:nvSpPr>
        <p:spPr>
          <a:xfrm>
            <a:off x="307628" y="26535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(0.5, 8.5)</a:t>
            </a:r>
          </a:p>
        </p:txBody>
      </p:sp>
      <p:sp>
        <p:nvSpPr>
          <p:cNvPr id="17" name="Textfeld 21"/>
          <p:cNvSpPr txBox="1"/>
          <p:nvPr/>
        </p:nvSpPr>
        <p:spPr>
          <a:xfrm>
            <a:off x="1652419" y="15874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(1.0, 6.0)</a:t>
            </a:r>
          </a:p>
        </p:txBody>
      </p:sp>
      <p:sp>
        <p:nvSpPr>
          <p:cNvPr id="18" name="Textfeld 22"/>
          <p:cNvSpPr txBox="1"/>
          <p:nvPr/>
        </p:nvSpPr>
        <p:spPr>
          <a:xfrm>
            <a:off x="2135216" y="25659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(1.5, 5.0)</a:t>
            </a:r>
          </a:p>
        </p:txBody>
      </p:sp>
      <p:sp>
        <p:nvSpPr>
          <p:cNvPr id="19" name="Textfeld 23"/>
          <p:cNvSpPr txBox="1"/>
          <p:nvPr/>
        </p:nvSpPr>
        <p:spPr>
          <a:xfrm>
            <a:off x="5155296" y="1491630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(2.0, 2.0)</a:t>
            </a:r>
          </a:p>
        </p:txBody>
      </p:sp>
      <p:sp>
        <p:nvSpPr>
          <p:cNvPr id="20" name="Textfeld 25"/>
          <p:cNvSpPr txBox="1"/>
          <p:nvPr/>
        </p:nvSpPr>
        <p:spPr>
          <a:xfrm>
            <a:off x="6982884" y="25012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(2.5, 1.0)</a:t>
            </a:r>
          </a:p>
        </p:txBody>
      </p:sp>
      <p:sp>
        <p:nvSpPr>
          <p:cNvPr id="21" name="Textfeld 26"/>
          <p:cNvSpPr txBox="1"/>
          <p:nvPr/>
        </p:nvSpPr>
        <p:spPr>
          <a:xfrm>
            <a:off x="3131840" y="1554346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(1.5, 5.5)</a:t>
            </a:r>
          </a:p>
        </p:txBody>
      </p:sp>
      <p:sp>
        <p:nvSpPr>
          <p:cNvPr id="22" name="Textfeld 27"/>
          <p:cNvSpPr txBox="1"/>
          <p:nvPr/>
        </p:nvSpPr>
        <p:spPr>
          <a:xfrm>
            <a:off x="3632306" y="25659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(3.5, 4.0)</a:t>
            </a:r>
          </a:p>
        </p:txBody>
      </p:sp>
      <p:sp>
        <p:nvSpPr>
          <p:cNvPr id="23" name="Textfeld 28"/>
          <p:cNvSpPr txBox="1"/>
          <p:nvPr/>
        </p:nvSpPr>
        <p:spPr>
          <a:xfrm>
            <a:off x="5485794" y="25659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(6.5, 1.0)</a:t>
            </a:r>
          </a:p>
        </p:txBody>
      </p:sp>
      <p:sp>
        <p:nvSpPr>
          <p:cNvPr id="24" name="Textfeld 29"/>
          <p:cNvSpPr txBox="1"/>
          <p:nvPr/>
        </p:nvSpPr>
        <p:spPr>
          <a:xfrm>
            <a:off x="2566213" y="36320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(1.5, 4.0)</a:t>
            </a:r>
          </a:p>
        </p:txBody>
      </p:sp>
      <p:sp>
        <p:nvSpPr>
          <p:cNvPr id="25" name="Textfeld 30"/>
          <p:cNvSpPr txBox="1"/>
          <p:nvPr/>
        </p:nvSpPr>
        <p:spPr>
          <a:xfrm>
            <a:off x="4241502" y="36320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(6.0, 3.0)</a:t>
            </a:r>
          </a:p>
        </p:txBody>
      </p:sp>
      <p:sp>
        <p:nvSpPr>
          <p:cNvPr id="26" name="Textfeld 31"/>
          <p:cNvSpPr txBox="1"/>
          <p:nvPr/>
        </p:nvSpPr>
        <p:spPr>
          <a:xfrm>
            <a:off x="5916791" y="36320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(7.0, 1.5)</a:t>
            </a:r>
          </a:p>
        </p:txBody>
      </p:sp>
      <p:sp>
        <p:nvSpPr>
          <p:cNvPr id="27" name="Textfeld 32"/>
          <p:cNvSpPr txBox="1"/>
          <p:nvPr/>
        </p:nvSpPr>
        <p:spPr>
          <a:xfrm>
            <a:off x="7465681" y="36320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(8.5, 0.5)</a:t>
            </a:r>
          </a:p>
        </p:txBody>
      </p:sp>
      <p:sp>
        <p:nvSpPr>
          <p:cNvPr id="28" name="Textfeld 33"/>
          <p:cNvSpPr txBox="1"/>
          <p:nvPr/>
        </p:nvSpPr>
        <p:spPr>
          <a:xfrm>
            <a:off x="459927" y="2109069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0.5</a:t>
            </a:r>
          </a:p>
        </p:txBody>
      </p:sp>
      <p:sp>
        <p:nvSpPr>
          <p:cNvPr id="29" name="Textfeld 34"/>
          <p:cNvSpPr txBox="1"/>
          <p:nvPr/>
        </p:nvSpPr>
        <p:spPr>
          <a:xfrm>
            <a:off x="1737797" y="1133331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1.0</a:t>
            </a:r>
          </a:p>
        </p:txBody>
      </p:sp>
      <p:sp>
        <p:nvSpPr>
          <p:cNvPr id="30" name="Textfeld 35"/>
          <p:cNvSpPr txBox="1"/>
          <p:nvPr/>
        </p:nvSpPr>
        <p:spPr>
          <a:xfrm>
            <a:off x="2135218" y="2071934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1.5</a:t>
            </a:r>
          </a:p>
        </p:txBody>
      </p:sp>
      <p:sp>
        <p:nvSpPr>
          <p:cNvPr id="31" name="Textfeld 36"/>
          <p:cNvSpPr txBox="1"/>
          <p:nvPr/>
        </p:nvSpPr>
        <p:spPr>
          <a:xfrm>
            <a:off x="2627784" y="3138028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1.5</a:t>
            </a:r>
          </a:p>
        </p:txBody>
      </p:sp>
      <p:sp>
        <p:nvSpPr>
          <p:cNvPr id="32" name="Textfeld 37"/>
          <p:cNvSpPr txBox="1"/>
          <p:nvPr/>
        </p:nvSpPr>
        <p:spPr>
          <a:xfrm>
            <a:off x="3754021" y="2067694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3.5</a:t>
            </a:r>
          </a:p>
        </p:txBody>
      </p:sp>
      <p:sp>
        <p:nvSpPr>
          <p:cNvPr id="33" name="Textfeld 38"/>
          <p:cNvSpPr txBox="1"/>
          <p:nvPr/>
        </p:nvSpPr>
        <p:spPr>
          <a:xfrm>
            <a:off x="3177957" y="1042977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1.5</a:t>
            </a:r>
          </a:p>
        </p:txBody>
      </p:sp>
      <p:sp>
        <p:nvSpPr>
          <p:cNvPr id="34" name="Textfeld 39"/>
          <p:cNvSpPr txBox="1"/>
          <p:nvPr/>
        </p:nvSpPr>
        <p:spPr>
          <a:xfrm>
            <a:off x="4283968" y="3075806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3.0</a:t>
            </a:r>
          </a:p>
        </p:txBody>
      </p:sp>
      <p:sp>
        <p:nvSpPr>
          <p:cNvPr id="35" name="Textfeld 40"/>
          <p:cNvSpPr txBox="1"/>
          <p:nvPr/>
        </p:nvSpPr>
        <p:spPr>
          <a:xfrm>
            <a:off x="5181198" y="987574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2.0</a:t>
            </a:r>
          </a:p>
        </p:txBody>
      </p:sp>
      <p:sp>
        <p:nvSpPr>
          <p:cNvPr id="36" name="Textfeld 41"/>
          <p:cNvSpPr txBox="1"/>
          <p:nvPr/>
        </p:nvSpPr>
        <p:spPr>
          <a:xfrm>
            <a:off x="5554221" y="2067694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1.0</a:t>
            </a:r>
          </a:p>
        </p:txBody>
      </p:sp>
      <p:sp>
        <p:nvSpPr>
          <p:cNvPr id="37" name="Textfeld 42"/>
          <p:cNvSpPr txBox="1"/>
          <p:nvPr/>
        </p:nvSpPr>
        <p:spPr>
          <a:xfrm>
            <a:off x="5966500" y="3075806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1.5</a:t>
            </a:r>
          </a:p>
        </p:txBody>
      </p:sp>
      <p:sp>
        <p:nvSpPr>
          <p:cNvPr id="38" name="Textfeld 43"/>
          <p:cNvSpPr txBox="1"/>
          <p:nvPr/>
        </p:nvSpPr>
        <p:spPr>
          <a:xfrm>
            <a:off x="6994381" y="1995686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1.0</a:t>
            </a:r>
          </a:p>
        </p:txBody>
      </p:sp>
      <p:sp>
        <p:nvSpPr>
          <p:cNvPr id="39" name="Textfeld 44"/>
          <p:cNvSpPr txBox="1"/>
          <p:nvPr/>
        </p:nvSpPr>
        <p:spPr>
          <a:xfrm>
            <a:off x="7570445" y="3075806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0.5</a:t>
            </a: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>
          <a:xfrm>
            <a:off x="7236296" y="4721470"/>
            <a:ext cx="1485528" cy="34585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418DF-C349-4894-9EA9-0A27FCCB55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7139" y="4227934"/>
            <a:ext cx="7563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simple algorithm with a guaranteed bound on the number of mistakes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can (easily) be generalised to other structured spaces</a:t>
            </a:r>
          </a:p>
        </p:txBody>
      </p:sp>
    </p:spTree>
    <p:extLst>
      <p:ext uri="{BB962C8B-B14F-4D97-AF65-F5344CB8AC3E}">
        <p14:creationId xmlns:p14="http://schemas.microsoft.com/office/powerpoint/2010/main" val="206732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Dynamic Difficulty Adjustment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467544" y="1059582"/>
            <a:ext cx="8640960" cy="37804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1)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game master predicts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a difficulty setting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2) 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player plays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one round of the game in this setting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3) 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game master observes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whether the setting was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		too easy, just right, or too difficult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this game is played on a partially ordered set</a:t>
            </a: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reflecting the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`is more difficult’-relation</a:t>
            </a:r>
            <a:b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the goal of the game master is to predict </a:t>
            </a: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`just right’-settings as often as possible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we can bound the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number of mistakes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in this setting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10" name="Picture 11" descr="digrap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4959806" y="2024972"/>
            <a:ext cx="4263429" cy="1582656"/>
          </a:xfrm>
          <a:prstGeom prst="rect">
            <a:avLst/>
          </a:prstGeom>
          <a:noFill/>
        </p:spPr>
      </p:pic>
      <p:sp>
        <p:nvSpPr>
          <p:cNvPr id="1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5418DF-C349-4894-9EA9-0A27FCCB55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50000"/>
                </a:srgbClr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742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5215B4-0498-4FB9-8117-A62BF8DD3954}"/>
              </a:ext>
            </a:extLst>
          </p:cNvPr>
          <p:cNvSpPr txBox="1"/>
          <p:nvPr/>
        </p:nvSpPr>
        <p:spPr>
          <a:xfrm>
            <a:off x="3521089" y="2156251"/>
            <a:ext cx="21018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Use-Cases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EB811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489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Drug discovery from a </a:t>
            </a:r>
            <a:r>
              <a:rPr lang="en-GB" dirty="0">
                <a:solidFill>
                  <a:schemeClr val="tx2"/>
                </a:solidFill>
              </a:rPr>
              <a:t>supervised</a:t>
            </a:r>
            <a:r>
              <a:rPr lang="en-GB" dirty="0"/>
              <a:t> learning point of view</a:t>
            </a:r>
          </a:p>
        </p:txBody>
      </p:sp>
      <p:sp>
        <p:nvSpPr>
          <p:cNvPr id="66" name="Line 9"/>
          <p:cNvSpPr>
            <a:spLocks noChangeShapeType="1"/>
          </p:cNvSpPr>
          <p:nvPr/>
        </p:nvSpPr>
        <p:spPr bwMode="auto">
          <a:xfrm rot="18222006">
            <a:off x="1775064" y="2021349"/>
            <a:ext cx="121264" cy="611552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41" name="Picture 26" descr="nci_balls_10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0878" y="1146327"/>
            <a:ext cx="418769" cy="318372"/>
          </a:xfrm>
          <a:prstGeom prst="rect">
            <a:avLst/>
          </a:prstGeom>
          <a:noFill/>
        </p:spPr>
      </p:pic>
      <p:pic>
        <p:nvPicPr>
          <p:cNvPr id="42" name="Picture 27" descr="nci_balls_2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4153" y="693966"/>
            <a:ext cx="418769" cy="318371"/>
          </a:xfrm>
          <a:prstGeom prst="rect">
            <a:avLst/>
          </a:prstGeom>
          <a:noFill/>
        </p:spPr>
      </p:pic>
      <p:pic>
        <p:nvPicPr>
          <p:cNvPr id="43" name="Picture 28" descr="nci_balls_2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27668" y="1566419"/>
            <a:ext cx="418769" cy="318372"/>
          </a:xfrm>
          <a:prstGeom prst="rect">
            <a:avLst/>
          </a:prstGeom>
          <a:noFill/>
        </p:spPr>
      </p:pic>
      <p:pic>
        <p:nvPicPr>
          <p:cNvPr id="44" name="Picture 29" descr="nci_balls_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29747" y="665405"/>
            <a:ext cx="418769" cy="318372"/>
          </a:xfrm>
          <a:prstGeom prst="rect">
            <a:avLst/>
          </a:prstGeom>
          <a:noFill/>
        </p:spPr>
      </p:pic>
      <p:pic>
        <p:nvPicPr>
          <p:cNvPr id="45" name="Picture 30" descr="nci_balls_1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80141" y="1146328"/>
            <a:ext cx="418769" cy="318371"/>
          </a:xfrm>
          <a:prstGeom prst="rect">
            <a:avLst/>
          </a:prstGeom>
          <a:noFill/>
        </p:spPr>
      </p:pic>
      <p:pic>
        <p:nvPicPr>
          <p:cNvPr id="46" name="Picture 31" descr="nci_balls_15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72778" y="720274"/>
            <a:ext cx="418769" cy="318371"/>
          </a:xfrm>
          <a:prstGeom prst="rect">
            <a:avLst/>
          </a:prstGeom>
          <a:noFill/>
        </p:spPr>
      </p:pic>
      <p:pic>
        <p:nvPicPr>
          <p:cNvPr id="52" name="Picture 37" descr="nci211"/>
          <p:cNvPicPr preferRelativeResize="0"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56670" y="1140131"/>
            <a:ext cx="379814" cy="290630"/>
          </a:xfrm>
          <a:prstGeom prst="rect">
            <a:avLst/>
          </a:prstGeom>
          <a:noFill/>
        </p:spPr>
      </p:pic>
      <p:pic>
        <p:nvPicPr>
          <p:cNvPr id="53" name="Picture 38" descr="nci_balls_223"/>
          <p:cNvPicPr preferRelativeResize="0"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67457" y="987574"/>
            <a:ext cx="475812" cy="361966"/>
          </a:xfrm>
          <a:prstGeom prst="rect">
            <a:avLst/>
          </a:prstGeom>
          <a:noFill/>
        </p:spPr>
      </p:pic>
      <p:pic>
        <p:nvPicPr>
          <p:cNvPr id="57" name="Picture 24" descr="beakers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67744" y="1876546"/>
            <a:ext cx="1067781" cy="948869"/>
          </a:xfrm>
          <a:prstGeom prst="rect">
            <a:avLst/>
          </a:prstGeom>
          <a:noFill/>
        </p:spPr>
      </p:pic>
      <p:sp>
        <p:nvSpPr>
          <p:cNvPr id="58" name="Line 9"/>
          <p:cNvSpPr>
            <a:spLocks noChangeShapeType="1"/>
          </p:cNvSpPr>
          <p:nvPr/>
        </p:nvSpPr>
        <p:spPr bwMode="auto">
          <a:xfrm rot="3377994">
            <a:off x="3725231" y="1403373"/>
            <a:ext cx="0" cy="779979"/>
          </a:xfrm>
          <a:prstGeom prst="line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60" name="Line 9"/>
          <p:cNvSpPr>
            <a:spLocks noChangeShapeType="1"/>
          </p:cNvSpPr>
          <p:nvPr/>
        </p:nvSpPr>
        <p:spPr bwMode="auto">
          <a:xfrm rot="18222006" flipH="1">
            <a:off x="3604454" y="2727289"/>
            <a:ext cx="20528" cy="951008"/>
          </a:xfrm>
          <a:prstGeom prst="line">
            <a:avLst/>
          </a:prstGeom>
          <a:noFill/>
          <a:ln w="76200">
            <a:solidFill>
              <a:srgbClr val="00B05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31" name="Line 9"/>
          <p:cNvSpPr>
            <a:spLocks noChangeShapeType="1"/>
          </p:cNvSpPr>
          <p:nvPr/>
        </p:nvSpPr>
        <p:spPr bwMode="auto">
          <a:xfrm rot="3377994">
            <a:off x="2144220" y="2728657"/>
            <a:ext cx="20528" cy="95100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1C7095-7D7C-478A-920D-66541272805F}"/>
              </a:ext>
            </a:extLst>
          </p:cNvPr>
          <p:cNvSpPr/>
          <p:nvPr/>
        </p:nvSpPr>
        <p:spPr>
          <a:xfrm>
            <a:off x="3601606" y="2750029"/>
            <a:ext cx="288033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+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66294B1-47AA-448A-A56F-CCD56E035B1C}"/>
              </a:ext>
            </a:extLst>
          </p:cNvPr>
          <p:cNvSpPr/>
          <p:nvPr/>
        </p:nvSpPr>
        <p:spPr>
          <a:xfrm>
            <a:off x="1763687" y="2787774"/>
            <a:ext cx="288033" cy="288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-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93979D-EA8B-4578-899E-360DE1BD524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7" y="3582907"/>
            <a:ext cx="1397410" cy="13974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C2DEB4-8239-4E17-814F-091CFE8A3B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606" y="3582819"/>
            <a:ext cx="1547547" cy="1547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07295A-8B69-43EC-B144-573CB6B2D41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9" y="1311485"/>
            <a:ext cx="1440000" cy="1440000"/>
          </a:xfrm>
          <a:prstGeom prst="rect">
            <a:avLst/>
          </a:prstGeom>
        </p:spPr>
      </p:pic>
      <p:pic>
        <p:nvPicPr>
          <p:cNvPr id="22" name="Graphic 21" descr="Watch">
            <a:extLst>
              <a:ext uri="{FF2B5EF4-FFF2-40B4-BE49-F238E27FC236}">
                <a16:creationId xmlns:a16="http://schemas.microsoft.com/office/drawing/2014/main" id="{31E49579-9286-4E69-9C68-0014BDF81A6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75816" y="627534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31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Drug discovery with </a:t>
            </a:r>
            <a:r>
              <a:rPr lang="en-GB" dirty="0">
                <a:solidFill>
                  <a:schemeClr val="tx2"/>
                </a:solidFill>
              </a:rPr>
              <a:t>supervised</a:t>
            </a:r>
            <a:r>
              <a:rPr lang="en-GB" dirty="0"/>
              <a:t> learning</a:t>
            </a:r>
          </a:p>
        </p:txBody>
      </p:sp>
      <p:sp>
        <p:nvSpPr>
          <p:cNvPr id="66" name="Line 9"/>
          <p:cNvSpPr>
            <a:spLocks noChangeShapeType="1"/>
          </p:cNvSpPr>
          <p:nvPr/>
        </p:nvSpPr>
        <p:spPr bwMode="auto">
          <a:xfrm rot="18222006">
            <a:off x="1580218" y="2155523"/>
            <a:ext cx="387903" cy="581634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67744" y="987574"/>
            <a:ext cx="6552728" cy="4139329"/>
            <a:chOff x="2267744" y="987574"/>
            <a:chExt cx="6552728" cy="4139329"/>
          </a:xfrm>
        </p:grpSpPr>
        <p:pic>
          <p:nvPicPr>
            <p:cNvPr id="41" name="Picture 26" descr="nci_balls_108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80878" y="1146327"/>
              <a:ext cx="418769" cy="318372"/>
            </a:xfrm>
            <a:prstGeom prst="rect">
              <a:avLst/>
            </a:prstGeom>
            <a:noFill/>
          </p:spPr>
        </p:pic>
        <p:pic>
          <p:nvPicPr>
            <p:cNvPr id="42" name="Picture 27" descr="nci_balls_22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49188" y="2032609"/>
              <a:ext cx="418769" cy="318371"/>
            </a:xfrm>
            <a:prstGeom prst="rect">
              <a:avLst/>
            </a:prstGeom>
            <a:noFill/>
          </p:spPr>
        </p:pic>
        <p:pic>
          <p:nvPicPr>
            <p:cNvPr id="43" name="Picture 28" descr="nci_balls_2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127668" y="1566419"/>
              <a:ext cx="418769" cy="318372"/>
            </a:xfrm>
            <a:prstGeom prst="rect">
              <a:avLst/>
            </a:prstGeom>
            <a:noFill/>
          </p:spPr>
        </p:pic>
        <p:pic>
          <p:nvPicPr>
            <p:cNvPr id="44" name="Picture 29" descr="nci_balls_1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824683" y="2427734"/>
              <a:ext cx="418769" cy="318372"/>
            </a:xfrm>
            <a:prstGeom prst="rect">
              <a:avLst/>
            </a:prstGeom>
            <a:noFill/>
          </p:spPr>
        </p:pic>
        <p:pic>
          <p:nvPicPr>
            <p:cNvPr id="45" name="Picture 30" descr="nci_balls_1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580141" y="1146328"/>
              <a:ext cx="418769" cy="318371"/>
            </a:xfrm>
            <a:prstGeom prst="rect">
              <a:avLst/>
            </a:prstGeom>
            <a:noFill/>
          </p:spPr>
        </p:pic>
        <p:pic>
          <p:nvPicPr>
            <p:cNvPr id="46" name="Picture 31" descr="nci_balls_15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867813" y="2058917"/>
              <a:ext cx="418769" cy="318371"/>
            </a:xfrm>
            <a:prstGeom prst="rect">
              <a:avLst/>
            </a:prstGeom>
            <a:noFill/>
          </p:spPr>
        </p:pic>
        <p:pic>
          <p:nvPicPr>
            <p:cNvPr id="47" name="Picture 32" descr="nci_balls_10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973546" y="4089900"/>
              <a:ext cx="335295" cy="397635"/>
            </a:xfrm>
            <a:prstGeom prst="rect">
              <a:avLst/>
            </a:prstGeom>
            <a:noFill/>
          </p:spPr>
        </p:pic>
        <p:pic>
          <p:nvPicPr>
            <p:cNvPr id="48" name="Picture 33" descr="nci_balls_229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951287" y="2846506"/>
              <a:ext cx="335295" cy="397634"/>
            </a:xfrm>
            <a:prstGeom prst="rect">
              <a:avLst/>
            </a:prstGeom>
            <a:noFill/>
          </p:spPr>
        </p:pic>
        <p:pic>
          <p:nvPicPr>
            <p:cNvPr id="49" name="Picture 34" descr="nci_balls_2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013894" y="3326044"/>
              <a:ext cx="335294" cy="397635"/>
            </a:xfrm>
            <a:prstGeom prst="rect">
              <a:avLst/>
            </a:prstGeom>
            <a:noFill/>
          </p:spPr>
        </p:pic>
        <p:pic>
          <p:nvPicPr>
            <p:cNvPr id="50" name="Picture 35" descr="nci_balls_18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8485177" y="3872873"/>
              <a:ext cx="335295" cy="397634"/>
            </a:xfrm>
            <a:prstGeom prst="rect">
              <a:avLst/>
            </a:prstGeom>
            <a:noFill/>
          </p:spPr>
        </p:pic>
        <p:pic>
          <p:nvPicPr>
            <p:cNvPr id="51" name="Picture 36" descr="nci_balls_159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8485177" y="3365928"/>
              <a:ext cx="335294" cy="397635"/>
            </a:xfrm>
            <a:prstGeom prst="rect">
              <a:avLst/>
            </a:prstGeom>
            <a:noFill/>
          </p:spPr>
        </p:pic>
        <p:pic>
          <p:nvPicPr>
            <p:cNvPr id="52" name="Picture 37" descr="nci211"/>
            <p:cNvPicPr preferRelativeResize="0"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8351705" y="2478774"/>
              <a:ext cx="379814" cy="290630"/>
            </a:xfrm>
            <a:prstGeom prst="rect">
              <a:avLst/>
            </a:prstGeom>
            <a:noFill/>
          </p:spPr>
        </p:pic>
        <p:pic>
          <p:nvPicPr>
            <p:cNvPr id="53" name="Picture 38" descr="nci_balls_223"/>
            <p:cNvPicPr preferRelativeResize="0"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3967457" y="987574"/>
              <a:ext cx="475812" cy="361966"/>
            </a:xfrm>
            <a:prstGeom prst="rect">
              <a:avLst/>
            </a:prstGeom>
            <a:noFill/>
          </p:spPr>
        </p:pic>
        <p:pic>
          <p:nvPicPr>
            <p:cNvPr id="54" name="Picture 39" descr="nci_balls_263"/>
            <p:cNvPicPr preferRelativeResize="0"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8351705" y="2858983"/>
              <a:ext cx="381206" cy="290630"/>
            </a:xfrm>
            <a:prstGeom prst="rect">
              <a:avLst/>
            </a:prstGeom>
            <a:noFill/>
          </p:spPr>
        </p:pic>
        <p:pic>
          <p:nvPicPr>
            <p:cNvPr id="55" name="Picture 40" descr="nci_balls_4"/>
            <p:cNvPicPr preferRelativeResize="0"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7951287" y="3746136"/>
              <a:ext cx="379815" cy="289309"/>
            </a:xfrm>
            <a:prstGeom prst="rect">
              <a:avLst/>
            </a:prstGeom>
            <a:noFill/>
          </p:spPr>
        </p:pic>
        <p:pic>
          <p:nvPicPr>
            <p:cNvPr id="57" name="Picture 24" descr="beakers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2267744" y="1876546"/>
              <a:ext cx="1067781" cy="948869"/>
            </a:xfrm>
            <a:prstGeom prst="rect">
              <a:avLst/>
            </a:prstGeom>
            <a:noFill/>
          </p:spPr>
        </p:pic>
        <p:sp>
          <p:nvSpPr>
            <p:cNvPr id="58" name="Line 9"/>
            <p:cNvSpPr>
              <a:spLocks noChangeShapeType="1"/>
            </p:cNvSpPr>
            <p:nvPr/>
          </p:nvSpPr>
          <p:spPr bwMode="auto">
            <a:xfrm rot="3377994">
              <a:off x="3725231" y="1403373"/>
              <a:ext cx="0" cy="779979"/>
            </a:xfrm>
            <a:prstGeom prst="line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60" name="Line 9"/>
            <p:cNvSpPr>
              <a:spLocks noChangeShapeType="1"/>
            </p:cNvSpPr>
            <p:nvPr/>
          </p:nvSpPr>
          <p:spPr bwMode="auto">
            <a:xfrm rot="18222006" flipH="1">
              <a:off x="3872412" y="2368617"/>
              <a:ext cx="20528" cy="951008"/>
            </a:xfrm>
            <a:prstGeom prst="line">
              <a:avLst/>
            </a:prstGeom>
            <a:noFill/>
            <a:ln w="76200">
              <a:solidFill>
                <a:srgbClr val="00B05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61" name="Line 9"/>
            <p:cNvSpPr>
              <a:spLocks noChangeShapeType="1"/>
            </p:cNvSpPr>
            <p:nvPr/>
          </p:nvSpPr>
          <p:spPr bwMode="auto">
            <a:xfrm rot="3377994">
              <a:off x="7433748" y="3593460"/>
              <a:ext cx="0" cy="779979"/>
            </a:xfrm>
            <a:prstGeom prst="line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71" name="Line 9"/>
            <p:cNvSpPr>
              <a:spLocks noChangeShapeType="1"/>
            </p:cNvSpPr>
            <p:nvPr/>
          </p:nvSpPr>
          <p:spPr bwMode="auto">
            <a:xfrm rot="18222006" flipH="1">
              <a:off x="7271883" y="1390033"/>
              <a:ext cx="0" cy="779979"/>
            </a:xfrm>
            <a:prstGeom prst="line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72" name="Line 9"/>
            <p:cNvSpPr>
              <a:spLocks noChangeShapeType="1"/>
            </p:cNvSpPr>
            <p:nvPr/>
          </p:nvSpPr>
          <p:spPr bwMode="auto">
            <a:xfrm rot="5400000">
              <a:off x="5589834" y="1013083"/>
              <a:ext cx="0" cy="779979"/>
            </a:xfrm>
            <a:prstGeom prst="line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pic>
          <p:nvPicPr>
            <p:cNvPr id="6146" name="Picture 2" descr="https://d30y9cdsu7xlg0.cloudfront.net/png/1294-200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2787774"/>
              <a:ext cx="1398869" cy="1398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://home.arcor.de/kita-treff/downloads/aschpt.gif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3363838"/>
              <a:ext cx="1293693" cy="1763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Line 9"/>
            <p:cNvSpPr>
              <a:spLocks noChangeShapeType="1"/>
            </p:cNvSpPr>
            <p:nvPr/>
          </p:nvSpPr>
          <p:spPr bwMode="auto">
            <a:xfrm rot="18222006" flipH="1">
              <a:off x="3666884" y="2615963"/>
              <a:ext cx="20528" cy="951008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32" name="Line 9"/>
            <p:cNvSpPr>
              <a:spLocks noChangeShapeType="1"/>
            </p:cNvSpPr>
            <p:nvPr/>
          </p:nvSpPr>
          <p:spPr bwMode="auto">
            <a:xfrm rot="18222006" flipH="1">
              <a:off x="5240564" y="3520745"/>
              <a:ext cx="20528" cy="95100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33" name="Line 9"/>
            <p:cNvSpPr>
              <a:spLocks noChangeShapeType="1"/>
            </p:cNvSpPr>
            <p:nvPr/>
          </p:nvSpPr>
          <p:spPr bwMode="auto">
            <a:xfrm rot="3377994">
              <a:off x="5240564" y="4272147"/>
              <a:ext cx="20528" cy="951008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34" name="Line 9"/>
            <p:cNvSpPr>
              <a:spLocks noChangeShapeType="1"/>
            </p:cNvSpPr>
            <p:nvPr/>
          </p:nvSpPr>
          <p:spPr bwMode="auto">
            <a:xfrm rot="18222006" flipH="1">
              <a:off x="7544820" y="4312833"/>
              <a:ext cx="20528" cy="951008"/>
            </a:xfrm>
            <a:prstGeom prst="line">
              <a:avLst/>
            </a:prstGeom>
            <a:noFill/>
            <a:ln w="76200">
              <a:solidFill>
                <a:srgbClr val="00B05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925CED81-DBDA-42C4-BCA2-04A917248B3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9" y="2148649"/>
            <a:ext cx="602835" cy="602835"/>
          </a:xfrm>
          <a:prstGeom prst="rect">
            <a:avLst/>
          </a:prstGeom>
        </p:spPr>
      </p:pic>
      <p:pic>
        <p:nvPicPr>
          <p:cNvPr id="36" name="Graphic 35" descr="Watch">
            <a:extLst>
              <a:ext uri="{FF2B5EF4-FFF2-40B4-BE49-F238E27FC236}">
                <a16:creationId xmlns:a16="http://schemas.microsoft.com/office/drawing/2014/main" id="{33D9B5C9-49CF-4EA0-96B6-5E783E578C84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19011" y="2143271"/>
            <a:ext cx="602835" cy="6028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BC8C6DF-40C6-4E5B-A5FC-5091E6EA2788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527" y="4778880"/>
            <a:ext cx="1397410" cy="139741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F88E344-E710-4960-AE78-D2D67CA7C18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546" y="4698743"/>
            <a:ext cx="1547547" cy="1547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1BF9B-89E0-4925-BDA6-3C1F77FF1FE7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28" y="690916"/>
            <a:ext cx="447083" cy="336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BE6FB-374D-4728-B8AA-76A126318DDA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796" y="890316"/>
            <a:ext cx="920468" cy="92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97F98-D56A-48D6-A851-BE5B162D2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Books for Further Reading</a:t>
            </a:r>
            <a:endParaRPr lang="en-A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9FC66-BE2A-436C-B2C5-60780D69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784" y="2571750"/>
            <a:ext cx="1689891" cy="2417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E52EAA-F216-401B-88DA-5936F6469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326" y="2571749"/>
            <a:ext cx="1690677" cy="2417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29EBB1-470D-4F8F-8686-A657559739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350" y="2571749"/>
            <a:ext cx="1609250" cy="2417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C77245-D343-4475-8426-40CF98839A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321" y="2571749"/>
            <a:ext cx="1606812" cy="2417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6A6F93-A31A-4E09-97FD-73386783F9BB}"/>
              </a:ext>
            </a:extLst>
          </p:cNvPr>
          <p:cNvSpPr txBox="1"/>
          <p:nvPr/>
        </p:nvSpPr>
        <p:spPr>
          <a:xfrm>
            <a:off x="431540" y="951570"/>
            <a:ext cx="72330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Depending on the individual topic, one or the other chapter in these books </a:t>
            </a:r>
            <a:br>
              <a:rPr lang="en-US" sz="1600" dirty="0"/>
            </a:br>
            <a:r>
              <a:rPr lang="en-US" sz="1600" dirty="0"/>
              <a:t>might be useful to set the context.</a:t>
            </a:r>
          </a:p>
          <a:p>
            <a:endParaRPr lang="en-US" sz="1600" dirty="0"/>
          </a:p>
          <a:p>
            <a:r>
              <a:rPr lang="en-US" sz="1600" dirty="0"/>
              <a:t>free online version: </a:t>
            </a:r>
            <a:r>
              <a:rPr lang="en-US" sz="1600" b="1" dirty="0">
                <a:hlinkClick r:id="rId6"/>
              </a:rPr>
              <a:t>Understanding Machine Learning</a:t>
            </a:r>
          </a:p>
          <a:p>
            <a:r>
              <a:rPr lang="en-US" sz="1600" dirty="0"/>
              <a:t> </a:t>
            </a:r>
            <a:endParaRPr lang="en-AT" sz="1600" dirty="0"/>
          </a:p>
        </p:txBody>
      </p:sp>
    </p:spTree>
    <p:extLst>
      <p:ext uri="{BB962C8B-B14F-4D97-AF65-F5344CB8AC3E}">
        <p14:creationId xmlns:p14="http://schemas.microsoft.com/office/powerpoint/2010/main" val="16185160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Cyclic Discovery Processes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27784" y="1275606"/>
            <a:ext cx="1130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design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05501" y="1275606"/>
            <a:ext cx="1282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analyse</a:t>
            </a:r>
          </a:p>
        </p:txBody>
      </p:sp>
      <p:sp>
        <p:nvSpPr>
          <p:cNvPr id="32" name="Arc 31"/>
          <p:cNvSpPr>
            <a:spLocks noChangeAspect="1"/>
          </p:cNvSpPr>
          <p:nvPr/>
        </p:nvSpPr>
        <p:spPr>
          <a:xfrm rot="8100000">
            <a:off x="2965230" y="1757068"/>
            <a:ext cx="3240000" cy="3240000"/>
          </a:xfrm>
          <a:prstGeom prst="arc">
            <a:avLst/>
          </a:prstGeom>
          <a:ln w="1270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/>
          <p:cNvSpPr>
            <a:spLocks noChangeAspect="1"/>
          </p:cNvSpPr>
          <p:nvPr/>
        </p:nvSpPr>
        <p:spPr>
          <a:xfrm rot="2700000" flipH="1" flipV="1">
            <a:off x="2506722" y="1253012"/>
            <a:ext cx="3240000" cy="3240000"/>
          </a:xfrm>
          <a:prstGeom prst="arc">
            <a:avLst/>
          </a:prstGeom>
          <a:ln w="1270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c 34"/>
          <p:cNvSpPr>
            <a:spLocks noChangeAspect="1"/>
          </p:cNvSpPr>
          <p:nvPr/>
        </p:nvSpPr>
        <p:spPr>
          <a:xfrm rot="2700000">
            <a:off x="3469286" y="1253012"/>
            <a:ext cx="3240000" cy="3240000"/>
          </a:xfrm>
          <a:prstGeom prst="arc">
            <a:avLst/>
          </a:prstGeom>
          <a:ln w="1270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c 35"/>
          <p:cNvSpPr>
            <a:spLocks noChangeAspect="1"/>
          </p:cNvSpPr>
          <p:nvPr/>
        </p:nvSpPr>
        <p:spPr>
          <a:xfrm rot="18900000">
            <a:off x="2965230" y="794504"/>
            <a:ext cx="3240000" cy="3240000"/>
          </a:xfrm>
          <a:prstGeom prst="arc">
            <a:avLst/>
          </a:prstGeom>
          <a:ln w="1270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/>
          <p:cNvSpPr txBox="1"/>
          <p:nvPr/>
        </p:nvSpPr>
        <p:spPr>
          <a:xfrm>
            <a:off x="2699792" y="4011910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make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80112" y="4083918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test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79512" y="4011910"/>
            <a:ext cx="2204616" cy="936104"/>
            <a:chOff x="179512" y="4011910"/>
            <a:chExt cx="2204616" cy="936104"/>
          </a:xfrm>
        </p:grpSpPr>
        <p:sp>
          <p:nvSpPr>
            <p:cNvPr id="16" name="Rounded Rectangular Callout 15"/>
            <p:cNvSpPr/>
            <p:nvPr/>
          </p:nvSpPr>
          <p:spPr>
            <a:xfrm>
              <a:off x="179512" y="4011910"/>
              <a:ext cx="2114692" cy="936104"/>
            </a:xfrm>
            <a:prstGeom prst="wedgeRoundRectCallout">
              <a:avLst>
                <a:gd name="adj1" fmla="val 59350"/>
                <a:gd name="adj2" fmla="val -24285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7843" y="4045009"/>
              <a:ext cx="21162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realise designed </a:t>
              </a:r>
            </a:p>
            <a:p>
              <a:r>
                <a:rPr lang="en-GB" sz="1600" dirty="0"/>
                <a:t>candidate structures</a:t>
              </a:r>
            </a:p>
            <a:p>
              <a:r>
                <a:rPr lang="en-GB" sz="1600" dirty="0"/>
                <a:t>in their context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79512" y="843558"/>
            <a:ext cx="2259118" cy="1800200"/>
            <a:chOff x="179512" y="843558"/>
            <a:chExt cx="2259118" cy="1800200"/>
          </a:xfrm>
        </p:grpSpPr>
        <p:sp>
          <p:nvSpPr>
            <p:cNvPr id="19" name="Rounded Rectangular Callout 18"/>
            <p:cNvSpPr/>
            <p:nvPr/>
          </p:nvSpPr>
          <p:spPr>
            <a:xfrm>
              <a:off x="179512" y="843558"/>
              <a:ext cx="2114692" cy="1800200"/>
            </a:xfrm>
            <a:prstGeom prst="wedgeRoundRectCallout">
              <a:avLst>
                <a:gd name="adj1" fmla="val 60299"/>
                <a:gd name="adj2" fmla="val -13845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7843" y="917307"/>
              <a:ext cx="217078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design novel </a:t>
              </a:r>
            </a:p>
            <a:p>
              <a:r>
                <a:rPr lang="en-GB" sz="1600" dirty="0"/>
                <a:t>candidate structures </a:t>
              </a:r>
            </a:p>
            <a:p>
              <a:endParaRPr lang="en-GB" sz="1600" dirty="0"/>
            </a:p>
            <a:p>
              <a:r>
                <a:rPr lang="en-GB" sz="1600" dirty="0"/>
                <a:t>huge, </a:t>
              </a:r>
              <a:r>
                <a:rPr lang="en-GB" sz="1600" dirty="0" err="1"/>
                <a:t>intensionally</a:t>
              </a:r>
              <a:r>
                <a:rPr lang="en-GB" sz="1600" dirty="0"/>
                <a:t> </a:t>
              </a:r>
            </a:p>
            <a:p>
              <a:r>
                <a:rPr lang="en-GB" sz="1600" dirty="0"/>
                <a:t>specified design </a:t>
              </a:r>
            </a:p>
            <a:p>
              <a:r>
                <a:rPr lang="en-GB" sz="1600" dirty="0"/>
                <a:t>space of structures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01588" y="4011910"/>
            <a:ext cx="2234908" cy="936104"/>
            <a:chOff x="6801588" y="4011910"/>
            <a:chExt cx="2234908" cy="936104"/>
          </a:xfrm>
        </p:grpSpPr>
        <p:sp>
          <p:nvSpPr>
            <p:cNvPr id="22" name="Rounded Rectangular Callout 21"/>
            <p:cNvSpPr/>
            <p:nvPr/>
          </p:nvSpPr>
          <p:spPr>
            <a:xfrm>
              <a:off x="6801588" y="4011910"/>
              <a:ext cx="2170787" cy="936104"/>
            </a:xfrm>
            <a:prstGeom prst="wedgeRoundRectCallout">
              <a:avLst>
                <a:gd name="adj1" fmla="val -61891"/>
                <a:gd name="adj2" fmla="val -18180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01589" y="4045009"/>
              <a:ext cx="22349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determine properties</a:t>
              </a:r>
            </a:p>
            <a:p>
              <a:r>
                <a:rPr lang="en-GB" sz="1600" dirty="0"/>
                <a:t>of realised structures </a:t>
              </a:r>
            </a:p>
            <a:p>
              <a:r>
                <a:rPr lang="en-GB" sz="1600" dirty="0"/>
                <a:t>in their context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793701" y="771550"/>
            <a:ext cx="2170786" cy="1800200"/>
            <a:chOff x="6793701" y="771550"/>
            <a:chExt cx="2170786" cy="1800200"/>
          </a:xfrm>
        </p:grpSpPr>
        <p:sp>
          <p:nvSpPr>
            <p:cNvPr id="24" name="Rounded Rectangular Callout 23"/>
            <p:cNvSpPr/>
            <p:nvPr/>
          </p:nvSpPr>
          <p:spPr>
            <a:xfrm>
              <a:off x="6801588" y="771550"/>
              <a:ext cx="2162899" cy="1800200"/>
            </a:xfrm>
            <a:prstGeom prst="wedgeRoundRectCallout">
              <a:avLst>
                <a:gd name="adj1" fmla="val -58669"/>
                <a:gd name="adj2" fmla="val -8686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93701" y="915566"/>
              <a:ext cx="215155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build a hypothesis of</a:t>
              </a:r>
            </a:p>
            <a:p>
              <a:r>
                <a:rPr lang="en-GB" sz="1600" dirty="0"/>
                <a:t>the properties of all</a:t>
              </a:r>
            </a:p>
            <a:p>
              <a:r>
                <a:rPr lang="en-GB" sz="1600" dirty="0"/>
                <a:t>structures from the </a:t>
              </a:r>
            </a:p>
            <a:p>
              <a:r>
                <a:rPr lang="en-GB" sz="1600" dirty="0"/>
                <a:t>design space</a:t>
              </a:r>
            </a:p>
            <a:p>
              <a:endParaRPr lang="en-GB" sz="1600" dirty="0"/>
            </a:p>
            <a:p>
              <a:r>
                <a:rPr lang="en-GB" sz="1600" dirty="0"/>
                <a:t>to improve designs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1666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Cyclic Discovery Processes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27784" y="1275606"/>
            <a:ext cx="1130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design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05501" y="1275606"/>
            <a:ext cx="1282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analyse</a:t>
            </a:r>
          </a:p>
        </p:txBody>
      </p:sp>
      <p:sp>
        <p:nvSpPr>
          <p:cNvPr id="32" name="Arc 31"/>
          <p:cNvSpPr>
            <a:spLocks noChangeAspect="1"/>
          </p:cNvSpPr>
          <p:nvPr/>
        </p:nvSpPr>
        <p:spPr>
          <a:xfrm rot="8100000">
            <a:off x="2965230" y="1757068"/>
            <a:ext cx="3240000" cy="3240000"/>
          </a:xfrm>
          <a:prstGeom prst="arc">
            <a:avLst/>
          </a:prstGeom>
          <a:ln w="1270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/>
          <p:cNvSpPr>
            <a:spLocks noChangeAspect="1"/>
          </p:cNvSpPr>
          <p:nvPr/>
        </p:nvSpPr>
        <p:spPr>
          <a:xfrm rot="2700000" flipH="1" flipV="1">
            <a:off x="2506722" y="1253012"/>
            <a:ext cx="3240000" cy="3240000"/>
          </a:xfrm>
          <a:prstGeom prst="arc">
            <a:avLst/>
          </a:prstGeom>
          <a:ln w="1270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c 34"/>
          <p:cNvSpPr>
            <a:spLocks noChangeAspect="1"/>
          </p:cNvSpPr>
          <p:nvPr/>
        </p:nvSpPr>
        <p:spPr>
          <a:xfrm rot="2700000">
            <a:off x="3469286" y="1253012"/>
            <a:ext cx="3240000" cy="3240000"/>
          </a:xfrm>
          <a:prstGeom prst="arc">
            <a:avLst/>
          </a:prstGeom>
          <a:ln w="1270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c 35"/>
          <p:cNvSpPr>
            <a:spLocks noChangeAspect="1"/>
          </p:cNvSpPr>
          <p:nvPr/>
        </p:nvSpPr>
        <p:spPr>
          <a:xfrm rot="18900000">
            <a:off x="2965230" y="794504"/>
            <a:ext cx="3240000" cy="3240000"/>
          </a:xfrm>
          <a:prstGeom prst="arc">
            <a:avLst/>
          </a:prstGeom>
          <a:ln w="1270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/>
          <p:cNvSpPr txBox="1"/>
          <p:nvPr/>
        </p:nvSpPr>
        <p:spPr>
          <a:xfrm>
            <a:off x="2699792" y="4011910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make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80112" y="4083918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test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79512" y="4011910"/>
            <a:ext cx="2204616" cy="936104"/>
            <a:chOff x="179512" y="4011910"/>
            <a:chExt cx="2204616" cy="936104"/>
          </a:xfrm>
        </p:grpSpPr>
        <p:sp>
          <p:nvSpPr>
            <p:cNvPr id="16" name="Rounded Rectangular Callout 15"/>
            <p:cNvSpPr/>
            <p:nvPr/>
          </p:nvSpPr>
          <p:spPr>
            <a:xfrm>
              <a:off x="179512" y="4011910"/>
              <a:ext cx="2114692" cy="936104"/>
            </a:xfrm>
            <a:prstGeom prst="wedgeRoundRectCallout">
              <a:avLst>
                <a:gd name="adj1" fmla="val 59350"/>
                <a:gd name="adj2" fmla="val -24285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7843" y="4045009"/>
              <a:ext cx="21162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realise designed </a:t>
              </a:r>
            </a:p>
            <a:p>
              <a:r>
                <a:rPr lang="en-GB" sz="1600" dirty="0"/>
                <a:t>candidate structures</a:t>
              </a:r>
            </a:p>
            <a:p>
              <a:r>
                <a:rPr lang="en-GB" sz="1600" dirty="0"/>
                <a:t>in their context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79512" y="843558"/>
            <a:ext cx="2259118" cy="1800200"/>
            <a:chOff x="179512" y="843558"/>
            <a:chExt cx="2259118" cy="1800200"/>
          </a:xfrm>
        </p:grpSpPr>
        <p:sp>
          <p:nvSpPr>
            <p:cNvPr id="19" name="Rounded Rectangular Callout 18"/>
            <p:cNvSpPr/>
            <p:nvPr/>
          </p:nvSpPr>
          <p:spPr>
            <a:xfrm>
              <a:off x="179512" y="843558"/>
              <a:ext cx="2114692" cy="1800200"/>
            </a:xfrm>
            <a:prstGeom prst="wedgeRoundRectCallout">
              <a:avLst>
                <a:gd name="adj1" fmla="val 60299"/>
                <a:gd name="adj2" fmla="val -13845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7843" y="915566"/>
              <a:ext cx="217078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design novel </a:t>
              </a:r>
            </a:p>
            <a:p>
              <a:r>
                <a:rPr lang="en-GB" sz="1600" dirty="0"/>
                <a:t>candidate structures </a:t>
              </a:r>
            </a:p>
            <a:p>
              <a:endParaRPr lang="en-GB" sz="1600" dirty="0"/>
            </a:p>
            <a:p>
              <a:r>
                <a:rPr lang="en-GB" sz="1600" dirty="0"/>
                <a:t>huge, </a:t>
              </a:r>
              <a:r>
                <a:rPr lang="en-GB" sz="1600" dirty="0" err="1"/>
                <a:t>intensionally</a:t>
              </a:r>
              <a:r>
                <a:rPr lang="en-GB" sz="1600" dirty="0"/>
                <a:t> </a:t>
              </a:r>
            </a:p>
            <a:p>
              <a:r>
                <a:rPr lang="en-GB" sz="1600" dirty="0"/>
                <a:t>specified design </a:t>
              </a:r>
            </a:p>
            <a:p>
              <a:r>
                <a:rPr lang="en-GB" sz="1600" dirty="0"/>
                <a:t>space of structures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01588" y="4011910"/>
            <a:ext cx="2234908" cy="936104"/>
            <a:chOff x="6801588" y="4011910"/>
            <a:chExt cx="2234908" cy="936104"/>
          </a:xfrm>
        </p:grpSpPr>
        <p:sp>
          <p:nvSpPr>
            <p:cNvPr id="22" name="Rounded Rectangular Callout 21"/>
            <p:cNvSpPr/>
            <p:nvPr/>
          </p:nvSpPr>
          <p:spPr>
            <a:xfrm>
              <a:off x="6801588" y="4011910"/>
              <a:ext cx="2170787" cy="936104"/>
            </a:xfrm>
            <a:prstGeom prst="wedgeRoundRectCallout">
              <a:avLst>
                <a:gd name="adj1" fmla="val -61891"/>
                <a:gd name="adj2" fmla="val -18180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01589" y="4045009"/>
              <a:ext cx="22349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determine properties</a:t>
              </a:r>
            </a:p>
            <a:p>
              <a:r>
                <a:rPr lang="en-GB" sz="1600" dirty="0"/>
                <a:t>of realised structures </a:t>
              </a:r>
            </a:p>
            <a:p>
              <a:r>
                <a:rPr lang="en-GB" sz="1600" dirty="0"/>
                <a:t>in their context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793701" y="771550"/>
            <a:ext cx="2170786" cy="1800200"/>
            <a:chOff x="6793701" y="771550"/>
            <a:chExt cx="2170786" cy="1800200"/>
          </a:xfrm>
        </p:grpSpPr>
        <p:sp>
          <p:nvSpPr>
            <p:cNvPr id="24" name="Rounded Rectangular Callout 23"/>
            <p:cNvSpPr/>
            <p:nvPr/>
          </p:nvSpPr>
          <p:spPr>
            <a:xfrm>
              <a:off x="6801588" y="771550"/>
              <a:ext cx="2162899" cy="1800200"/>
            </a:xfrm>
            <a:prstGeom prst="wedgeRoundRectCallout">
              <a:avLst>
                <a:gd name="adj1" fmla="val -58669"/>
                <a:gd name="adj2" fmla="val -8686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93701" y="915566"/>
              <a:ext cx="215155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build a hypothesis of</a:t>
              </a:r>
            </a:p>
            <a:p>
              <a:r>
                <a:rPr lang="en-GB" sz="1600" dirty="0"/>
                <a:t>the properties of all</a:t>
              </a:r>
            </a:p>
            <a:p>
              <a:r>
                <a:rPr lang="en-GB" sz="1600" dirty="0"/>
                <a:t>structures from the </a:t>
              </a:r>
            </a:p>
            <a:p>
              <a:r>
                <a:rPr lang="en-GB" sz="1600" dirty="0"/>
                <a:t>design space</a:t>
              </a:r>
            </a:p>
            <a:p>
              <a:endParaRPr lang="en-GB" sz="1600" dirty="0"/>
            </a:p>
            <a:p>
              <a:r>
                <a:rPr lang="en-GB" sz="1600" dirty="0"/>
                <a:t>to improve designs</a:t>
              </a:r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267843" y="3377068"/>
            <a:ext cx="8624637" cy="0"/>
          </a:xfrm>
          <a:prstGeom prst="line">
            <a:avLst/>
          </a:prstGeom>
          <a:ln w="4445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82381" y="3507854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inherently domain specific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45475" y="2859782"/>
            <a:ext cx="3841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aim at general-purpose algorithms</a:t>
            </a:r>
          </a:p>
        </p:txBody>
      </p:sp>
    </p:spTree>
    <p:extLst>
      <p:ext uri="{BB962C8B-B14F-4D97-AF65-F5344CB8AC3E}">
        <p14:creationId xmlns:p14="http://schemas.microsoft.com/office/powerpoint/2010/main" val="39337599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Cyclic Discovery Processes – algorithmic challenges 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EB9FD-6D87-471F-832A-A4CCA074571B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627784" y="1275606"/>
            <a:ext cx="1130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design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05501" y="1275606"/>
            <a:ext cx="1282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analyse</a:t>
            </a:r>
          </a:p>
        </p:txBody>
      </p:sp>
      <p:sp>
        <p:nvSpPr>
          <p:cNvPr id="32" name="Arc 31"/>
          <p:cNvSpPr>
            <a:spLocks noChangeAspect="1"/>
          </p:cNvSpPr>
          <p:nvPr/>
        </p:nvSpPr>
        <p:spPr>
          <a:xfrm rot="8100000">
            <a:off x="2965230" y="1757068"/>
            <a:ext cx="3240000" cy="3240000"/>
          </a:xfrm>
          <a:prstGeom prst="arc">
            <a:avLst/>
          </a:prstGeom>
          <a:ln w="1270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/>
          <p:cNvSpPr>
            <a:spLocks noChangeAspect="1"/>
          </p:cNvSpPr>
          <p:nvPr/>
        </p:nvSpPr>
        <p:spPr>
          <a:xfrm rot="2700000" flipH="1" flipV="1">
            <a:off x="2506722" y="1253012"/>
            <a:ext cx="3240000" cy="3240000"/>
          </a:xfrm>
          <a:prstGeom prst="arc">
            <a:avLst/>
          </a:prstGeom>
          <a:ln w="1270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c 34"/>
          <p:cNvSpPr>
            <a:spLocks noChangeAspect="1"/>
          </p:cNvSpPr>
          <p:nvPr/>
        </p:nvSpPr>
        <p:spPr>
          <a:xfrm rot="2700000">
            <a:off x="3469286" y="1253012"/>
            <a:ext cx="3240000" cy="3240000"/>
          </a:xfrm>
          <a:prstGeom prst="arc">
            <a:avLst/>
          </a:prstGeom>
          <a:ln w="1270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c 35"/>
          <p:cNvSpPr>
            <a:spLocks noChangeAspect="1"/>
          </p:cNvSpPr>
          <p:nvPr/>
        </p:nvSpPr>
        <p:spPr>
          <a:xfrm rot="18900000">
            <a:off x="2965230" y="794504"/>
            <a:ext cx="3240000" cy="3240000"/>
          </a:xfrm>
          <a:prstGeom prst="arc">
            <a:avLst/>
          </a:prstGeom>
          <a:ln w="1270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/>
          <p:cNvSpPr txBox="1"/>
          <p:nvPr/>
        </p:nvSpPr>
        <p:spPr>
          <a:xfrm>
            <a:off x="2699792" y="4011910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make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80112" y="4083918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test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79512" y="4011910"/>
            <a:ext cx="2204616" cy="936104"/>
            <a:chOff x="179512" y="4011910"/>
            <a:chExt cx="2204616" cy="936104"/>
          </a:xfrm>
        </p:grpSpPr>
        <p:sp>
          <p:nvSpPr>
            <p:cNvPr id="16" name="Rounded Rectangular Callout 15"/>
            <p:cNvSpPr/>
            <p:nvPr/>
          </p:nvSpPr>
          <p:spPr>
            <a:xfrm>
              <a:off x="179512" y="4011910"/>
              <a:ext cx="2114692" cy="936104"/>
            </a:xfrm>
            <a:prstGeom prst="wedgeRoundRectCallout">
              <a:avLst>
                <a:gd name="adj1" fmla="val 59350"/>
                <a:gd name="adj2" fmla="val -24285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7843" y="4045009"/>
              <a:ext cx="21162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realise designed </a:t>
              </a:r>
            </a:p>
            <a:p>
              <a:r>
                <a:rPr lang="en-GB" sz="1600" dirty="0"/>
                <a:t>candidate structures</a:t>
              </a:r>
            </a:p>
            <a:p>
              <a:r>
                <a:rPr lang="en-GB" sz="1600" dirty="0"/>
                <a:t>in their context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79512" y="843558"/>
            <a:ext cx="2259118" cy="1800200"/>
            <a:chOff x="179512" y="843558"/>
            <a:chExt cx="2259118" cy="1800200"/>
          </a:xfrm>
        </p:grpSpPr>
        <p:sp>
          <p:nvSpPr>
            <p:cNvPr id="19" name="Rounded Rectangular Callout 18"/>
            <p:cNvSpPr/>
            <p:nvPr/>
          </p:nvSpPr>
          <p:spPr>
            <a:xfrm>
              <a:off x="179512" y="843558"/>
              <a:ext cx="2114692" cy="1800200"/>
            </a:xfrm>
            <a:prstGeom prst="wedgeRoundRectCallout">
              <a:avLst>
                <a:gd name="adj1" fmla="val 60299"/>
                <a:gd name="adj2" fmla="val -13845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7843" y="917307"/>
              <a:ext cx="217078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design novel </a:t>
              </a:r>
            </a:p>
            <a:p>
              <a:r>
                <a:rPr lang="en-GB" sz="1600" dirty="0"/>
                <a:t>candidate structures </a:t>
              </a:r>
            </a:p>
            <a:p>
              <a:endParaRPr lang="en-GB" sz="1600" dirty="0"/>
            </a:p>
            <a:p>
              <a:r>
                <a:rPr lang="en-GB" sz="1600" dirty="0"/>
                <a:t>huge, </a:t>
              </a:r>
              <a:r>
                <a:rPr lang="en-GB" sz="1600" dirty="0" err="1"/>
                <a:t>intensionally</a:t>
              </a:r>
              <a:r>
                <a:rPr lang="en-GB" sz="1600" dirty="0"/>
                <a:t> </a:t>
              </a:r>
            </a:p>
            <a:p>
              <a:r>
                <a:rPr lang="en-GB" sz="1600" dirty="0"/>
                <a:t>specified design </a:t>
              </a:r>
            </a:p>
            <a:p>
              <a:r>
                <a:rPr lang="en-GB" sz="1600" dirty="0"/>
                <a:t>space of structures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01588" y="4011910"/>
            <a:ext cx="2234908" cy="936104"/>
            <a:chOff x="6801588" y="4011910"/>
            <a:chExt cx="2234908" cy="936104"/>
          </a:xfrm>
        </p:grpSpPr>
        <p:sp>
          <p:nvSpPr>
            <p:cNvPr id="22" name="Rounded Rectangular Callout 21"/>
            <p:cNvSpPr/>
            <p:nvPr/>
          </p:nvSpPr>
          <p:spPr>
            <a:xfrm>
              <a:off x="6801588" y="4011910"/>
              <a:ext cx="2170787" cy="936104"/>
            </a:xfrm>
            <a:prstGeom prst="wedgeRoundRectCallout">
              <a:avLst>
                <a:gd name="adj1" fmla="val -61891"/>
                <a:gd name="adj2" fmla="val -18180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01589" y="4045009"/>
              <a:ext cx="22349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determine properties</a:t>
              </a:r>
            </a:p>
            <a:p>
              <a:r>
                <a:rPr lang="en-GB" sz="1600" dirty="0"/>
                <a:t>of realised structures </a:t>
              </a:r>
            </a:p>
            <a:p>
              <a:r>
                <a:rPr lang="en-GB" sz="1600" dirty="0"/>
                <a:t>in their context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793701" y="771550"/>
            <a:ext cx="2170786" cy="1800200"/>
            <a:chOff x="6793701" y="771550"/>
            <a:chExt cx="2170786" cy="1800200"/>
          </a:xfrm>
        </p:grpSpPr>
        <p:sp>
          <p:nvSpPr>
            <p:cNvPr id="24" name="Rounded Rectangular Callout 23"/>
            <p:cNvSpPr/>
            <p:nvPr/>
          </p:nvSpPr>
          <p:spPr>
            <a:xfrm>
              <a:off x="6801588" y="771550"/>
              <a:ext cx="2162899" cy="1800200"/>
            </a:xfrm>
            <a:prstGeom prst="wedgeRoundRectCallout">
              <a:avLst>
                <a:gd name="adj1" fmla="val -58669"/>
                <a:gd name="adj2" fmla="val -8686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93701" y="915566"/>
              <a:ext cx="215155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build a hypothesis of</a:t>
              </a:r>
            </a:p>
            <a:p>
              <a:r>
                <a:rPr lang="en-GB" sz="1600" dirty="0"/>
                <a:t>the properties of all</a:t>
              </a:r>
            </a:p>
            <a:p>
              <a:r>
                <a:rPr lang="en-GB" sz="1600" dirty="0"/>
                <a:t>structures from the </a:t>
              </a:r>
            </a:p>
            <a:p>
              <a:r>
                <a:rPr lang="en-GB" sz="1600" dirty="0"/>
                <a:t>design space</a:t>
              </a:r>
            </a:p>
            <a:p>
              <a:endParaRPr lang="en-GB" sz="1600" dirty="0"/>
            </a:p>
            <a:p>
              <a:r>
                <a:rPr lang="en-GB" sz="1600" dirty="0"/>
                <a:t>to improve designs</a:t>
              </a:r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267843" y="3377068"/>
            <a:ext cx="8624637" cy="0"/>
          </a:xfrm>
          <a:prstGeom prst="line">
            <a:avLst/>
          </a:prstGeom>
          <a:ln w="44450">
            <a:solidFill>
              <a:schemeClr val="tx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63867" y="1842378"/>
            <a:ext cx="300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cope with the cyclic nature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377068"/>
            <a:ext cx="9144000" cy="178697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2684566" y="2355726"/>
            <a:ext cx="396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cope with the huge candidate space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45475" y="2859782"/>
            <a:ext cx="3841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aim at general-purpose algorithms</a:t>
            </a:r>
          </a:p>
        </p:txBody>
      </p:sp>
      <p:pic>
        <p:nvPicPr>
          <p:cNvPr id="31" name="Picture 24" descr="beaker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3867894"/>
            <a:ext cx="1067781" cy="94886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994834" y="3507854"/>
            <a:ext cx="335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  <a:latin typeface="Fira Sans Medium" panose="020B0603050000020004" pitchFamily="34" charset="0"/>
                <a:ea typeface="Fira Sans Medium" panose="020B0603050000020004" pitchFamily="34" charset="0"/>
              </a:rPr>
              <a:t>interface with domain experts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-108520" y="1779662"/>
            <a:ext cx="9361040" cy="3465676"/>
            <a:chOff x="-108520" y="1779662"/>
            <a:chExt cx="9361040" cy="3465676"/>
          </a:xfrm>
        </p:grpSpPr>
        <p:sp>
          <p:nvSpPr>
            <p:cNvPr id="42" name="TextBox 41">
              <a:hlinkClick r:id="rId3" action="ppaction://hlinksldjump"/>
            </p:cNvPr>
            <p:cNvSpPr txBox="1"/>
            <p:nvPr/>
          </p:nvSpPr>
          <p:spPr>
            <a:xfrm>
              <a:off x="9011748" y="2274426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.</a:t>
              </a:r>
            </a:p>
          </p:txBody>
        </p:sp>
        <p:sp>
          <p:nvSpPr>
            <p:cNvPr id="43" name="TextBox 42">
              <a:hlinkClick r:id="rId4" action="ppaction://hlinksldjump"/>
            </p:cNvPr>
            <p:cNvSpPr txBox="1"/>
            <p:nvPr/>
          </p:nvSpPr>
          <p:spPr>
            <a:xfrm>
              <a:off x="9011748" y="1779662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.</a:t>
              </a:r>
            </a:p>
          </p:txBody>
        </p:sp>
        <p:sp>
          <p:nvSpPr>
            <p:cNvPr id="44" name="TextBox 43">
              <a:hlinkClick r:id="rId5" action="ppaction://hlinksldjump"/>
            </p:cNvPr>
            <p:cNvSpPr txBox="1"/>
            <p:nvPr/>
          </p:nvSpPr>
          <p:spPr>
            <a:xfrm>
              <a:off x="9011748" y="2787774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.</a:t>
              </a:r>
            </a:p>
          </p:txBody>
        </p:sp>
        <p:sp>
          <p:nvSpPr>
            <p:cNvPr id="45" name="TextBox 44">
              <a:hlinkClick r:id="rId6" action="ppaction://hlinksldjump"/>
            </p:cNvPr>
            <p:cNvSpPr txBox="1"/>
            <p:nvPr/>
          </p:nvSpPr>
          <p:spPr>
            <a:xfrm>
              <a:off x="9011748" y="3426554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.</a:t>
              </a:r>
            </a:p>
          </p:txBody>
        </p:sp>
        <p:sp>
          <p:nvSpPr>
            <p:cNvPr id="46" name="TextBox 45">
              <a:hlinkClick r:id="rId7" action="ppaction://hlinksldjump"/>
            </p:cNvPr>
            <p:cNvSpPr txBox="1"/>
            <p:nvPr/>
          </p:nvSpPr>
          <p:spPr>
            <a:xfrm>
              <a:off x="-108520" y="2283718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.</a:t>
              </a:r>
            </a:p>
          </p:txBody>
        </p:sp>
        <p:sp>
          <p:nvSpPr>
            <p:cNvPr id="47" name="TextBox 46">
              <a:hlinkClick r:id="rId8" action="ppaction://hlinksldjump"/>
            </p:cNvPr>
            <p:cNvSpPr txBox="1"/>
            <p:nvPr/>
          </p:nvSpPr>
          <p:spPr>
            <a:xfrm>
              <a:off x="4475244" y="4876006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25000"/>
                      <a:lumOff val="75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3160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4" descr="beaker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6671" y="3147814"/>
            <a:ext cx="1067781" cy="948869"/>
          </a:xfrm>
          <a:prstGeom prst="rect">
            <a:avLst/>
          </a:prstGeom>
          <a:noFill/>
        </p:spPr>
      </p:pic>
      <p:pic>
        <p:nvPicPr>
          <p:cNvPr id="21" name="Picture 19" descr="nci_balls_223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3640" y="4428374"/>
            <a:ext cx="648328" cy="52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8" descr="nci_balls_2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36892" y="4581889"/>
            <a:ext cx="418769" cy="318372"/>
          </a:xfrm>
          <a:prstGeom prst="rect">
            <a:avLst/>
          </a:prstGeom>
          <a:noFill/>
        </p:spPr>
      </p:pic>
      <p:pic>
        <p:nvPicPr>
          <p:cNvPr id="25" name="Picture 29" descr="nci_balls_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65834" y="4581889"/>
            <a:ext cx="418769" cy="318372"/>
          </a:xfrm>
          <a:prstGeom prst="rect">
            <a:avLst/>
          </a:prstGeom>
          <a:noFill/>
        </p:spPr>
      </p:pic>
      <p:pic>
        <p:nvPicPr>
          <p:cNvPr id="29" name="Picture 34" descr="nci_balls_2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55643" y="4491122"/>
            <a:ext cx="335294" cy="397635"/>
          </a:xfrm>
          <a:prstGeom prst="rect">
            <a:avLst/>
          </a:prstGeom>
          <a:noFill/>
        </p:spPr>
      </p:pic>
      <p:pic>
        <p:nvPicPr>
          <p:cNvPr id="31" name="Picture 30" descr="nci_balls_15"/>
          <p:cNvPicPr preferRelativeResize="0"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80015" y="4373468"/>
            <a:ext cx="651110" cy="52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" name="Group 45"/>
          <p:cNvGrpSpPr/>
          <p:nvPr/>
        </p:nvGrpSpPr>
        <p:grpSpPr>
          <a:xfrm rot="2022006" flipH="1">
            <a:off x="6845503" y="3930579"/>
            <a:ext cx="779979" cy="312421"/>
            <a:chOff x="5160172" y="3478778"/>
            <a:chExt cx="779979" cy="312421"/>
          </a:xfrm>
        </p:grpSpPr>
        <p:sp>
          <p:nvSpPr>
            <p:cNvPr id="47" name="Line 9"/>
            <p:cNvSpPr>
              <a:spLocks noChangeShapeType="1"/>
            </p:cNvSpPr>
            <p:nvPr/>
          </p:nvSpPr>
          <p:spPr bwMode="auto">
            <a:xfrm rot="5400000">
              <a:off x="5550162" y="3401209"/>
              <a:ext cx="0" cy="779979"/>
            </a:xfrm>
            <a:prstGeom prst="line">
              <a:avLst/>
            </a:prstGeom>
            <a:noFill/>
            <a:ln w="76200">
              <a:solidFill>
                <a:srgbClr val="00B05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AutoShape 33"/>
            <p:cNvSpPr>
              <a:spLocks noChangeArrowheads="1"/>
            </p:cNvSpPr>
            <p:nvPr/>
          </p:nvSpPr>
          <p:spPr bwMode="auto">
            <a:xfrm>
              <a:off x="5274611" y="3478778"/>
              <a:ext cx="645661" cy="204352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rgbClr val="00B050"/>
              </a:solidFill>
              <a:round/>
              <a:headEnd type="none" w="sm" len="sm"/>
              <a:tailEnd type="none" w="sm" len="sm"/>
            </a:ln>
          </p:spPr>
          <p:txBody>
            <a:bodyPr wrap="none" lIns="75696" tIns="37848" rIns="75696" bIns="37848" anchor="ctr"/>
            <a:lstStyle/>
            <a:p>
              <a:pPr defTabSz="757238"/>
              <a:r>
                <a:rPr lang="en-GB" sz="1300" b="1" dirty="0">
                  <a:solidFill>
                    <a:srgbClr val="00A400"/>
                  </a:solidFill>
                  <a:latin typeface="Frutiger 55 Roman" pitchFamily="34" charset="0"/>
                </a:rPr>
                <a:t>Active</a:t>
              </a:r>
            </a:p>
          </p:txBody>
        </p:sp>
      </p:grpSp>
      <p:sp>
        <p:nvSpPr>
          <p:cNvPr id="80" name="Line 9"/>
          <p:cNvSpPr>
            <a:spLocks noChangeShapeType="1"/>
          </p:cNvSpPr>
          <p:nvPr/>
        </p:nvSpPr>
        <p:spPr bwMode="auto">
          <a:xfrm rot="3377994">
            <a:off x="5415390" y="3822001"/>
            <a:ext cx="0" cy="779979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rot="18222006" flipH="1" flipV="1">
            <a:off x="7141356" y="3215697"/>
            <a:ext cx="387903" cy="581634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38" name="Arc 37"/>
          <p:cNvSpPr/>
          <p:nvPr/>
        </p:nvSpPr>
        <p:spPr>
          <a:xfrm rot="697324">
            <a:off x="4786565" y="2091271"/>
            <a:ext cx="1654777" cy="1626615"/>
          </a:xfrm>
          <a:prstGeom prst="arc">
            <a:avLst>
              <a:gd name="adj1" fmla="val 17163525"/>
              <a:gd name="adj2" fmla="val 0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loud Callout 2"/>
          <p:cNvSpPr/>
          <p:nvPr/>
        </p:nvSpPr>
        <p:spPr>
          <a:xfrm>
            <a:off x="173351" y="915567"/>
            <a:ext cx="2670457" cy="792087"/>
          </a:xfrm>
          <a:prstGeom prst="cloudCallout">
            <a:avLst>
              <a:gd name="adj1" fmla="val 60838"/>
              <a:gd name="adj2" fmla="val 14809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pharm-space</a:t>
            </a:r>
          </a:p>
        </p:txBody>
      </p:sp>
      <p:sp>
        <p:nvSpPr>
          <p:cNvPr id="39" name="Arc 38"/>
          <p:cNvSpPr/>
          <p:nvPr/>
        </p:nvSpPr>
        <p:spPr>
          <a:xfrm rot="16381842">
            <a:off x="3896808" y="1907595"/>
            <a:ext cx="1654777" cy="1626615"/>
          </a:xfrm>
          <a:prstGeom prst="arc">
            <a:avLst>
              <a:gd name="adj1" fmla="val 17163525"/>
              <a:gd name="adj2" fmla="val 20655477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rc 40"/>
          <p:cNvSpPr/>
          <p:nvPr/>
        </p:nvSpPr>
        <p:spPr>
          <a:xfrm rot="9222362">
            <a:off x="3939034" y="1541691"/>
            <a:ext cx="2338079" cy="2239856"/>
          </a:xfrm>
          <a:prstGeom prst="arc">
            <a:avLst>
              <a:gd name="adj1" fmla="val 17150755"/>
              <a:gd name="adj2" fmla="val 0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de novo </a:t>
            </a:r>
            <a:r>
              <a:rPr lang="en-GB" dirty="0"/>
              <a:t>Drug Design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47864" y="2559040"/>
            <a:ext cx="1130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design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29437" y="1635646"/>
            <a:ext cx="1282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analyse</a:t>
            </a:r>
          </a:p>
        </p:txBody>
      </p:sp>
      <p:pic>
        <p:nvPicPr>
          <p:cNvPr id="22" name="Graphic 21" descr="Watch">
            <a:extLst>
              <a:ext uri="{FF2B5EF4-FFF2-40B4-BE49-F238E27FC236}">
                <a16:creationId xmlns:a16="http://schemas.microsoft.com/office/drawing/2014/main" id="{3356F93D-92C7-474A-935F-BB19348AC9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51042" y="3223872"/>
            <a:ext cx="504000" cy="504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DE97E6-562E-4463-8AEF-BA10533DA17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247" y="3221243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8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4" descr="beaker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6671" y="3147814"/>
            <a:ext cx="1067781" cy="948869"/>
          </a:xfrm>
          <a:prstGeom prst="rect">
            <a:avLst/>
          </a:prstGeom>
          <a:noFill/>
        </p:spPr>
      </p:pic>
      <p:pic>
        <p:nvPicPr>
          <p:cNvPr id="21" name="Picture 19" descr="nci_balls_223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3640" y="4428374"/>
            <a:ext cx="648328" cy="52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8" descr="nci_balls_2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36892" y="4581889"/>
            <a:ext cx="418769" cy="318372"/>
          </a:xfrm>
          <a:prstGeom prst="rect">
            <a:avLst/>
          </a:prstGeom>
          <a:noFill/>
        </p:spPr>
      </p:pic>
      <p:pic>
        <p:nvPicPr>
          <p:cNvPr id="25" name="Picture 29" descr="nci_balls_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65834" y="4581889"/>
            <a:ext cx="418769" cy="318372"/>
          </a:xfrm>
          <a:prstGeom prst="rect">
            <a:avLst/>
          </a:prstGeom>
          <a:noFill/>
        </p:spPr>
      </p:pic>
      <p:pic>
        <p:nvPicPr>
          <p:cNvPr id="29" name="Picture 34" descr="nci_balls_2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55643" y="4491122"/>
            <a:ext cx="335294" cy="397635"/>
          </a:xfrm>
          <a:prstGeom prst="rect">
            <a:avLst/>
          </a:prstGeom>
          <a:noFill/>
        </p:spPr>
      </p:pic>
      <p:pic>
        <p:nvPicPr>
          <p:cNvPr id="31" name="Picture 30" descr="nci_balls_15"/>
          <p:cNvPicPr preferRelativeResize="0"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80015" y="4373468"/>
            <a:ext cx="651110" cy="52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" name="Group 45"/>
          <p:cNvGrpSpPr/>
          <p:nvPr/>
        </p:nvGrpSpPr>
        <p:grpSpPr>
          <a:xfrm rot="2022006" flipH="1">
            <a:off x="6845503" y="3930579"/>
            <a:ext cx="779979" cy="312421"/>
            <a:chOff x="5160172" y="3478778"/>
            <a:chExt cx="779979" cy="312421"/>
          </a:xfrm>
        </p:grpSpPr>
        <p:sp>
          <p:nvSpPr>
            <p:cNvPr id="47" name="Line 9"/>
            <p:cNvSpPr>
              <a:spLocks noChangeShapeType="1"/>
            </p:cNvSpPr>
            <p:nvPr/>
          </p:nvSpPr>
          <p:spPr bwMode="auto">
            <a:xfrm rot="5400000">
              <a:off x="5550162" y="3401209"/>
              <a:ext cx="0" cy="779979"/>
            </a:xfrm>
            <a:prstGeom prst="line">
              <a:avLst/>
            </a:prstGeom>
            <a:noFill/>
            <a:ln w="76200">
              <a:solidFill>
                <a:srgbClr val="00B05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AutoShape 33"/>
            <p:cNvSpPr>
              <a:spLocks noChangeArrowheads="1"/>
            </p:cNvSpPr>
            <p:nvPr/>
          </p:nvSpPr>
          <p:spPr bwMode="auto">
            <a:xfrm>
              <a:off x="5274611" y="3478778"/>
              <a:ext cx="645661" cy="204352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rgbClr val="00B050"/>
              </a:solidFill>
              <a:round/>
              <a:headEnd type="none" w="sm" len="sm"/>
              <a:tailEnd type="none" w="sm" len="sm"/>
            </a:ln>
          </p:spPr>
          <p:txBody>
            <a:bodyPr wrap="none" lIns="75696" tIns="37848" rIns="75696" bIns="37848" anchor="ctr"/>
            <a:lstStyle/>
            <a:p>
              <a:pPr defTabSz="757238"/>
              <a:r>
                <a:rPr lang="en-GB" sz="1300" b="1" dirty="0">
                  <a:solidFill>
                    <a:srgbClr val="00A400"/>
                  </a:solidFill>
                  <a:latin typeface="Frutiger 55 Roman" pitchFamily="34" charset="0"/>
                </a:rPr>
                <a:t>Active</a:t>
              </a:r>
            </a:p>
          </p:txBody>
        </p:sp>
      </p:grpSp>
      <p:sp>
        <p:nvSpPr>
          <p:cNvPr id="80" name="Line 9"/>
          <p:cNvSpPr>
            <a:spLocks noChangeShapeType="1"/>
          </p:cNvSpPr>
          <p:nvPr/>
        </p:nvSpPr>
        <p:spPr bwMode="auto">
          <a:xfrm rot="3377994">
            <a:off x="5415390" y="3822001"/>
            <a:ext cx="0" cy="779979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rot="18222006" flipH="1" flipV="1">
            <a:off x="7141356" y="3215697"/>
            <a:ext cx="387903" cy="581634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38" name="Arc 37"/>
          <p:cNvSpPr/>
          <p:nvPr/>
        </p:nvSpPr>
        <p:spPr>
          <a:xfrm rot="697324">
            <a:off x="4786565" y="2091271"/>
            <a:ext cx="1654777" cy="1626615"/>
          </a:xfrm>
          <a:prstGeom prst="arc">
            <a:avLst>
              <a:gd name="adj1" fmla="val 17163525"/>
              <a:gd name="adj2" fmla="val 0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loud Callout 2"/>
          <p:cNvSpPr/>
          <p:nvPr/>
        </p:nvSpPr>
        <p:spPr>
          <a:xfrm>
            <a:off x="173351" y="915567"/>
            <a:ext cx="2670457" cy="792087"/>
          </a:xfrm>
          <a:prstGeom prst="cloudCallout">
            <a:avLst>
              <a:gd name="adj1" fmla="val 60838"/>
              <a:gd name="adj2" fmla="val 14809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pharm-space</a:t>
            </a:r>
          </a:p>
        </p:txBody>
      </p:sp>
      <p:sp>
        <p:nvSpPr>
          <p:cNvPr id="39" name="Arc 38"/>
          <p:cNvSpPr/>
          <p:nvPr/>
        </p:nvSpPr>
        <p:spPr>
          <a:xfrm rot="16381842">
            <a:off x="3896808" y="1907595"/>
            <a:ext cx="1654777" cy="1626615"/>
          </a:xfrm>
          <a:prstGeom prst="arc">
            <a:avLst>
              <a:gd name="adj1" fmla="val 17163525"/>
              <a:gd name="adj2" fmla="val 20655477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rc 40"/>
          <p:cNvSpPr/>
          <p:nvPr/>
        </p:nvSpPr>
        <p:spPr>
          <a:xfrm rot="9222362">
            <a:off x="3939034" y="1541691"/>
            <a:ext cx="2338079" cy="2239856"/>
          </a:xfrm>
          <a:prstGeom prst="arc">
            <a:avLst>
              <a:gd name="adj1" fmla="val 17150755"/>
              <a:gd name="adj2" fmla="val 0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de novo </a:t>
            </a:r>
            <a:r>
              <a:rPr lang="en-GB" dirty="0"/>
              <a:t>Drug Design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47864" y="2559040"/>
            <a:ext cx="1130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design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29437" y="1635646"/>
            <a:ext cx="1282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analyse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148064" y="843558"/>
            <a:ext cx="3851491" cy="650094"/>
            <a:chOff x="278368" y="4183258"/>
            <a:chExt cx="3081437" cy="936104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278368" y="4183258"/>
              <a:ext cx="3050489" cy="936104"/>
            </a:xfrm>
            <a:prstGeom prst="wedgeRoundRectCallout">
              <a:avLst>
                <a:gd name="adj1" fmla="val -33156"/>
                <a:gd name="adj2" fmla="val 82985"/>
                <a:gd name="adj3" fmla="val 16667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10721" y="4383318"/>
              <a:ext cx="3049084" cy="447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/>
                <a:t>it’s not about the pigeons anymore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062" y="3183796"/>
            <a:ext cx="4031401" cy="650094"/>
            <a:chOff x="250239" y="4183258"/>
            <a:chExt cx="3124436" cy="936104"/>
          </a:xfrm>
        </p:grpSpPr>
        <p:sp>
          <p:nvSpPr>
            <p:cNvPr id="30" name="Rounded Rectangular Callout 29"/>
            <p:cNvSpPr/>
            <p:nvPr/>
          </p:nvSpPr>
          <p:spPr>
            <a:xfrm>
              <a:off x="278368" y="4183258"/>
              <a:ext cx="3050489" cy="936104"/>
            </a:xfrm>
            <a:prstGeom prst="wedgeRoundRectCallout">
              <a:avLst>
                <a:gd name="adj1" fmla="val 35194"/>
                <a:gd name="adj2" fmla="val -89319"/>
                <a:gd name="adj3" fmla="val 16667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50239" y="4383318"/>
              <a:ext cx="3124436" cy="487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/>
                <a:t>it’s all about the peas (novel structures)</a:t>
              </a:r>
            </a:p>
          </p:txBody>
        </p:sp>
      </p:grpSp>
      <p:pic>
        <p:nvPicPr>
          <p:cNvPr id="35" name="Graphic 34" descr="Watch">
            <a:extLst>
              <a:ext uri="{FF2B5EF4-FFF2-40B4-BE49-F238E27FC236}">
                <a16:creationId xmlns:a16="http://schemas.microsoft.com/office/drawing/2014/main" id="{00ED1C90-4C29-45DD-B295-7154531720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51042" y="3223872"/>
            <a:ext cx="504000" cy="504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903E353-AEEE-42BA-BD43-698A75C5A58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247" y="3221243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10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4" descr="beaker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6671" y="3147814"/>
            <a:ext cx="1067781" cy="948869"/>
          </a:xfrm>
          <a:prstGeom prst="rect">
            <a:avLst/>
          </a:prstGeom>
          <a:noFill/>
        </p:spPr>
      </p:pic>
      <p:pic>
        <p:nvPicPr>
          <p:cNvPr id="21" name="Picture 19" descr="nci_balls_223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3640" y="4428374"/>
            <a:ext cx="648328" cy="52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8" descr="nci_balls_2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36892" y="4581889"/>
            <a:ext cx="418769" cy="318372"/>
          </a:xfrm>
          <a:prstGeom prst="rect">
            <a:avLst/>
          </a:prstGeom>
          <a:noFill/>
        </p:spPr>
      </p:pic>
      <p:pic>
        <p:nvPicPr>
          <p:cNvPr id="25" name="Picture 29" descr="nci_balls_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65834" y="4581889"/>
            <a:ext cx="418769" cy="318372"/>
          </a:xfrm>
          <a:prstGeom prst="rect">
            <a:avLst/>
          </a:prstGeom>
          <a:noFill/>
        </p:spPr>
      </p:pic>
      <p:pic>
        <p:nvPicPr>
          <p:cNvPr id="29" name="Picture 34" descr="nci_balls_2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55643" y="4491122"/>
            <a:ext cx="335294" cy="397635"/>
          </a:xfrm>
          <a:prstGeom prst="rect">
            <a:avLst/>
          </a:prstGeom>
          <a:noFill/>
        </p:spPr>
      </p:pic>
      <p:pic>
        <p:nvPicPr>
          <p:cNvPr id="31" name="Picture 30" descr="nci_balls_15"/>
          <p:cNvPicPr preferRelativeResize="0"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80015" y="4373468"/>
            <a:ext cx="651110" cy="52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" name="Group 45"/>
          <p:cNvGrpSpPr/>
          <p:nvPr/>
        </p:nvGrpSpPr>
        <p:grpSpPr>
          <a:xfrm rot="2022006" flipH="1">
            <a:off x="6845503" y="3930579"/>
            <a:ext cx="779979" cy="312421"/>
            <a:chOff x="5160172" y="3478778"/>
            <a:chExt cx="779979" cy="312421"/>
          </a:xfrm>
        </p:grpSpPr>
        <p:sp>
          <p:nvSpPr>
            <p:cNvPr id="47" name="Line 9"/>
            <p:cNvSpPr>
              <a:spLocks noChangeShapeType="1"/>
            </p:cNvSpPr>
            <p:nvPr/>
          </p:nvSpPr>
          <p:spPr bwMode="auto">
            <a:xfrm rot="5400000">
              <a:off x="5550162" y="3401209"/>
              <a:ext cx="0" cy="779979"/>
            </a:xfrm>
            <a:prstGeom prst="line">
              <a:avLst/>
            </a:prstGeom>
            <a:noFill/>
            <a:ln w="76200">
              <a:solidFill>
                <a:srgbClr val="00B05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AutoShape 33"/>
            <p:cNvSpPr>
              <a:spLocks noChangeArrowheads="1"/>
            </p:cNvSpPr>
            <p:nvPr/>
          </p:nvSpPr>
          <p:spPr bwMode="auto">
            <a:xfrm>
              <a:off x="5274611" y="3478778"/>
              <a:ext cx="645661" cy="204352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rgbClr val="00B050"/>
              </a:solidFill>
              <a:round/>
              <a:headEnd type="none" w="sm" len="sm"/>
              <a:tailEnd type="none" w="sm" len="sm"/>
            </a:ln>
          </p:spPr>
          <p:txBody>
            <a:bodyPr wrap="none" lIns="75696" tIns="37848" rIns="75696" bIns="37848" anchor="ctr"/>
            <a:lstStyle/>
            <a:p>
              <a:pPr defTabSz="757238"/>
              <a:r>
                <a:rPr lang="en-GB" sz="1300" b="1" dirty="0">
                  <a:solidFill>
                    <a:srgbClr val="00A400"/>
                  </a:solidFill>
                  <a:latin typeface="Frutiger 55 Roman" pitchFamily="34" charset="0"/>
                </a:rPr>
                <a:t>Active</a:t>
              </a:r>
            </a:p>
          </p:txBody>
        </p:sp>
      </p:grpSp>
      <p:sp>
        <p:nvSpPr>
          <p:cNvPr id="80" name="Line 9"/>
          <p:cNvSpPr>
            <a:spLocks noChangeShapeType="1"/>
          </p:cNvSpPr>
          <p:nvPr/>
        </p:nvSpPr>
        <p:spPr bwMode="auto">
          <a:xfrm rot="3377994">
            <a:off x="5415390" y="3822001"/>
            <a:ext cx="0" cy="779979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rot="18222006" flipH="1" flipV="1">
            <a:off x="7141356" y="3215697"/>
            <a:ext cx="387903" cy="581634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38" name="Arc 37"/>
          <p:cNvSpPr/>
          <p:nvPr/>
        </p:nvSpPr>
        <p:spPr>
          <a:xfrm rot="697324">
            <a:off x="4786565" y="2091271"/>
            <a:ext cx="1654777" cy="1626615"/>
          </a:xfrm>
          <a:prstGeom prst="arc">
            <a:avLst>
              <a:gd name="adj1" fmla="val 17163525"/>
              <a:gd name="adj2" fmla="val 0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loud Callout 2"/>
          <p:cNvSpPr/>
          <p:nvPr/>
        </p:nvSpPr>
        <p:spPr>
          <a:xfrm>
            <a:off x="173351" y="915567"/>
            <a:ext cx="2670457" cy="792087"/>
          </a:xfrm>
          <a:prstGeom prst="cloudCallout">
            <a:avLst>
              <a:gd name="adj1" fmla="val 60838"/>
              <a:gd name="adj2" fmla="val 14809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pharm-space</a:t>
            </a:r>
          </a:p>
        </p:txBody>
      </p:sp>
      <p:sp>
        <p:nvSpPr>
          <p:cNvPr id="39" name="Arc 38"/>
          <p:cNvSpPr/>
          <p:nvPr/>
        </p:nvSpPr>
        <p:spPr>
          <a:xfrm rot="16381842">
            <a:off x="3896808" y="1907595"/>
            <a:ext cx="1654777" cy="1626615"/>
          </a:xfrm>
          <a:prstGeom prst="arc">
            <a:avLst>
              <a:gd name="adj1" fmla="val 17163525"/>
              <a:gd name="adj2" fmla="val 20655477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rc 40"/>
          <p:cNvSpPr/>
          <p:nvPr/>
        </p:nvSpPr>
        <p:spPr>
          <a:xfrm rot="9222362">
            <a:off x="3939034" y="1541691"/>
            <a:ext cx="2338079" cy="2239856"/>
          </a:xfrm>
          <a:prstGeom prst="arc">
            <a:avLst>
              <a:gd name="adj1" fmla="val 17150755"/>
              <a:gd name="adj2" fmla="val 0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de novo </a:t>
            </a:r>
            <a:r>
              <a:rPr lang="en-GB" dirty="0"/>
              <a:t>Drug Design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47864" y="2559040"/>
            <a:ext cx="1130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design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29437" y="1635646"/>
            <a:ext cx="1282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analyse</a:t>
            </a:r>
          </a:p>
        </p:txBody>
      </p:sp>
      <p:pic>
        <p:nvPicPr>
          <p:cNvPr id="22" name="Graphic 21" descr="Watch">
            <a:extLst>
              <a:ext uri="{FF2B5EF4-FFF2-40B4-BE49-F238E27FC236}">
                <a16:creationId xmlns:a16="http://schemas.microsoft.com/office/drawing/2014/main" id="{2B414CD3-FB49-4014-BEDA-CD06E0D314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51042" y="3223872"/>
            <a:ext cx="504000" cy="504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BF0739-7D9F-4DDB-AF8B-8DEC4DF733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247" y="3221243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70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4" descr="beak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6671" y="3147814"/>
            <a:ext cx="1067781" cy="948869"/>
          </a:xfrm>
          <a:prstGeom prst="rect">
            <a:avLst/>
          </a:prstGeom>
          <a:noFill/>
        </p:spPr>
      </p:pic>
      <p:pic>
        <p:nvPicPr>
          <p:cNvPr id="21" name="Picture 19" descr="nci_balls_223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43640" y="4428374"/>
            <a:ext cx="648328" cy="52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8" descr="nci_balls_2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36892" y="4581889"/>
            <a:ext cx="418769" cy="318372"/>
          </a:xfrm>
          <a:prstGeom prst="rect">
            <a:avLst/>
          </a:prstGeom>
          <a:noFill/>
        </p:spPr>
      </p:pic>
      <p:pic>
        <p:nvPicPr>
          <p:cNvPr id="25" name="Picture 29" descr="nci_balls_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65834" y="4581889"/>
            <a:ext cx="418769" cy="318372"/>
          </a:xfrm>
          <a:prstGeom prst="rect">
            <a:avLst/>
          </a:prstGeom>
          <a:noFill/>
        </p:spPr>
      </p:pic>
      <p:pic>
        <p:nvPicPr>
          <p:cNvPr id="29" name="Picture 34" descr="nci_balls_2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55643" y="4491122"/>
            <a:ext cx="335294" cy="397635"/>
          </a:xfrm>
          <a:prstGeom prst="rect">
            <a:avLst/>
          </a:prstGeom>
          <a:noFill/>
        </p:spPr>
      </p:pic>
      <p:pic>
        <p:nvPicPr>
          <p:cNvPr id="31" name="Picture 30" descr="nci_balls_15"/>
          <p:cNvPicPr preferRelativeResize="0"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80015" y="4373468"/>
            <a:ext cx="651110" cy="52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" name="Group 45"/>
          <p:cNvGrpSpPr/>
          <p:nvPr/>
        </p:nvGrpSpPr>
        <p:grpSpPr>
          <a:xfrm rot="2022006" flipH="1">
            <a:off x="6845503" y="3930579"/>
            <a:ext cx="779979" cy="312421"/>
            <a:chOff x="5160172" y="3478778"/>
            <a:chExt cx="779979" cy="312421"/>
          </a:xfrm>
        </p:grpSpPr>
        <p:sp>
          <p:nvSpPr>
            <p:cNvPr id="47" name="Line 9"/>
            <p:cNvSpPr>
              <a:spLocks noChangeShapeType="1"/>
            </p:cNvSpPr>
            <p:nvPr/>
          </p:nvSpPr>
          <p:spPr bwMode="auto">
            <a:xfrm rot="5400000">
              <a:off x="5550162" y="3401209"/>
              <a:ext cx="0" cy="779979"/>
            </a:xfrm>
            <a:prstGeom prst="line">
              <a:avLst/>
            </a:prstGeom>
            <a:noFill/>
            <a:ln w="76200">
              <a:solidFill>
                <a:srgbClr val="00B05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AutoShape 33"/>
            <p:cNvSpPr>
              <a:spLocks noChangeArrowheads="1"/>
            </p:cNvSpPr>
            <p:nvPr/>
          </p:nvSpPr>
          <p:spPr bwMode="auto">
            <a:xfrm>
              <a:off x="5274611" y="3478778"/>
              <a:ext cx="645661" cy="204352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rgbClr val="00B050"/>
              </a:solidFill>
              <a:round/>
              <a:headEnd type="none" w="sm" len="sm"/>
              <a:tailEnd type="none" w="sm" len="sm"/>
            </a:ln>
          </p:spPr>
          <p:txBody>
            <a:bodyPr wrap="none" lIns="75696" tIns="37848" rIns="75696" bIns="37848" anchor="ctr"/>
            <a:lstStyle/>
            <a:p>
              <a:pPr defTabSz="757238"/>
              <a:r>
                <a:rPr lang="en-GB" sz="1300" b="1" dirty="0">
                  <a:solidFill>
                    <a:srgbClr val="00A400"/>
                  </a:solidFill>
                  <a:latin typeface="Frutiger 55 Roman" pitchFamily="34" charset="0"/>
                </a:rPr>
                <a:t>Active</a:t>
              </a:r>
            </a:p>
          </p:txBody>
        </p:sp>
      </p:grpSp>
      <p:sp>
        <p:nvSpPr>
          <p:cNvPr id="80" name="Line 9"/>
          <p:cNvSpPr>
            <a:spLocks noChangeShapeType="1"/>
          </p:cNvSpPr>
          <p:nvPr/>
        </p:nvSpPr>
        <p:spPr bwMode="auto">
          <a:xfrm rot="3377994">
            <a:off x="5415390" y="3822001"/>
            <a:ext cx="0" cy="779979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rot="18222006" flipH="1" flipV="1">
            <a:off x="7141356" y="3215697"/>
            <a:ext cx="387903" cy="581634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38" name="Arc 37"/>
          <p:cNvSpPr/>
          <p:nvPr/>
        </p:nvSpPr>
        <p:spPr>
          <a:xfrm rot="697324">
            <a:off x="4786565" y="2091271"/>
            <a:ext cx="1654777" cy="1626615"/>
          </a:xfrm>
          <a:prstGeom prst="arc">
            <a:avLst>
              <a:gd name="adj1" fmla="val 17163525"/>
              <a:gd name="adj2" fmla="val 0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loud Callout 2"/>
          <p:cNvSpPr/>
          <p:nvPr/>
        </p:nvSpPr>
        <p:spPr>
          <a:xfrm>
            <a:off x="173351" y="915567"/>
            <a:ext cx="2670457" cy="792087"/>
          </a:xfrm>
          <a:prstGeom prst="cloudCallout">
            <a:avLst>
              <a:gd name="adj1" fmla="val 60838"/>
              <a:gd name="adj2" fmla="val 14809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pharm-space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779662"/>
            <a:ext cx="2875788" cy="419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16016" y="1419622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weighted maximum a posteriori</a:t>
            </a:r>
          </a:p>
        </p:txBody>
      </p:sp>
      <p:sp>
        <p:nvSpPr>
          <p:cNvPr id="39" name="Arc 38"/>
          <p:cNvSpPr/>
          <p:nvPr/>
        </p:nvSpPr>
        <p:spPr>
          <a:xfrm rot="16381842">
            <a:off x="3896808" y="1907595"/>
            <a:ext cx="1654777" cy="1626615"/>
          </a:xfrm>
          <a:prstGeom prst="arc">
            <a:avLst>
              <a:gd name="adj1" fmla="val 17163525"/>
              <a:gd name="adj2" fmla="val 20655477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rc 40"/>
          <p:cNvSpPr/>
          <p:nvPr/>
        </p:nvSpPr>
        <p:spPr>
          <a:xfrm rot="9222362">
            <a:off x="3939034" y="1541691"/>
            <a:ext cx="2338079" cy="2239856"/>
          </a:xfrm>
          <a:prstGeom prst="arc">
            <a:avLst>
              <a:gd name="adj1" fmla="val 17150755"/>
              <a:gd name="adj2" fmla="val 0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de novo </a:t>
            </a:r>
            <a:r>
              <a:rPr lang="en-GB" dirty="0"/>
              <a:t>Drug Design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47864" y="2559040"/>
            <a:ext cx="1130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Fira Sans Heavy" panose="020B0A03050000020004" pitchFamily="34" charset="0"/>
                <a:ea typeface="Fira Sans Heavy" panose="020B0A03050000020004" pitchFamily="34" charset="0"/>
              </a:rPr>
              <a:t>design</a:t>
            </a:r>
          </a:p>
        </p:txBody>
      </p:sp>
      <p:pic>
        <p:nvPicPr>
          <p:cNvPr id="22" name="Graphic 21" descr="Watch">
            <a:extLst>
              <a:ext uri="{FF2B5EF4-FFF2-40B4-BE49-F238E27FC236}">
                <a16:creationId xmlns:a16="http://schemas.microsoft.com/office/drawing/2014/main" id="{323C2EA7-06B3-4F4B-BA1A-0262D863F6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51042" y="3223872"/>
            <a:ext cx="504000" cy="504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D7B613-DC4C-4BDD-8BA1-764697AD7F5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247" y="3221243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89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4" descr="beaker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66671" y="3147814"/>
            <a:ext cx="1067781" cy="948869"/>
          </a:xfrm>
          <a:prstGeom prst="rect">
            <a:avLst/>
          </a:prstGeom>
          <a:noFill/>
        </p:spPr>
      </p:pic>
      <p:pic>
        <p:nvPicPr>
          <p:cNvPr id="21" name="Picture 19" descr="nci_balls_223"/>
          <p:cNvPicPr preferRelativeResize="0"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43640" y="4428374"/>
            <a:ext cx="648328" cy="52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8" descr="nci_balls_2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36892" y="4581889"/>
            <a:ext cx="418769" cy="318372"/>
          </a:xfrm>
          <a:prstGeom prst="rect">
            <a:avLst/>
          </a:prstGeom>
          <a:noFill/>
        </p:spPr>
      </p:pic>
      <p:pic>
        <p:nvPicPr>
          <p:cNvPr id="25" name="Picture 29" descr="nci_balls_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65834" y="4581889"/>
            <a:ext cx="418769" cy="318372"/>
          </a:xfrm>
          <a:prstGeom prst="rect">
            <a:avLst/>
          </a:prstGeom>
          <a:noFill/>
        </p:spPr>
      </p:pic>
      <p:pic>
        <p:nvPicPr>
          <p:cNvPr id="29" name="Picture 34" descr="nci_balls_2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55643" y="4491122"/>
            <a:ext cx="335294" cy="397635"/>
          </a:xfrm>
          <a:prstGeom prst="rect">
            <a:avLst/>
          </a:prstGeom>
          <a:noFill/>
        </p:spPr>
      </p:pic>
      <p:pic>
        <p:nvPicPr>
          <p:cNvPr id="31" name="Picture 30" descr="nci_balls_15"/>
          <p:cNvPicPr preferRelativeResize="0"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80015" y="4373468"/>
            <a:ext cx="651110" cy="52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" name="Group 45"/>
          <p:cNvGrpSpPr/>
          <p:nvPr/>
        </p:nvGrpSpPr>
        <p:grpSpPr>
          <a:xfrm rot="2022006" flipH="1">
            <a:off x="6845503" y="3930579"/>
            <a:ext cx="779979" cy="312421"/>
            <a:chOff x="5160172" y="3478778"/>
            <a:chExt cx="779979" cy="312421"/>
          </a:xfrm>
        </p:grpSpPr>
        <p:sp>
          <p:nvSpPr>
            <p:cNvPr id="47" name="Line 9"/>
            <p:cNvSpPr>
              <a:spLocks noChangeShapeType="1"/>
            </p:cNvSpPr>
            <p:nvPr/>
          </p:nvSpPr>
          <p:spPr bwMode="auto">
            <a:xfrm rot="5400000">
              <a:off x="5550162" y="3401209"/>
              <a:ext cx="0" cy="779979"/>
            </a:xfrm>
            <a:prstGeom prst="line">
              <a:avLst/>
            </a:prstGeom>
            <a:noFill/>
            <a:ln w="76200">
              <a:solidFill>
                <a:srgbClr val="00B05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AutoShape 33"/>
            <p:cNvSpPr>
              <a:spLocks noChangeArrowheads="1"/>
            </p:cNvSpPr>
            <p:nvPr/>
          </p:nvSpPr>
          <p:spPr bwMode="auto">
            <a:xfrm>
              <a:off x="5274611" y="3478778"/>
              <a:ext cx="645661" cy="204352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rgbClr val="00B050"/>
              </a:solidFill>
              <a:round/>
              <a:headEnd type="none" w="sm" len="sm"/>
              <a:tailEnd type="none" w="sm" len="sm"/>
            </a:ln>
          </p:spPr>
          <p:txBody>
            <a:bodyPr wrap="none" lIns="75696" tIns="37848" rIns="75696" bIns="37848" anchor="ctr"/>
            <a:lstStyle/>
            <a:p>
              <a:pPr defTabSz="757238"/>
              <a:r>
                <a:rPr lang="en-GB" sz="1300" b="1" dirty="0">
                  <a:solidFill>
                    <a:srgbClr val="00A400"/>
                  </a:solidFill>
                  <a:latin typeface="Frutiger 55 Roman" pitchFamily="34" charset="0"/>
                </a:rPr>
                <a:t>Active</a:t>
              </a:r>
            </a:p>
          </p:txBody>
        </p:sp>
      </p:grpSp>
      <p:sp>
        <p:nvSpPr>
          <p:cNvPr id="80" name="Line 9"/>
          <p:cNvSpPr>
            <a:spLocks noChangeShapeType="1"/>
          </p:cNvSpPr>
          <p:nvPr/>
        </p:nvSpPr>
        <p:spPr bwMode="auto">
          <a:xfrm rot="3377994">
            <a:off x="5415390" y="3822001"/>
            <a:ext cx="0" cy="779979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rot="18222006" flipH="1" flipV="1">
            <a:off x="7141356" y="3215697"/>
            <a:ext cx="387903" cy="581634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38" name="Arc 37"/>
          <p:cNvSpPr/>
          <p:nvPr/>
        </p:nvSpPr>
        <p:spPr>
          <a:xfrm rot="697324">
            <a:off x="4786565" y="2091271"/>
            <a:ext cx="1654777" cy="1626615"/>
          </a:xfrm>
          <a:prstGeom prst="arc">
            <a:avLst>
              <a:gd name="adj1" fmla="val 17163525"/>
              <a:gd name="adj2" fmla="val 0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loud Callout 2"/>
          <p:cNvSpPr/>
          <p:nvPr/>
        </p:nvSpPr>
        <p:spPr>
          <a:xfrm>
            <a:off x="173351" y="915567"/>
            <a:ext cx="2670457" cy="792087"/>
          </a:xfrm>
          <a:prstGeom prst="cloudCallout">
            <a:avLst>
              <a:gd name="adj1" fmla="val 60838"/>
              <a:gd name="adj2" fmla="val 14809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pharm-space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779662"/>
            <a:ext cx="2875788" cy="419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16016" y="1419622"/>
            <a:ext cx="364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weighted maximum a posteriori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31840" y="242773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</a:t>
            </a: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060" y="2715766"/>
            <a:ext cx="1872996" cy="252984"/>
          </a:xfrm>
          <a:prstGeom prst="rect">
            <a:avLst/>
          </a:prstGeom>
        </p:spPr>
      </p:pic>
      <p:sp>
        <p:nvSpPr>
          <p:cNvPr id="39" name="Arc 38"/>
          <p:cNvSpPr/>
          <p:nvPr/>
        </p:nvSpPr>
        <p:spPr>
          <a:xfrm rot="16381842">
            <a:off x="3896808" y="1907595"/>
            <a:ext cx="1654777" cy="1626615"/>
          </a:xfrm>
          <a:prstGeom prst="arc">
            <a:avLst>
              <a:gd name="adj1" fmla="val 17163525"/>
              <a:gd name="adj2" fmla="val 20655477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rc 40"/>
          <p:cNvSpPr/>
          <p:nvPr/>
        </p:nvSpPr>
        <p:spPr>
          <a:xfrm rot="9222362">
            <a:off x="3939034" y="1541691"/>
            <a:ext cx="2338079" cy="2239856"/>
          </a:xfrm>
          <a:prstGeom prst="arc">
            <a:avLst>
              <a:gd name="adj1" fmla="val 17150755"/>
              <a:gd name="adj2" fmla="val 0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de novo </a:t>
            </a:r>
            <a:r>
              <a:rPr lang="en-GB" dirty="0"/>
              <a:t>Drug Design</a:t>
            </a:r>
          </a:p>
        </p:txBody>
      </p:sp>
      <p:pic>
        <p:nvPicPr>
          <p:cNvPr id="23" name="Graphic 22" descr="Watch">
            <a:extLst>
              <a:ext uri="{FF2B5EF4-FFF2-40B4-BE49-F238E27FC236}">
                <a16:creationId xmlns:a16="http://schemas.microsoft.com/office/drawing/2014/main" id="{3195425A-CA3F-4C57-A08E-F7B6E5189A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51042" y="3223872"/>
            <a:ext cx="504000" cy="504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DC5E488-D83B-4AD6-9EDC-88791A17804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247" y="3221243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597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4" descr="beakers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66671" y="3147814"/>
            <a:ext cx="1067781" cy="948869"/>
          </a:xfrm>
          <a:prstGeom prst="rect">
            <a:avLst/>
          </a:prstGeom>
          <a:noFill/>
        </p:spPr>
      </p:pic>
      <p:pic>
        <p:nvPicPr>
          <p:cNvPr id="21" name="Picture 19" descr="nci_balls_223"/>
          <p:cNvPicPr preferRelativeResize="0"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043640" y="4428374"/>
            <a:ext cx="648328" cy="52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8" descr="nci_balls_2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536892" y="4581889"/>
            <a:ext cx="418769" cy="318372"/>
          </a:xfrm>
          <a:prstGeom prst="rect">
            <a:avLst/>
          </a:prstGeom>
          <a:noFill/>
        </p:spPr>
      </p:pic>
      <p:pic>
        <p:nvPicPr>
          <p:cNvPr id="25" name="Picture 29" descr="nci_balls_1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065834" y="4581889"/>
            <a:ext cx="418769" cy="318372"/>
          </a:xfrm>
          <a:prstGeom prst="rect">
            <a:avLst/>
          </a:prstGeom>
          <a:noFill/>
        </p:spPr>
      </p:pic>
      <p:pic>
        <p:nvPicPr>
          <p:cNvPr id="29" name="Picture 34" descr="nci_balls_2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755643" y="4491122"/>
            <a:ext cx="335294" cy="397635"/>
          </a:xfrm>
          <a:prstGeom prst="rect">
            <a:avLst/>
          </a:prstGeom>
          <a:noFill/>
        </p:spPr>
      </p:pic>
      <p:pic>
        <p:nvPicPr>
          <p:cNvPr id="31" name="Picture 30" descr="nci_balls_15"/>
          <p:cNvPicPr preferRelativeResize="0"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480015" y="4373468"/>
            <a:ext cx="651110" cy="52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" name="Group 45"/>
          <p:cNvGrpSpPr/>
          <p:nvPr/>
        </p:nvGrpSpPr>
        <p:grpSpPr>
          <a:xfrm rot="2022006" flipH="1">
            <a:off x="6845503" y="3930579"/>
            <a:ext cx="779979" cy="312421"/>
            <a:chOff x="5160172" y="3478778"/>
            <a:chExt cx="779979" cy="312421"/>
          </a:xfrm>
        </p:grpSpPr>
        <p:sp>
          <p:nvSpPr>
            <p:cNvPr id="47" name="Line 9"/>
            <p:cNvSpPr>
              <a:spLocks noChangeShapeType="1"/>
            </p:cNvSpPr>
            <p:nvPr/>
          </p:nvSpPr>
          <p:spPr bwMode="auto">
            <a:xfrm rot="5400000">
              <a:off x="5550162" y="3401209"/>
              <a:ext cx="0" cy="779979"/>
            </a:xfrm>
            <a:prstGeom prst="line">
              <a:avLst/>
            </a:prstGeom>
            <a:noFill/>
            <a:ln w="76200">
              <a:solidFill>
                <a:srgbClr val="00B05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AutoShape 33"/>
            <p:cNvSpPr>
              <a:spLocks noChangeArrowheads="1"/>
            </p:cNvSpPr>
            <p:nvPr/>
          </p:nvSpPr>
          <p:spPr bwMode="auto">
            <a:xfrm>
              <a:off x="5274611" y="3478778"/>
              <a:ext cx="645661" cy="204352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rgbClr val="00B050"/>
              </a:solidFill>
              <a:round/>
              <a:headEnd type="none" w="sm" len="sm"/>
              <a:tailEnd type="none" w="sm" len="sm"/>
            </a:ln>
          </p:spPr>
          <p:txBody>
            <a:bodyPr wrap="none" lIns="75696" tIns="37848" rIns="75696" bIns="37848" anchor="ctr"/>
            <a:lstStyle/>
            <a:p>
              <a:pPr defTabSz="757238"/>
              <a:r>
                <a:rPr lang="en-GB" sz="1300" b="1" dirty="0">
                  <a:solidFill>
                    <a:srgbClr val="00A400"/>
                  </a:solidFill>
                  <a:latin typeface="Frutiger 55 Roman" pitchFamily="34" charset="0"/>
                </a:rPr>
                <a:t>Active</a:t>
              </a:r>
            </a:p>
          </p:txBody>
        </p:sp>
      </p:grpSp>
      <p:sp>
        <p:nvSpPr>
          <p:cNvPr id="80" name="Line 9"/>
          <p:cNvSpPr>
            <a:spLocks noChangeShapeType="1"/>
          </p:cNvSpPr>
          <p:nvPr/>
        </p:nvSpPr>
        <p:spPr bwMode="auto">
          <a:xfrm rot="3377994">
            <a:off x="5415390" y="3822001"/>
            <a:ext cx="0" cy="779979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 rot="18222006" flipH="1" flipV="1">
            <a:off x="7141356" y="3215697"/>
            <a:ext cx="387903" cy="581634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38" name="Arc 37"/>
          <p:cNvSpPr/>
          <p:nvPr/>
        </p:nvSpPr>
        <p:spPr>
          <a:xfrm rot="697324">
            <a:off x="4786565" y="2091271"/>
            <a:ext cx="1654777" cy="1626615"/>
          </a:xfrm>
          <a:prstGeom prst="arc">
            <a:avLst>
              <a:gd name="adj1" fmla="val 17163525"/>
              <a:gd name="adj2" fmla="val 0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loud Callout 2"/>
          <p:cNvSpPr/>
          <p:nvPr/>
        </p:nvSpPr>
        <p:spPr>
          <a:xfrm>
            <a:off x="173351" y="915567"/>
            <a:ext cx="2670457" cy="792087"/>
          </a:xfrm>
          <a:prstGeom prst="cloudCallout">
            <a:avLst>
              <a:gd name="adj1" fmla="val -12995"/>
              <a:gd name="adj2" fmla="val 8676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pharm-space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779662"/>
            <a:ext cx="2875788" cy="419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4645" y="192367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313316"/>
            <a:ext cx="662940" cy="2270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32" y="2304168"/>
            <a:ext cx="1136904" cy="25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16016" y="1419622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weighted maximum a posteriori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20" y="4016358"/>
            <a:ext cx="755904" cy="1691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40" y="2758434"/>
            <a:ext cx="1764792" cy="5974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7093" y="3510313"/>
            <a:ext cx="400768" cy="2518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3528" y="4299942"/>
            <a:ext cx="16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until converged</a:t>
            </a:r>
          </a:p>
        </p:txBody>
      </p:sp>
      <p:sp>
        <p:nvSpPr>
          <p:cNvPr id="17" name="Right Brace 16"/>
          <p:cNvSpPr/>
          <p:nvPr/>
        </p:nvSpPr>
        <p:spPr>
          <a:xfrm>
            <a:off x="2843808" y="1851670"/>
            <a:ext cx="216024" cy="2838270"/>
          </a:xfrm>
          <a:prstGeom prst="rightBrace">
            <a:avLst>
              <a:gd name="adj1" fmla="val 33232"/>
              <a:gd name="adj2" fmla="val 3128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3131840" y="242773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</a:t>
            </a: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060" y="2715766"/>
            <a:ext cx="1872996" cy="252984"/>
          </a:xfrm>
          <a:prstGeom prst="rect">
            <a:avLst/>
          </a:prstGeom>
        </p:spPr>
      </p:pic>
      <p:sp>
        <p:nvSpPr>
          <p:cNvPr id="39" name="Arc 38"/>
          <p:cNvSpPr/>
          <p:nvPr/>
        </p:nvSpPr>
        <p:spPr>
          <a:xfrm rot="16381842">
            <a:off x="3896808" y="1907595"/>
            <a:ext cx="1654777" cy="1626615"/>
          </a:xfrm>
          <a:prstGeom prst="arc">
            <a:avLst>
              <a:gd name="adj1" fmla="val 17163525"/>
              <a:gd name="adj2" fmla="val 20655477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rc 40"/>
          <p:cNvSpPr/>
          <p:nvPr/>
        </p:nvSpPr>
        <p:spPr>
          <a:xfrm rot="9222362">
            <a:off x="3939034" y="1541691"/>
            <a:ext cx="2338079" cy="2239856"/>
          </a:xfrm>
          <a:prstGeom prst="arc">
            <a:avLst>
              <a:gd name="adj1" fmla="val 17150755"/>
              <a:gd name="adj2" fmla="val 0"/>
            </a:avLst>
          </a:prstGeom>
          <a:ln w="76200">
            <a:solidFill>
              <a:schemeClr val="accent5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de novo </a:t>
            </a:r>
            <a:r>
              <a:rPr lang="en-GB" dirty="0"/>
              <a:t>Drug Design</a:t>
            </a:r>
          </a:p>
        </p:txBody>
      </p:sp>
      <p:sp>
        <p:nvSpPr>
          <p:cNvPr id="4" name="TextBox 3"/>
          <p:cNvSpPr txBox="1"/>
          <p:nvPr/>
        </p:nvSpPr>
        <p:spPr>
          <a:xfrm rot="5400000">
            <a:off x="1708434" y="3067590"/>
            <a:ext cx="2076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Metropolis-Hastings</a:t>
            </a:r>
          </a:p>
        </p:txBody>
      </p:sp>
      <p:pic>
        <p:nvPicPr>
          <p:cNvPr id="32" name="Graphic 31" descr="Watch">
            <a:extLst>
              <a:ext uri="{FF2B5EF4-FFF2-40B4-BE49-F238E27FC236}">
                <a16:creationId xmlns:a16="http://schemas.microsoft.com/office/drawing/2014/main" id="{DA762B33-050C-4043-85AE-3145D1F90C0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351042" y="3223872"/>
            <a:ext cx="504000" cy="504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80631B1-F006-4E56-AF99-CAAAFE8DD4D1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247" y="3221243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20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6" y="0"/>
            <a:ext cx="8520107" cy="5143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676456" y="-92546"/>
            <a:ext cx="432048" cy="53285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24172" y="-13692"/>
            <a:ext cx="8496300" cy="857250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  <a:ea typeface="Fira Sans Medium" panose="020B0603050000020004" pitchFamily="34" charset="0"/>
              </a:rPr>
              <a:t>Visual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826291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00" y="-108000"/>
            <a:ext cx="10182779" cy="544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7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571750"/>
            <a:ext cx="4192524" cy="25309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6" y="2597964"/>
            <a:ext cx="4192524" cy="25309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052" y="40767"/>
            <a:ext cx="4192524" cy="2530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6" y="40767"/>
            <a:ext cx="4192524" cy="25309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576" y="483518"/>
            <a:ext cx="51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pca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16052" y="2578561"/>
            <a:ext cx="44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ica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16052" y="483014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isomap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(n=4)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75" y="257856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isomap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(n=8)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139952" y="-92546"/>
            <a:ext cx="432048" cy="53285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676456" y="-92546"/>
            <a:ext cx="432048" cy="53285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3109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7504" y="-92546"/>
            <a:ext cx="8928992" cy="5328592"/>
            <a:chOff x="107504" y="-92546"/>
            <a:chExt cx="8928992" cy="532859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92546"/>
              <a:ext cx="8520107" cy="5143500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H="1">
              <a:off x="1187624" y="3097872"/>
              <a:ext cx="792088" cy="4065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2789803" y="1101973"/>
              <a:ext cx="2718301" cy="493024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8604448" y="-92546"/>
              <a:ext cx="432048" cy="53285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131840" y="3795886"/>
              <a:ext cx="3888432" cy="576064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045818"/>
            <a:ext cx="4517894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0C8F495-2AAD-4D47-A9D8-283331752F58}"/>
              </a:ext>
            </a:extLst>
          </p:cNvPr>
          <p:cNvSpPr>
            <a:spLocks noChangeAspect="1"/>
          </p:cNvSpPr>
          <p:nvPr/>
        </p:nvSpPr>
        <p:spPr>
          <a:xfrm>
            <a:off x="1432523" y="4731990"/>
            <a:ext cx="131068" cy="131068"/>
          </a:xfrm>
          <a:prstGeom prst="ellipse">
            <a:avLst/>
          </a:prstGeom>
          <a:solidFill>
            <a:srgbClr val="FEFDFC"/>
          </a:solidFill>
          <a:ln>
            <a:solidFill>
              <a:srgbClr val="FEFD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82745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987574"/>
            <a:ext cx="5630413" cy="30644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ML/DM algorithms as Tools </a:t>
            </a:r>
            <a:r>
              <a:rPr lang="en-GB" sz="1400" dirty="0"/>
              <a:t>[</a:t>
            </a:r>
            <a:r>
              <a:rPr lang="en-GB" sz="1400" dirty="0">
                <a:solidFill>
                  <a:schemeClr val="tx2"/>
                </a:solidFill>
              </a:rPr>
              <a:t>ecmlpkdd’13</a:t>
            </a:r>
            <a:r>
              <a:rPr lang="en-GB" sz="1400" dirty="0"/>
              <a:t>,</a:t>
            </a:r>
            <a:r>
              <a:rPr lang="en-GB" sz="1400" dirty="0">
                <a:solidFill>
                  <a:schemeClr val="tx2"/>
                </a:solidFill>
              </a:rPr>
              <a:t> ecmlpkdd’14</a:t>
            </a:r>
            <a:r>
              <a:rPr lang="en-GB" sz="1400" dirty="0"/>
              <a:t>]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313878" y="1058863"/>
            <a:ext cx="4402138" cy="28844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b="1" dirty="0"/>
              <a:t>interactive algorithms</a:t>
            </a:r>
            <a:r>
              <a:rPr lang="en-GB" sz="1600" dirty="0"/>
              <a:t> </a:t>
            </a:r>
            <a:br>
              <a:rPr lang="en-GB" sz="1600" dirty="0"/>
            </a:br>
            <a:r>
              <a:rPr lang="en-GB" sz="1600" dirty="0"/>
              <a:t>response time &amp; frame rate</a:t>
            </a:r>
            <a:br>
              <a:rPr lang="en-GB" sz="1600" dirty="0"/>
            </a:br>
            <a:r>
              <a:rPr lang="en-GB" sz="1600" dirty="0"/>
              <a:t>sampling &amp; any time 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b="1" dirty="0"/>
              <a:t>domain-knowledge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b="1" dirty="0"/>
              <a:t>natural vs technical </a:t>
            </a:r>
            <a:br>
              <a:rPr lang="en-GB" sz="1600" b="1" dirty="0"/>
            </a:br>
            <a:r>
              <a:rPr lang="en-GB" sz="1600" b="1" dirty="0"/>
              <a:t>parameters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b="1" dirty="0"/>
              <a:t>concept-independent </a:t>
            </a:r>
            <a:br>
              <a:rPr lang="en-GB" sz="1600" b="1" dirty="0"/>
            </a:br>
            <a:r>
              <a:rPr lang="en-GB" sz="1600" b="1" dirty="0"/>
              <a:t>guarantees</a:t>
            </a:r>
          </a:p>
          <a:p>
            <a:pPr marL="0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4789289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5215B4-0498-4FB9-8117-A62BF8DD3954}"/>
              </a:ext>
            </a:extLst>
          </p:cNvPr>
          <p:cNvSpPr txBox="1"/>
          <p:nvPr/>
        </p:nvSpPr>
        <p:spPr>
          <a:xfrm>
            <a:off x="3164454" y="2156251"/>
            <a:ext cx="2815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decision trees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EB811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633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82293-2141-4891-BF2D-1C1681213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Assume we collected a </a:t>
            </a:r>
            <a:r>
              <a:rPr lang="en-GB" dirty="0">
                <a:solidFill>
                  <a:schemeClr val="tx2"/>
                </a:solidFill>
              </a:rPr>
              <a:t>data set … </a:t>
            </a:r>
            <a:r>
              <a:rPr lang="en-GB" sz="1200" dirty="0"/>
              <a:t>to predict the weather on our birthday, a week in advance…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DA2F19-5F21-41BD-B43E-87B2A4189886}"/>
              </a:ext>
            </a:extLst>
          </p:cNvPr>
          <p:cNvGrpSpPr>
            <a:grpSpLocks noChangeAspect="1"/>
          </p:cNvGrpSpPr>
          <p:nvPr/>
        </p:nvGrpSpPr>
        <p:grpSpPr>
          <a:xfrm>
            <a:off x="35496" y="627534"/>
            <a:ext cx="7560840" cy="1368152"/>
            <a:chOff x="-125216" y="406547"/>
            <a:chExt cx="13747305" cy="24876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F597FB-B07F-4267-A9F8-A1A1C6BAA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5665" y="930254"/>
              <a:ext cx="1604734" cy="161353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2D67E2-D88C-4577-91C8-D04C3E43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3288" y="976815"/>
              <a:ext cx="1828801" cy="154533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9EDE01-08B9-469F-A054-F92249610F9F}"/>
                </a:ext>
              </a:extLst>
            </p:cNvPr>
            <p:cNvSpPr txBox="1"/>
            <p:nvPr/>
          </p:nvSpPr>
          <p:spPr>
            <a:xfrm>
              <a:off x="10829954" y="406547"/>
              <a:ext cx="660757" cy="1569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/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CAAA6B-3333-4724-8CD6-3936C6B0F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09" y="897614"/>
              <a:ext cx="1533140" cy="90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314FB83-B5D2-41D0-9490-8FBE7AED7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040" y="976375"/>
              <a:ext cx="905768" cy="126807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4971A2-3EE0-439B-AD03-6EE9BDBA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961982"/>
              <a:ext cx="1384616" cy="108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D309B2C-CB2E-48C4-9BE0-C66AF63BD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5216" y="2019040"/>
              <a:ext cx="1050639" cy="87511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6FBD438-390B-4671-A00B-3F1AC3EE9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1427" y="790029"/>
              <a:ext cx="1290230" cy="108000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D9F861-3FD9-4791-BDA5-C10042BF63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641" y="1471261"/>
            <a:ext cx="637613" cy="493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0326F6-CC3A-495C-BDCE-90D33DA7442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641" y="920830"/>
            <a:ext cx="637613" cy="4485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B56DB6F-A3DE-4C5E-9721-8CE0ADBE2FC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8" t="36054" r="17779" b="13470"/>
          <a:stretch/>
        </p:blipFill>
        <p:spPr>
          <a:xfrm>
            <a:off x="683568" y="1545462"/>
            <a:ext cx="576064" cy="50405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5681306-71DE-49A3-921A-2C059D253B3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76" y="897309"/>
            <a:ext cx="508121" cy="65812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7A0AA1E-7EFE-4BFC-A34D-00A634C4D89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114" y="1527002"/>
            <a:ext cx="633518" cy="63351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C607186-C3C8-4CAB-80A5-33D4CD61068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1"/>
          <a:stretch/>
        </p:blipFill>
        <p:spPr>
          <a:xfrm>
            <a:off x="2748441" y="1578178"/>
            <a:ext cx="508121" cy="57152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A32A293-234D-4CC1-88F8-9B6A8895FCB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1"/>
          <a:stretch/>
        </p:blipFill>
        <p:spPr>
          <a:xfrm>
            <a:off x="3257933" y="1578178"/>
            <a:ext cx="508121" cy="571525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1C958D7B-E26C-445E-AB82-10324570AD2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41" y="1619621"/>
            <a:ext cx="1015835" cy="54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77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82293-2141-4891-BF2D-1C1681213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Assume we collected a </a:t>
            </a:r>
            <a:r>
              <a:rPr lang="en-GB" dirty="0">
                <a:solidFill>
                  <a:schemeClr val="tx2"/>
                </a:solidFill>
              </a:rPr>
              <a:t>data set … </a:t>
            </a:r>
            <a:r>
              <a:rPr lang="en-GB" sz="1200" dirty="0"/>
              <a:t>to predict the weather on our birthday, a week in advance…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DA2F19-5F21-41BD-B43E-87B2A4189886}"/>
              </a:ext>
            </a:extLst>
          </p:cNvPr>
          <p:cNvGrpSpPr>
            <a:grpSpLocks noChangeAspect="1"/>
          </p:cNvGrpSpPr>
          <p:nvPr/>
        </p:nvGrpSpPr>
        <p:grpSpPr>
          <a:xfrm>
            <a:off x="35496" y="627534"/>
            <a:ext cx="7560840" cy="1368152"/>
            <a:chOff x="-125216" y="406547"/>
            <a:chExt cx="13747305" cy="24876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F597FB-B07F-4267-A9F8-A1A1C6BAA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5665" y="930254"/>
              <a:ext cx="1604734" cy="161353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2D67E2-D88C-4577-91C8-D04C3E43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3288" y="976815"/>
              <a:ext cx="1828801" cy="154533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9EDE01-08B9-469F-A054-F92249610F9F}"/>
                </a:ext>
              </a:extLst>
            </p:cNvPr>
            <p:cNvSpPr txBox="1"/>
            <p:nvPr/>
          </p:nvSpPr>
          <p:spPr>
            <a:xfrm>
              <a:off x="10829954" y="406547"/>
              <a:ext cx="660757" cy="1569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/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CAAA6B-3333-4724-8CD6-3936C6B0F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09" y="897614"/>
              <a:ext cx="1533140" cy="90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314FB83-B5D2-41D0-9490-8FBE7AED7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040" y="976375"/>
              <a:ext cx="905768" cy="126807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4971A2-3EE0-439B-AD03-6EE9BDBA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961982"/>
              <a:ext cx="1384616" cy="108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D309B2C-CB2E-48C4-9BE0-C66AF63BD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5216" y="2019040"/>
              <a:ext cx="1050639" cy="87511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6FBD438-390B-4671-A00B-3F1AC3EE9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1427" y="790029"/>
              <a:ext cx="1290230" cy="108000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D9F861-3FD9-4791-BDA5-C10042BF63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641" y="1471261"/>
            <a:ext cx="637613" cy="493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0326F6-CC3A-495C-BDCE-90D33DA7442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641" y="920830"/>
            <a:ext cx="637613" cy="4485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B56DB6F-A3DE-4C5E-9721-8CE0ADBE2FC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8" t="36054" r="17779" b="13470"/>
          <a:stretch/>
        </p:blipFill>
        <p:spPr>
          <a:xfrm>
            <a:off x="683568" y="1545462"/>
            <a:ext cx="576064" cy="50405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5681306-71DE-49A3-921A-2C059D253B3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76" y="897309"/>
            <a:ext cx="508121" cy="65812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7A0AA1E-7EFE-4BFC-A34D-00A634C4D89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114" y="1527002"/>
            <a:ext cx="633518" cy="63351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C607186-C3C8-4CAB-80A5-33D4CD61068C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1"/>
          <a:stretch/>
        </p:blipFill>
        <p:spPr>
          <a:xfrm>
            <a:off x="2748441" y="1578178"/>
            <a:ext cx="508121" cy="57152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A32A293-234D-4CC1-88F8-9B6A8895FCB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1"/>
          <a:stretch/>
        </p:blipFill>
        <p:spPr>
          <a:xfrm>
            <a:off x="3257933" y="1578178"/>
            <a:ext cx="508121" cy="571525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1C958D7B-E26C-445E-AB82-10324570AD2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41" y="1619621"/>
            <a:ext cx="1015835" cy="54089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F158596-144F-4B6D-AD12-E7937DC633B7}"/>
              </a:ext>
            </a:extLst>
          </p:cNvPr>
          <p:cNvGrpSpPr/>
          <p:nvPr/>
        </p:nvGrpSpPr>
        <p:grpSpPr>
          <a:xfrm>
            <a:off x="1547664" y="2667969"/>
            <a:ext cx="7442083" cy="2280045"/>
            <a:chOff x="1547664" y="2667969"/>
            <a:chExt cx="7442083" cy="228004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FBFA760-94F0-4639-9786-0C57D7E6F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1328" y="3957876"/>
              <a:ext cx="508419" cy="42961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E15153B-44DF-4561-AD27-B546B1CF3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086" y="2800368"/>
              <a:ext cx="426223" cy="25020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102C528-7200-4515-B02A-C16083F2A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3865" y="2742855"/>
              <a:ext cx="251809" cy="35253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4315AB4-CD06-446D-AA6C-77D39E05D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2130" y="2826289"/>
              <a:ext cx="292085" cy="24328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4A7C174-0B7C-4842-8066-A889204A9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957" y="2790059"/>
              <a:ext cx="358692" cy="30024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C05874F-359C-4E95-8428-936CA03A4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4954" y="2739977"/>
              <a:ext cx="360875" cy="3059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B9B538C-4FDE-4449-B981-691EA185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0956" y="2771886"/>
              <a:ext cx="511949" cy="30717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9224033-0515-4704-937A-2ECD0AFA31B5}"/>
                </a:ext>
              </a:extLst>
            </p:cNvPr>
            <p:cNvSpPr txBox="1"/>
            <p:nvPr/>
          </p:nvSpPr>
          <p:spPr>
            <a:xfrm>
              <a:off x="1559687" y="3400190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thu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26C1CCD-8F62-436E-B970-9282EC8E3A38}"/>
                </a:ext>
              </a:extLst>
            </p:cNvPr>
            <p:cNvSpPr txBox="1"/>
            <p:nvPr/>
          </p:nvSpPr>
          <p:spPr>
            <a:xfrm>
              <a:off x="2051720" y="3400190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2016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77FCD8C-5274-4DB7-B1C5-76FC5E1E9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6631" y="3425163"/>
              <a:ext cx="321134" cy="300247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60B0A4C-AE15-4D4C-8614-B457532A2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8784" y="3434105"/>
              <a:ext cx="322439" cy="300247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3BCECF3-A76C-4287-80FA-A56515506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242" y="3436040"/>
              <a:ext cx="321134" cy="30024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8D4BCEB-9F7E-4005-A6F1-9EFB89A5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395" y="3436040"/>
              <a:ext cx="321134" cy="300247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F6A8BB5-766D-4DAD-A5BF-C52274371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548" y="3436040"/>
              <a:ext cx="322439" cy="30024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9264DFA-AD3F-4E7C-B92D-5D8EBCF4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06" y="3436040"/>
              <a:ext cx="321134" cy="30024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973D270-D300-4914-9D3D-C51CFA9FD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493" y="3388486"/>
              <a:ext cx="436089" cy="43848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A711B07-90CB-4231-9BD6-C0EFB5500E41}"/>
                </a:ext>
              </a:extLst>
            </p:cNvPr>
            <p:cNvSpPr txBox="1"/>
            <p:nvPr/>
          </p:nvSpPr>
          <p:spPr>
            <a:xfrm>
              <a:off x="1578121" y="3962142"/>
              <a:ext cx="500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sat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C6A949F-B6CC-4591-8676-3BDCD8C3BBDE}"/>
                </a:ext>
              </a:extLst>
            </p:cNvPr>
            <p:cNvSpPr txBox="1"/>
            <p:nvPr/>
          </p:nvSpPr>
          <p:spPr>
            <a:xfrm>
              <a:off x="2051720" y="3962142"/>
              <a:ext cx="628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2017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E2D7820-02B4-4A7A-A38D-9262505B1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339" y="4007168"/>
              <a:ext cx="321134" cy="30024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FE2E4D6-F044-4B86-BA55-C9CD424D7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576" y="3972438"/>
              <a:ext cx="322439" cy="30024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476D83A-501C-46A5-9EB5-F8FFCE324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3865" y="3997993"/>
              <a:ext cx="321134" cy="30024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691DB61-B601-4F33-8980-FB88BF450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8102" y="3997993"/>
              <a:ext cx="321134" cy="30024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7E95093-4469-499C-9C77-90118BC51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086" y="3974135"/>
              <a:ext cx="322439" cy="30024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B4DE12C-1487-4EF0-9EF3-0928E18E1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9628" y="3987116"/>
              <a:ext cx="321134" cy="300247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FB8FBFE-D82C-42DB-BFD9-D72E85619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1328" y="4518400"/>
              <a:ext cx="508419" cy="42961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F19AF5C-B634-4C87-A093-A94740775D9A}"/>
                </a:ext>
              </a:extLst>
            </p:cNvPr>
            <p:cNvSpPr txBox="1"/>
            <p:nvPr/>
          </p:nvSpPr>
          <p:spPr>
            <a:xfrm>
              <a:off x="1547664" y="4522667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sun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12CA43-6E97-4857-B68D-EB4AE9D973E6}"/>
                </a:ext>
              </a:extLst>
            </p:cNvPr>
            <p:cNvSpPr txBox="1"/>
            <p:nvPr/>
          </p:nvSpPr>
          <p:spPr>
            <a:xfrm>
              <a:off x="2051720" y="4522667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2018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E84711E-68B3-40FF-888A-C5E148733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892" y="4567692"/>
              <a:ext cx="321134" cy="30024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E391775-FF8F-444B-BA9B-1703B66F2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2940" y="4518400"/>
              <a:ext cx="322439" cy="300247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9EF4225-7890-43BF-AE22-26E033FF1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1794" y="4558517"/>
              <a:ext cx="321134" cy="300247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0A6F0AF-200C-46EB-A537-665833B48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9343" y="4558517"/>
              <a:ext cx="321134" cy="300247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FD49437-CBB8-42D8-8BEC-7C65895C9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086" y="4534658"/>
              <a:ext cx="322439" cy="300247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25BCA8C-8BB2-4AAB-9CE1-0795E045D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441" y="4567692"/>
              <a:ext cx="321134" cy="30024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A53F1E2-2B15-4B74-B2D9-02A1BC44C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91"/>
            <a:stretch/>
          </p:blipFill>
          <p:spPr>
            <a:xfrm>
              <a:off x="6084168" y="2667969"/>
              <a:ext cx="426612" cy="479845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479DE51-77B2-451E-962F-F95644814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7650" y="2697847"/>
              <a:ext cx="333215" cy="43158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24E9979-677C-4601-9AE2-E7FA8BEE24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91"/>
            <a:stretch/>
          </p:blipFill>
          <p:spPr>
            <a:xfrm>
              <a:off x="6593660" y="2667969"/>
              <a:ext cx="426612" cy="479845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2146295-1070-4F00-9281-69020919C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8053" y="2697847"/>
              <a:ext cx="484673" cy="48467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998799D-8236-4FC9-A172-AC62A5E36193}"/>
                </a:ext>
              </a:extLst>
            </p:cNvPr>
            <p:cNvSpPr txBox="1"/>
            <p:nvPr/>
          </p:nvSpPr>
          <p:spPr>
            <a:xfrm>
              <a:off x="7177289" y="3400190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382F0E4-B71F-4CEE-A4C3-BE00F456A60C}"/>
                </a:ext>
              </a:extLst>
            </p:cNvPr>
            <p:cNvSpPr txBox="1"/>
            <p:nvPr/>
          </p:nvSpPr>
          <p:spPr>
            <a:xfrm>
              <a:off x="7160456" y="3962142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A5A11F5-FE40-43AB-8660-E5A269A72442}"/>
                </a:ext>
              </a:extLst>
            </p:cNvPr>
            <p:cNvSpPr txBox="1"/>
            <p:nvPr/>
          </p:nvSpPr>
          <p:spPr>
            <a:xfrm>
              <a:off x="7160457" y="4522667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W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D555F05B-FF79-46D6-8DC8-532FE434B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1990" y="4567498"/>
              <a:ext cx="321134" cy="300247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097E905-6B05-4E24-954D-1F7A4E83D724}"/>
                </a:ext>
              </a:extLst>
            </p:cNvPr>
            <p:cNvSpPr txBox="1"/>
            <p:nvPr/>
          </p:nvSpPr>
          <p:spPr>
            <a:xfrm>
              <a:off x="6601355" y="3400190"/>
              <a:ext cx="436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60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B5BC925-A368-47D2-82D8-0294FAE81C63}"/>
                </a:ext>
              </a:extLst>
            </p:cNvPr>
            <p:cNvSpPr txBox="1"/>
            <p:nvPr/>
          </p:nvSpPr>
          <p:spPr>
            <a:xfrm>
              <a:off x="6601353" y="3962142"/>
              <a:ext cx="436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40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98F71D7-20CA-4C58-BBA8-866F8405575B}"/>
                </a:ext>
              </a:extLst>
            </p:cNvPr>
            <p:cNvSpPr txBox="1"/>
            <p:nvPr/>
          </p:nvSpPr>
          <p:spPr>
            <a:xfrm>
              <a:off x="6611775" y="4522667"/>
              <a:ext cx="41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35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648A63B-49FD-48F5-A137-E5EBCFEFFE9F}"/>
                </a:ext>
              </a:extLst>
            </p:cNvPr>
            <p:cNvSpPr txBox="1"/>
            <p:nvPr/>
          </p:nvSpPr>
          <p:spPr>
            <a:xfrm>
              <a:off x="6022466" y="3400239"/>
              <a:ext cx="591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14,0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946C4B0-7F59-44DE-A402-A1288271D162}"/>
                </a:ext>
              </a:extLst>
            </p:cNvPr>
            <p:cNvSpPr txBox="1"/>
            <p:nvPr/>
          </p:nvSpPr>
          <p:spPr>
            <a:xfrm>
              <a:off x="6024067" y="3962191"/>
              <a:ext cx="588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18,9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BAE4303-15E6-4AF6-9541-2E400B8CB941}"/>
                </a:ext>
              </a:extLst>
            </p:cNvPr>
            <p:cNvSpPr txBox="1"/>
            <p:nvPr/>
          </p:nvSpPr>
          <p:spPr>
            <a:xfrm>
              <a:off x="6029681" y="4522716"/>
              <a:ext cx="577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24,1</a:t>
              </a: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B6430A85-7DB2-4F2E-9CC7-564B0D70F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5704" y="2811529"/>
              <a:ext cx="597030" cy="317899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0DD18F72-5A50-4A3B-8C91-B208DF00B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3972244"/>
              <a:ext cx="322439" cy="300247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C7EF6FD-3126-482C-884F-19A8AC14F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3467309"/>
              <a:ext cx="322439" cy="3002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59719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F5D95A2-5855-4A37-8F10-2463D142F1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657" y="2923637"/>
            <a:ext cx="221824" cy="2065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7F6D6D8-78BE-4A74-8CC3-F97F6555DA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288" y="2923637"/>
            <a:ext cx="231811" cy="2167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E5593D-031D-479B-AEEC-B8234D8C32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520" y="1719861"/>
            <a:ext cx="221824" cy="2065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FF4CC4-8987-497E-99E0-CED6A9CF86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151" y="1719861"/>
            <a:ext cx="231811" cy="216733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6E58C40-5C46-4705-8A54-B0A850670E0D}"/>
              </a:ext>
            </a:extLst>
          </p:cNvPr>
          <p:cNvSpPr/>
          <p:nvPr/>
        </p:nvSpPr>
        <p:spPr>
          <a:xfrm>
            <a:off x="5821904" y="2346165"/>
            <a:ext cx="936104" cy="5995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9582B3-866E-4121-91CF-784ABA39FE80}"/>
              </a:ext>
            </a:extLst>
          </p:cNvPr>
          <p:cNvCxnSpPr/>
          <p:nvPr/>
        </p:nvCxnSpPr>
        <p:spPr>
          <a:xfrm flipH="1">
            <a:off x="5600074" y="2867803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11D73A-77F6-407A-853D-8DF4037CEB74}"/>
              </a:ext>
            </a:extLst>
          </p:cNvPr>
          <p:cNvCxnSpPr>
            <a:cxnSpLocks/>
          </p:cNvCxnSpPr>
          <p:nvPr/>
        </p:nvCxnSpPr>
        <p:spPr>
          <a:xfrm>
            <a:off x="6644190" y="2867803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E31745B-7EAB-41E6-8005-6064B54C3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 form a </a:t>
            </a:r>
            <a:r>
              <a:rPr lang="en-GB" dirty="0">
                <a:solidFill>
                  <a:schemeClr val="tx2"/>
                </a:solidFill>
              </a:rPr>
              <a:t>Hypothesis Class</a:t>
            </a:r>
            <a:r>
              <a:rPr lang="en-GB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78956D-C64A-410E-BA30-7EDA0B01B4F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528" y="1059582"/>
            <a:ext cx="4485040" cy="2152087"/>
          </a:xfrm>
        </p:spPr>
        <p:txBody>
          <a:bodyPr>
            <a:normAutofit/>
          </a:bodyPr>
          <a:lstStyle/>
          <a:p>
            <a:r>
              <a:rPr lang="en-GB" sz="1400" dirty="0"/>
              <a:t>consist of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inner nodes (splitting)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specified by selecting one attribute/feature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branch to their children depending on the feature value of an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accent5"/>
                </a:solidFill>
              </a:rPr>
              <a:t>outer nodes (decision)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specify the label that we predict for corresponding instances</a:t>
            </a:r>
          </a:p>
          <a:p>
            <a:endParaRPr lang="en-GB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endParaRPr lang="en-GB" sz="1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A11B6B-EB49-44DD-9CB2-F986375ED290}"/>
              </a:ext>
            </a:extLst>
          </p:cNvPr>
          <p:cNvSpPr/>
          <p:nvPr/>
        </p:nvSpPr>
        <p:spPr>
          <a:xfrm>
            <a:off x="6516216" y="1108148"/>
            <a:ext cx="936104" cy="5995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0C9D2-A126-4A1B-A70D-545BC31B4B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53" y="1248951"/>
            <a:ext cx="597030" cy="31789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481D4A-3DE8-4091-846B-8E54B670AE79}"/>
              </a:ext>
            </a:extLst>
          </p:cNvPr>
          <p:cNvCxnSpPr/>
          <p:nvPr/>
        </p:nvCxnSpPr>
        <p:spPr>
          <a:xfrm flipH="1">
            <a:off x="6294386" y="1629786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69EFC3-5576-4F76-ADEA-D4C7D7776753}"/>
              </a:ext>
            </a:extLst>
          </p:cNvPr>
          <p:cNvCxnSpPr>
            <a:cxnSpLocks/>
          </p:cNvCxnSpPr>
          <p:nvPr/>
        </p:nvCxnSpPr>
        <p:spPr>
          <a:xfrm>
            <a:off x="7338502" y="1629786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982505E-2F61-46A3-8DDF-10AA13C7FF04}"/>
              </a:ext>
            </a:extLst>
          </p:cNvPr>
          <p:cNvSpPr/>
          <p:nvPr/>
        </p:nvSpPr>
        <p:spPr>
          <a:xfrm>
            <a:off x="7230490" y="2353481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5F8F269-BA80-4EE5-B0CF-D54A947546B8}"/>
              </a:ext>
            </a:extLst>
          </p:cNvPr>
          <p:cNvSpPr/>
          <p:nvPr/>
        </p:nvSpPr>
        <p:spPr>
          <a:xfrm>
            <a:off x="5132022" y="3584182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92AB50-9F16-4844-852E-6CCE6C6703F4}"/>
              </a:ext>
            </a:extLst>
          </p:cNvPr>
          <p:cNvSpPr/>
          <p:nvPr/>
        </p:nvSpPr>
        <p:spPr>
          <a:xfrm>
            <a:off x="6516216" y="3584182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BF4CA83-65A6-4772-8C74-62A5F8F61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20" y="3669128"/>
            <a:ext cx="508419" cy="4296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91438B-8304-4B71-B6C9-C4F1BFCA4B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062" y="3669128"/>
            <a:ext cx="436089" cy="4384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249A78F-112C-4453-B07C-74FB45ED13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497" y="2433994"/>
            <a:ext cx="436089" cy="4384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1D9959B-59B8-4AE7-99E6-9EAFA6D936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544" y="2437443"/>
            <a:ext cx="333215" cy="43158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0D139C4-3BD4-4899-AB3A-7C7C3E70F4E6}"/>
              </a:ext>
            </a:extLst>
          </p:cNvPr>
          <p:cNvSpPr/>
          <p:nvPr/>
        </p:nvSpPr>
        <p:spPr>
          <a:xfrm>
            <a:off x="323528" y="3217223"/>
            <a:ext cx="177138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can be used for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classification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regression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ranking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probability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0884A0-8FDF-4B80-8C8B-B17F78634EF8}"/>
              </a:ext>
            </a:extLst>
          </p:cNvPr>
          <p:cNvSpPr/>
          <p:nvPr/>
        </p:nvSpPr>
        <p:spPr>
          <a:xfrm>
            <a:off x="2221906" y="3211669"/>
            <a:ext cx="24620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can deal with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binary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categorical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EB811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numerical        variables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missing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outliers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31E4E88F-DE09-4EEC-8B1F-84744DB8B7FE}"/>
              </a:ext>
            </a:extLst>
          </p:cNvPr>
          <p:cNvSpPr/>
          <p:nvPr/>
        </p:nvSpPr>
        <p:spPr>
          <a:xfrm>
            <a:off x="3491880" y="3479672"/>
            <a:ext cx="216024" cy="820269"/>
          </a:xfrm>
          <a:prstGeom prst="rightBrace">
            <a:avLst>
              <a:gd name="adj1" fmla="val 38665"/>
              <a:gd name="adj2" fmla="val 6369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079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F5D95A2-5855-4A37-8F10-2463D142F1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657" y="2923637"/>
            <a:ext cx="221824" cy="2065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7F6D6D8-78BE-4A74-8CC3-F97F6555DA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288" y="2923637"/>
            <a:ext cx="231811" cy="2167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E5593D-031D-479B-AEEC-B8234D8C32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520" y="1719861"/>
            <a:ext cx="221824" cy="2065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FF4CC4-8987-497E-99E0-CED6A9CF86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151" y="1719861"/>
            <a:ext cx="231811" cy="216733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6E58C40-5C46-4705-8A54-B0A850670E0D}"/>
              </a:ext>
            </a:extLst>
          </p:cNvPr>
          <p:cNvSpPr/>
          <p:nvPr/>
        </p:nvSpPr>
        <p:spPr>
          <a:xfrm>
            <a:off x="5821904" y="2346165"/>
            <a:ext cx="936104" cy="5995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9582B3-866E-4121-91CF-784ABA39FE80}"/>
              </a:ext>
            </a:extLst>
          </p:cNvPr>
          <p:cNvCxnSpPr/>
          <p:nvPr/>
        </p:nvCxnSpPr>
        <p:spPr>
          <a:xfrm flipH="1">
            <a:off x="5600074" y="2867803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11D73A-77F6-407A-853D-8DF4037CEB74}"/>
              </a:ext>
            </a:extLst>
          </p:cNvPr>
          <p:cNvCxnSpPr>
            <a:cxnSpLocks/>
          </p:cNvCxnSpPr>
          <p:nvPr/>
        </p:nvCxnSpPr>
        <p:spPr>
          <a:xfrm>
            <a:off x="6644190" y="2867803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E31745B-7EAB-41E6-8005-6064B54C3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 form a </a:t>
            </a:r>
            <a:r>
              <a:rPr lang="en-GB" dirty="0">
                <a:solidFill>
                  <a:schemeClr val="tx2"/>
                </a:solidFill>
              </a:rPr>
              <a:t>Hypothesis Class</a:t>
            </a:r>
            <a:r>
              <a:rPr lang="en-GB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78956D-C64A-410E-BA30-7EDA0B01B4F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528" y="1059582"/>
            <a:ext cx="4485040" cy="2152087"/>
          </a:xfrm>
        </p:spPr>
        <p:txBody>
          <a:bodyPr>
            <a:normAutofit/>
          </a:bodyPr>
          <a:lstStyle/>
          <a:p>
            <a:r>
              <a:rPr lang="en-GB" sz="1400" dirty="0"/>
              <a:t>consist of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inner nodes (splitting)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specified by selecting one attribute/feature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branch to their children depending on the feature value of an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accent5"/>
                </a:solidFill>
              </a:rPr>
              <a:t>outer nodes (decision)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specify the label that we predict for corresponding instances</a:t>
            </a:r>
          </a:p>
          <a:p>
            <a:endParaRPr lang="en-GB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endParaRPr lang="en-GB" sz="1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A11B6B-EB49-44DD-9CB2-F986375ED290}"/>
              </a:ext>
            </a:extLst>
          </p:cNvPr>
          <p:cNvSpPr/>
          <p:nvPr/>
        </p:nvSpPr>
        <p:spPr>
          <a:xfrm>
            <a:off x="6516216" y="1108148"/>
            <a:ext cx="936104" cy="5995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0C9D2-A126-4A1B-A70D-545BC31B4B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53" y="1248951"/>
            <a:ext cx="597030" cy="31789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481D4A-3DE8-4091-846B-8E54B670AE79}"/>
              </a:ext>
            </a:extLst>
          </p:cNvPr>
          <p:cNvCxnSpPr/>
          <p:nvPr/>
        </p:nvCxnSpPr>
        <p:spPr>
          <a:xfrm flipH="1">
            <a:off x="6294386" y="1629786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69EFC3-5576-4F76-ADEA-D4C7D7776753}"/>
              </a:ext>
            </a:extLst>
          </p:cNvPr>
          <p:cNvCxnSpPr>
            <a:cxnSpLocks/>
          </p:cNvCxnSpPr>
          <p:nvPr/>
        </p:nvCxnSpPr>
        <p:spPr>
          <a:xfrm>
            <a:off x="7338502" y="1629786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982505E-2F61-46A3-8DDF-10AA13C7FF04}"/>
              </a:ext>
            </a:extLst>
          </p:cNvPr>
          <p:cNvSpPr/>
          <p:nvPr/>
        </p:nvSpPr>
        <p:spPr>
          <a:xfrm>
            <a:off x="7230490" y="2353481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5F8F269-BA80-4EE5-B0CF-D54A947546B8}"/>
              </a:ext>
            </a:extLst>
          </p:cNvPr>
          <p:cNvSpPr/>
          <p:nvPr/>
        </p:nvSpPr>
        <p:spPr>
          <a:xfrm>
            <a:off x="5132022" y="3584182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92AB50-9F16-4844-852E-6CCE6C6703F4}"/>
              </a:ext>
            </a:extLst>
          </p:cNvPr>
          <p:cNvSpPr/>
          <p:nvPr/>
        </p:nvSpPr>
        <p:spPr>
          <a:xfrm>
            <a:off x="6516216" y="3584182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BF4CA83-65A6-4772-8C74-62A5F8F61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20" y="3669128"/>
            <a:ext cx="508419" cy="4296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91438B-8304-4B71-B6C9-C4F1BFCA4B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062" y="3669128"/>
            <a:ext cx="436089" cy="4384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249A78F-112C-4453-B07C-74FB45ED13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497" y="2433994"/>
            <a:ext cx="436089" cy="4384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1D9959B-59B8-4AE7-99E6-9EAFA6D936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544" y="2437443"/>
            <a:ext cx="333215" cy="43158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0D139C4-3BD4-4899-AB3A-7C7C3E70F4E6}"/>
              </a:ext>
            </a:extLst>
          </p:cNvPr>
          <p:cNvSpPr/>
          <p:nvPr/>
        </p:nvSpPr>
        <p:spPr>
          <a:xfrm>
            <a:off x="323528" y="3217223"/>
            <a:ext cx="177138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can be used for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classification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regression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ranking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probability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0884A0-8FDF-4B80-8C8B-B17F78634EF8}"/>
              </a:ext>
            </a:extLst>
          </p:cNvPr>
          <p:cNvSpPr/>
          <p:nvPr/>
        </p:nvSpPr>
        <p:spPr>
          <a:xfrm>
            <a:off x="2221906" y="3211669"/>
            <a:ext cx="24620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can deal with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binary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categorical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EB811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numerical        variables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missing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outliers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31E4E88F-DE09-4EEC-8B1F-84744DB8B7FE}"/>
              </a:ext>
            </a:extLst>
          </p:cNvPr>
          <p:cNvSpPr/>
          <p:nvPr/>
        </p:nvSpPr>
        <p:spPr>
          <a:xfrm>
            <a:off x="3491880" y="3479672"/>
            <a:ext cx="216024" cy="820269"/>
          </a:xfrm>
          <a:prstGeom prst="rightBrace">
            <a:avLst>
              <a:gd name="adj1" fmla="val 38665"/>
              <a:gd name="adj2" fmla="val 6369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9A3E176-B3B2-451C-827D-5D7AD590A2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565" y="4746897"/>
            <a:ext cx="426223" cy="2502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6A068A-B3DC-4057-904E-E01CE57F4DC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44" y="4689384"/>
            <a:ext cx="251809" cy="3525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46522DF-52B7-49BE-81C6-B79EBC907B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609" y="4772818"/>
            <a:ext cx="292085" cy="2432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36EF844-28EE-4131-8975-55B5AED4132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436" y="4736588"/>
            <a:ext cx="358692" cy="30024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12F2454-AD09-4E16-9AA6-175ABD5E3DD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433" y="4686506"/>
            <a:ext cx="360875" cy="30594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51103A4-0A49-4246-8165-48A5E812B8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129" y="4644376"/>
            <a:ext cx="333215" cy="43158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7E7C1FC-FA0E-46BA-BB3A-09B3DB04BB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183" y="4758058"/>
            <a:ext cx="597030" cy="3178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F46D1F9-4980-4E6A-BEFB-A5FF170F3F23}"/>
              </a:ext>
            </a:extLst>
          </p:cNvPr>
          <p:cNvSpPr txBox="1"/>
          <p:nvPr/>
        </p:nvSpPr>
        <p:spPr>
          <a:xfrm>
            <a:off x="4135166" y="477905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thu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47123F-57AD-4BA8-A791-675C568E46CF}"/>
              </a:ext>
            </a:extLst>
          </p:cNvPr>
          <p:cNvSpPr txBox="1"/>
          <p:nvPr/>
        </p:nvSpPr>
        <p:spPr>
          <a:xfrm>
            <a:off x="4627199" y="477905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2016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C05D7E-6751-4ABB-9A48-20B8FBBD5321}"/>
              </a:ext>
            </a:extLst>
          </p:cNvPr>
          <p:cNvSpPr txBox="1"/>
          <p:nvPr/>
        </p:nvSpPr>
        <p:spPr>
          <a:xfrm>
            <a:off x="8679426" y="4779051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W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DB32621F-044C-49AA-AF4B-B2441980A4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79565" y="4707414"/>
            <a:ext cx="441018" cy="441018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9F6C7983-578B-4C95-9AED-19A4ED6D78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74334" y="4716384"/>
            <a:ext cx="441018" cy="441018"/>
          </a:xfrm>
          <a:prstGeom prst="rect">
            <a:avLst/>
          </a:prstGeom>
        </p:spPr>
      </p:pic>
      <p:pic>
        <p:nvPicPr>
          <p:cNvPr id="59" name="Graphic 58" descr="Checkmark">
            <a:extLst>
              <a:ext uri="{FF2B5EF4-FFF2-40B4-BE49-F238E27FC236}">
                <a16:creationId xmlns:a16="http://schemas.microsoft.com/office/drawing/2014/main" id="{6D2ED468-AB97-471B-82E7-5E238DD9B9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74413" y="4716384"/>
            <a:ext cx="441018" cy="441018"/>
          </a:xfrm>
          <a:prstGeom prst="rect">
            <a:avLst/>
          </a:prstGeom>
        </p:spPr>
      </p:pic>
      <p:pic>
        <p:nvPicPr>
          <p:cNvPr id="60" name="Graphic 59" descr="Checkmark">
            <a:extLst>
              <a:ext uri="{FF2B5EF4-FFF2-40B4-BE49-F238E27FC236}">
                <a16:creationId xmlns:a16="http://schemas.microsoft.com/office/drawing/2014/main" id="{0DCDA3A1-7EFE-4501-99FC-5246846D34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15431" y="4716384"/>
            <a:ext cx="441018" cy="441018"/>
          </a:xfrm>
          <a:prstGeom prst="rect">
            <a:avLst/>
          </a:prstGeom>
        </p:spPr>
      </p:pic>
      <p:pic>
        <p:nvPicPr>
          <p:cNvPr id="61" name="Graphic 60" descr="Checkmark">
            <a:extLst>
              <a:ext uri="{FF2B5EF4-FFF2-40B4-BE49-F238E27FC236}">
                <a16:creationId xmlns:a16="http://schemas.microsoft.com/office/drawing/2014/main" id="{230E86D4-26D3-4184-A3EC-8039EBB045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86581" y="4707414"/>
            <a:ext cx="441018" cy="441018"/>
          </a:xfrm>
          <a:prstGeom prst="rect">
            <a:avLst/>
          </a:prstGeom>
        </p:spPr>
      </p:pic>
      <p:pic>
        <p:nvPicPr>
          <p:cNvPr id="63" name="Graphic 62" descr="Close">
            <a:extLst>
              <a:ext uri="{FF2B5EF4-FFF2-40B4-BE49-F238E27FC236}">
                <a16:creationId xmlns:a16="http://schemas.microsoft.com/office/drawing/2014/main" id="{474E3AEA-92E3-4B3D-9C6F-2FC988D5EC3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9487" y="4716384"/>
            <a:ext cx="441018" cy="441018"/>
          </a:xfrm>
          <a:prstGeom prst="rect">
            <a:avLst/>
          </a:prstGeom>
        </p:spPr>
      </p:pic>
      <p:pic>
        <p:nvPicPr>
          <p:cNvPr id="64" name="Graphic 63" descr="Close">
            <a:extLst>
              <a:ext uri="{FF2B5EF4-FFF2-40B4-BE49-F238E27FC236}">
                <a16:creationId xmlns:a16="http://schemas.microsoft.com/office/drawing/2014/main" id="{922068CF-8C45-4D50-9F68-578BE0564B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55591" y="4716384"/>
            <a:ext cx="441018" cy="4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6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F5D95A2-5855-4A37-8F10-2463D142F1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657" y="2923637"/>
            <a:ext cx="221824" cy="2065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7F6D6D8-78BE-4A74-8CC3-F97F6555DA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288" y="2923637"/>
            <a:ext cx="231811" cy="2167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E5593D-031D-479B-AEEC-B8234D8C32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520" y="1719861"/>
            <a:ext cx="221824" cy="2065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FF4CC4-8987-497E-99E0-CED6A9CF86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151" y="1719861"/>
            <a:ext cx="231811" cy="216733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6E58C40-5C46-4705-8A54-B0A850670E0D}"/>
              </a:ext>
            </a:extLst>
          </p:cNvPr>
          <p:cNvSpPr/>
          <p:nvPr/>
        </p:nvSpPr>
        <p:spPr>
          <a:xfrm>
            <a:off x="5821904" y="2346165"/>
            <a:ext cx="936104" cy="5995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9582B3-866E-4121-91CF-784ABA39FE80}"/>
              </a:ext>
            </a:extLst>
          </p:cNvPr>
          <p:cNvCxnSpPr/>
          <p:nvPr/>
        </p:nvCxnSpPr>
        <p:spPr>
          <a:xfrm flipH="1">
            <a:off x="5600074" y="2867803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11D73A-77F6-407A-853D-8DF4037CEB74}"/>
              </a:ext>
            </a:extLst>
          </p:cNvPr>
          <p:cNvCxnSpPr>
            <a:cxnSpLocks/>
          </p:cNvCxnSpPr>
          <p:nvPr/>
        </p:nvCxnSpPr>
        <p:spPr>
          <a:xfrm>
            <a:off x="6644190" y="2867803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E31745B-7EAB-41E6-8005-6064B54C3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 form a </a:t>
            </a:r>
            <a:r>
              <a:rPr lang="en-GB" dirty="0">
                <a:solidFill>
                  <a:schemeClr val="tx2"/>
                </a:solidFill>
              </a:rPr>
              <a:t>Hypothesis Class</a:t>
            </a:r>
            <a:r>
              <a:rPr lang="en-GB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78956D-C64A-410E-BA30-7EDA0B01B4F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528" y="1059582"/>
            <a:ext cx="4485040" cy="2152087"/>
          </a:xfrm>
        </p:spPr>
        <p:txBody>
          <a:bodyPr>
            <a:normAutofit/>
          </a:bodyPr>
          <a:lstStyle/>
          <a:p>
            <a:r>
              <a:rPr lang="en-GB" sz="1400" dirty="0"/>
              <a:t>consist of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inner nodes (splitting)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specified by selecting one attribute/feature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branch to their children depending on the feature value of an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accent5"/>
                </a:solidFill>
              </a:rPr>
              <a:t>outer nodes (decision)</a:t>
            </a:r>
          </a:p>
          <a:p>
            <a:pPr marL="644525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specify the label that we predict for corresponding instances</a:t>
            </a:r>
          </a:p>
          <a:p>
            <a:endParaRPr lang="en-GB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endParaRPr lang="en-GB" sz="1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A11B6B-EB49-44DD-9CB2-F986375ED290}"/>
              </a:ext>
            </a:extLst>
          </p:cNvPr>
          <p:cNvSpPr/>
          <p:nvPr/>
        </p:nvSpPr>
        <p:spPr>
          <a:xfrm>
            <a:off x="6516216" y="1108148"/>
            <a:ext cx="936104" cy="5995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0C9D2-A126-4A1B-A70D-545BC31B4B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53" y="1248951"/>
            <a:ext cx="597030" cy="31789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481D4A-3DE8-4091-846B-8E54B670AE79}"/>
              </a:ext>
            </a:extLst>
          </p:cNvPr>
          <p:cNvCxnSpPr/>
          <p:nvPr/>
        </p:nvCxnSpPr>
        <p:spPr>
          <a:xfrm flipH="1">
            <a:off x="6294386" y="1629786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69EFC3-5576-4F76-ADEA-D4C7D7776753}"/>
              </a:ext>
            </a:extLst>
          </p:cNvPr>
          <p:cNvCxnSpPr>
            <a:cxnSpLocks/>
          </p:cNvCxnSpPr>
          <p:nvPr/>
        </p:nvCxnSpPr>
        <p:spPr>
          <a:xfrm>
            <a:off x="7338502" y="1629786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982505E-2F61-46A3-8DDF-10AA13C7FF04}"/>
              </a:ext>
            </a:extLst>
          </p:cNvPr>
          <p:cNvSpPr/>
          <p:nvPr/>
        </p:nvSpPr>
        <p:spPr>
          <a:xfrm>
            <a:off x="7230490" y="2353481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5F8F269-BA80-4EE5-B0CF-D54A947546B8}"/>
              </a:ext>
            </a:extLst>
          </p:cNvPr>
          <p:cNvSpPr/>
          <p:nvPr/>
        </p:nvSpPr>
        <p:spPr>
          <a:xfrm>
            <a:off x="5132022" y="3584182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92AB50-9F16-4844-852E-6CCE6C6703F4}"/>
              </a:ext>
            </a:extLst>
          </p:cNvPr>
          <p:cNvSpPr/>
          <p:nvPr/>
        </p:nvSpPr>
        <p:spPr>
          <a:xfrm>
            <a:off x="6516216" y="3584182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BF4CA83-65A6-4772-8C74-62A5F8F61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20" y="3669128"/>
            <a:ext cx="508419" cy="4296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91438B-8304-4B71-B6C9-C4F1BFCA4B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062" y="3669128"/>
            <a:ext cx="436089" cy="4384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249A78F-112C-4453-B07C-74FB45ED13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497" y="2433994"/>
            <a:ext cx="436089" cy="4384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1D9959B-59B8-4AE7-99E6-9EAFA6D936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544" y="2437443"/>
            <a:ext cx="333215" cy="43158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0D139C4-3BD4-4899-AB3A-7C7C3E70F4E6}"/>
              </a:ext>
            </a:extLst>
          </p:cNvPr>
          <p:cNvSpPr/>
          <p:nvPr/>
        </p:nvSpPr>
        <p:spPr>
          <a:xfrm>
            <a:off x="323528" y="3217223"/>
            <a:ext cx="177138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can be used for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classification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regression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ranking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probability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0884A0-8FDF-4B80-8C8B-B17F78634EF8}"/>
              </a:ext>
            </a:extLst>
          </p:cNvPr>
          <p:cNvSpPr/>
          <p:nvPr/>
        </p:nvSpPr>
        <p:spPr>
          <a:xfrm>
            <a:off x="2221906" y="3211669"/>
            <a:ext cx="24620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can deal with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binary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categorical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EB811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numerical        variables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missing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outliers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31E4E88F-DE09-4EEC-8B1F-84744DB8B7FE}"/>
              </a:ext>
            </a:extLst>
          </p:cNvPr>
          <p:cNvSpPr/>
          <p:nvPr/>
        </p:nvSpPr>
        <p:spPr>
          <a:xfrm>
            <a:off x="3491880" y="3479672"/>
            <a:ext cx="216024" cy="820269"/>
          </a:xfrm>
          <a:prstGeom prst="rightBrace">
            <a:avLst>
              <a:gd name="adj1" fmla="val 38665"/>
              <a:gd name="adj2" fmla="val 6369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9A3E176-B3B2-451C-827D-5D7AD590A2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565" y="4746897"/>
            <a:ext cx="426223" cy="2502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6A068A-B3DC-4057-904E-E01CE57F4DC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44" y="4689384"/>
            <a:ext cx="251809" cy="3525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46522DF-52B7-49BE-81C6-B79EBC907B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609" y="4772818"/>
            <a:ext cx="292085" cy="2432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36EF844-28EE-4131-8975-55B5AED4132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436" y="4736588"/>
            <a:ext cx="358692" cy="30024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12F2454-AD09-4E16-9AA6-175ABD5E3DD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433" y="4686506"/>
            <a:ext cx="360875" cy="30594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51103A4-0A49-4246-8165-48A5E812B8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129" y="4644376"/>
            <a:ext cx="333215" cy="43158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7E7C1FC-FA0E-46BA-BB3A-09B3DB04BB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183" y="4758058"/>
            <a:ext cx="597030" cy="3178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F46D1F9-4980-4E6A-BEFB-A5FF170F3F23}"/>
              </a:ext>
            </a:extLst>
          </p:cNvPr>
          <p:cNvSpPr txBox="1"/>
          <p:nvPr/>
        </p:nvSpPr>
        <p:spPr>
          <a:xfrm>
            <a:off x="4153601" y="4779051"/>
            <a:ext cx="5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sat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47123F-57AD-4BA8-A791-675C568E46CF}"/>
              </a:ext>
            </a:extLst>
          </p:cNvPr>
          <p:cNvSpPr txBox="1"/>
          <p:nvPr/>
        </p:nvSpPr>
        <p:spPr>
          <a:xfrm>
            <a:off x="4627199" y="4779051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2017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C05D7E-6751-4ABB-9A48-20B8FBBD5321}"/>
              </a:ext>
            </a:extLst>
          </p:cNvPr>
          <p:cNvSpPr txBox="1"/>
          <p:nvPr/>
        </p:nvSpPr>
        <p:spPr>
          <a:xfrm>
            <a:off x="8696258" y="4779051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N</a:t>
            </a:r>
          </a:p>
        </p:txBody>
      </p:sp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9F6C7983-578B-4C95-9AED-19A4ED6D78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7126" y="4716384"/>
            <a:ext cx="441018" cy="441018"/>
          </a:xfrm>
          <a:prstGeom prst="rect">
            <a:avLst/>
          </a:prstGeom>
        </p:spPr>
      </p:pic>
      <p:pic>
        <p:nvPicPr>
          <p:cNvPr id="59" name="Graphic 58" descr="Checkmark">
            <a:extLst>
              <a:ext uri="{FF2B5EF4-FFF2-40B4-BE49-F238E27FC236}">
                <a16:creationId xmlns:a16="http://schemas.microsoft.com/office/drawing/2014/main" id="{6D2ED468-AB97-471B-82E7-5E238DD9B98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74413" y="4716384"/>
            <a:ext cx="441018" cy="441018"/>
          </a:xfrm>
          <a:prstGeom prst="rect">
            <a:avLst/>
          </a:prstGeom>
        </p:spPr>
      </p:pic>
      <p:pic>
        <p:nvPicPr>
          <p:cNvPr id="60" name="Graphic 59" descr="Checkmark">
            <a:extLst>
              <a:ext uri="{FF2B5EF4-FFF2-40B4-BE49-F238E27FC236}">
                <a16:creationId xmlns:a16="http://schemas.microsoft.com/office/drawing/2014/main" id="{0DCDA3A1-7EFE-4501-99FC-5246846D34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715431" y="4716384"/>
            <a:ext cx="441018" cy="441018"/>
          </a:xfrm>
          <a:prstGeom prst="rect">
            <a:avLst/>
          </a:prstGeom>
        </p:spPr>
      </p:pic>
      <p:pic>
        <p:nvPicPr>
          <p:cNvPr id="61" name="Graphic 60" descr="Checkmark">
            <a:extLst>
              <a:ext uri="{FF2B5EF4-FFF2-40B4-BE49-F238E27FC236}">
                <a16:creationId xmlns:a16="http://schemas.microsoft.com/office/drawing/2014/main" id="{230E86D4-26D3-4184-A3EC-8039EBB045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36296" y="4707414"/>
            <a:ext cx="441018" cy="441018"/>
          </a:xfrm>
          <a:prstGeom prst="rect">
            <a:avLst/>
          </a:prstGeom>
        </p:spPr>
      </p:pic>
      <p:pic>
        <p:nvPicPr>
          <p:cNvPr id="64" name="Graphic 63" descr="Close">
            <a:extLst>
              <a:ext uri="{FF2B5EF4-FFF2-40B4-BE49-F238E27FC236}">
                <a16:creationId xmlns:a16="http://schemas.microsoft.com/office/drawing/2014/main" id="{922068CF-8C45-4D50-9F68-578BE0564B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40352" y="4716384"/>
            <a:ext cx="441018" cy="441018"/>
          </a:xfrm>
          <a:prstGeom prst="rect">
            <a:avLst/>
          </a:prstGeom>
        </p:spPr>
      </p:pic>
      <p:pic>
        <p:nvPicPr>
          <p:cNvPr id="44" name="Graphic 43" descr="Checkmark">
            <a:extLst>
              <a:ext uri="{FF2B5EF4-FFF2-40B4-BE49-F238E27FC236}">
                <a16:creationId xmlns:a16="http://schemas.microsoft.com/office/drawing/2014/main" id="{7BC7C2C7-66DA-4013-A0E6-1A26B45DF2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96136" y="4707414"/>
            <a:ext cx="441018" cy="441018"/>
          </a:xfrm>
          <a:prstGeom prst="rect">
            <a:avLst/>
          </a:prstGeom>
        </p:spPr>
      </p:pic>
      <p:pic>
        <p:nvPicPr>
          <p:cNvPr id="46" name="Graphic 45" descr="Close">
            <a:extLst>
              <a:ext uri="{FF2B5EF4-FFF2-40B4-BE49-F238E27FC236}">
                <a16:creationId xmlns:a16="http://schemas.microsoft.com/office/drawing/2014/main" id="{E8B626D4-56E7-456F-BD84-F4DED7DE59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55591" y="4716384"/>
            <a:ext cx="441018" cy="4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79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6C8EE934-8443-4DA2-8D7B-F383B1EB59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02" y="3523143"/>
            <a:ext cx="231811" cy="216733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CFC65D9-A03A-4C58-B9DA-D3B32AE04DA6}"/>
              </a:ext>
            </a:extLst>
          </p:cNvPr>
          <p:cNvSpPr/>
          <p:nvPr/>
        </p:nvSpPr>
        <p:spPr>
          <a:xfrm>
            <a:off x="1671718" y="2945671"/>
            <a:ext cx="936104" cy="5995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A88A540-B7F1-4866-8820-6FCC100850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65" y="3073569"/>
            <a:ext cx="585507" cy="34371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F5D95A2-5855-4A37-8F10-2463D142F1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657" y="2923637"/>
            <a:ext cx="221824" cy="2065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7F6D6D8-78BE-4A74-8CC3-F97F6555DA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288" y="2923637"/>
            <a:ext cx="231811" cy="2167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BE5593D-031D-479B-AEEC-B8234D8C32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520" y="1719861"/>
            <a:ext cx="221824" cy="2065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FF4CC4-8987-497E-99E0-CED6A9CF86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151" y="1719861"/>
            <a:ext cx="231811" cy="216733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6E58C40-5C46-4705-8A54-B0A850670E0D}"/>
              </a:ext>
            </a:extLst>
          </p:cNvPr>
          <p:cNvSpPr/>
          <p:nvPr/>
        </p:nvSpPr>
        <p:spPr>
          <a:xfrm>
            <a:off x="5821904" y="2346165"/>
            <a:ext cx="936104" cy="5995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9582B3-866E-4121-91CF-784ABA39FE80}"/>
              </a:ext>
            </a:extLst>
          </p:cNvPr>
          <p:cNvCxnSpPr/>
          <p:nvPr/>
        </p:nvCxnSpPr>
        <p:spPr>
          <a:xfrm flipH="1">
            <a:off x="5600074" y="2867803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11D73A-77F6-407A-853D-8DF4037CEB74}"/>
              </a:ext>
            </a:extLst>
          </p:cNvPr>
          <p:cNvCxnSpPr>
            <a:cxnSpLocks/>
          </p:cNvCxnSpPr>
          <p:nvPr/>
        </p:nvCxnSpPr>
        <p:spPr>
          <a:xfrm>
            <a:off x="6644190" y="2867803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E31745B-7EAB-41E6-8005-6064B54C3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 form a </a:t>
            </a:r>
            <a:r>
              <a:rPr lang="en-GB" dirty="0">
                <a:solidFill>
                  <a:schemeClr val="tx2"/>
                </a:solidFill>
              </a:rPr>
              <a:t>Hypothesis Class</a:t>
            </a:r>
            <a:r>
              <a:rPr lang="en-GB" dirty="0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A11B6B-EB49-44DD-9CB2-F986375ED290}"/>
              </a:ext>
            </a:extLst>
          </p:cNvPr>
          <p:cNvSpPr/>
          <p:nvPr/>
        </p:nvSpPr>
        <p:spPr>
          <a:xfrm>
            <a:off x="6516216" y="1108148"/>
            <a:ext cx="936104" cy="5995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0C9D2-A126-4A1B-A70D-545BC31B4B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53" y="1248951"/>
            <a:ext cx="597030" cy="31789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481D4A-3DE8-4091-846B-8E54B670AE79}"/>
              </a:ext>
            </a:extLst>
          </p:cNvPr>
          <p:cNvCxnSpPr/>
          <p:nvPr/>
        </p:nvCxnSpPr>
        <p:spPr>
          <a:xfrm flipH="1">
            <a:off x="6294386" y="1629786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69EFC3-5576-4F76-ADEA-D4C7D7776753}"/>
              </a:ext>
            </a:extLst>
          </p:cNvPr>
          <p:cNvCxnSpPr>
            <a:cxnSpLocks/>
          </p:cNvCxnSpPr>
          <p:nvPr/>
        </p:nvCxnSpPr>
        <p:spPr>
          <a:xfrm>
            <a:off x="7338502" y="1629786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982505E-2F61-46A3-8DDF-10AA13C7FF04}"/>
              </a:ext>
            </a:extLst>
          </p:cNvPr>
          <p:cNvSpPr/>
          <p:nvPr/>
        </p:nvSpPr>
        <p:spPr>
          <a:xfrm>
            <a:off x="7230490" y="2353481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5F8F269-BA80-4EE5-B0CF-D54A947546B8}"/>
              </a:ext>
            </a:extLst>
          </p:cNvPr>
          <p:cNvSpPr/>
          <p:nvPr/>
        </p:nvSpPr>
        <p:spPr>
          <a:xfrm>
            <a:off x="5132022" y="3584182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92AB50-9F16-4844-852E-6CCE6C6703F4}"/>
              </a:ext>
            </a:extLst>
          </p:cNvPr>
          <p:cNvSpPr/>
          <p:nvPr/>
        </p:nvSpPr>
        <p:spPr>
          <a:xfrm>
            <a:off x="6516216" y="3584182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BF4CA83-65A6-4772-8C74-62A5F8F619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19" y="3669129"/>
            <a:ext cx="253538" cy="2161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91438B-8304-4B71-B6C9-C4F1BFCA4B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669128"/>
            <a:ext cx="218209" cy="2202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249A78F-112C-4453-B07C-74FB45ED13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135" y="2432234"/>
            <a:ext cx="218209" cy="2202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1D9959B-59B8-4AE7-99E6-9EAFA6D936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544" y="2437443"/>
            <a:ext cx="333215" cy="4315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A9F6AA7-1DD2-43F3-B94F-0F0A837BE9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71" y="3523143"/>
            <a:ext cx="221824" cy="206557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C3CCEDE-E4CF-45D0-8B4B-7D37A156BA24}"/>
              </a:ext>
            </a:extLst>
          </p:cNvPr>
          <p:cNvCxnSpPr/>
          <p:nvPr/>
        </p:nvCxnSpPr>
        <p:spPr>
          <a:xfrm flipH="1">
            <a:off x="1449888" y="3467309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8E673E-3016-4DD7-A4B9-DBA40E44D2AA}"/>
              </a:ext>
            </a:extLst>
          </p:cNvPr>
          <p:cNvCxnSpPr>
            <a:cxnSpLocks/>
          </p:cNvCxnSpPr>
          <p:nvPr/>
        </p:nvCxnSpPr>
        <p:spPr>
          <a:xfrm>
            <a:off x="2494004" y="3467309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5A24F91-C761-4817-843B-67CF5C29D72B}"/>
              </a:ext>
            </a:extLst>
          </p:cNvPr>
          <p:cNvSpPr/>
          <p:nvPr/>
        </p:nvSpPr>
        <p:spPr>
          <a:xfrm>
            <a:off x="981836" y="4183688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FB6C56D-209B-4457-B8C2-487DCB72CFE4}"/>
              </a:ext>
            </a:extLst>
          </p:cNvPr>
          <p:cNvSpPr/>
          <p:nvPr/>
        </p:nvSpPr>
        <p:spPr>
          <a:xfrm>
            <a:off x="2366030" y="4183688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19C6117-8FC0-4FE4-A053-D075C4CB8D99}"/>
              </a:ext>
            </a:extLst>
          </p:cNvPr>
          <p:cNvSpPr/>
          <p:nvPr/>
        </p:nvSpPr>
        <p:spPr>
          <a:xfrm>
            <a:off x="2044609" y="787888"/>
            <a:ext cx="936104" cy="5995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DA2E872-68AA-4443-829A-B791BD8676AB}"/>
              </a:ext>
            </a:extLst>
          </p:cNvPr>
          <p:cNvCxnSpPr/>
          <p:nvPr/>
        </p:nvCxnSpPr>
        <p:spPr>
          <a:xfrm flipH="1">
            <a:off x="1822779" y="1309526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B4F8CDA-426E-4520-97A6-89B8B8858094}"/>
              </a:ext>
            </a:extLst>
          </p:cNvPr>
          <p:cNvCxnSpPr>
            <a:cxnSpLocks/>
          </p:cNvCxnSpPr>
          <p:nvPr/>
        </p:nvCxnSpPr>
        <p:spPr>
          <a:xfrm>
            <a:off x="2866895" y="1309526"/>
            <a:ext cx="360040" cy="720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EFE03DD-5285-45CA-A71F-C742D0BD9203}"/>
              </a:ext>
            </a:extLst>
          </p:cNvPr>
          <p:cNvSpPr/>
          <p:nvPr/>
        </p:nvSpPr>
        <p:spPr>
          <a:xfrm>
            <a:off x="1354727" y="2025905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E615D33-F0C6-4B9E-B054-8F2FDA5D0A89}"/>
              </a:ext>
            </a:extLst>
          </p:cNvPr>
          <p:cNvSpPr/>
          <p:nvPr/>
        </p:nvSpPr>
        <p:spPr>
          <a:xfrm>
            <a:off x="2738921" y="2025905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FEA0793-31B2-4C9C-86CC-56A0185D0AE1}"/>
              </a:ext>
            </a:extLst>
          </p:cNvPr>
          <p:cNvSpPr/>
          <p:nvPr/>
        </p:nvSpPr>
        <p:spPr>
          <a:xfrm>
            <a:off x="4128740" y="2020810"/>
            <a:ext cx="936104" cy="5995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B561BD3-9F8A-4C92-89C2-AE93F6EA9AC2}"/>
              </a:ext>
            </a:extLst>
          </p:cNvPr>
          <p:cNvCxnSpPr>
            <a:cxnSpLocks/>
          </p:cNvCxnSpPr>
          <p:nvPr/>
        </p:nvCxnSpPr>
        <p:spPr>
          <a:xfrm flipH="1">
            <a:off x="436370" y="1147909"/>
            <a:ext cx="1649434" cy="876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38B66C8-25B9-4A53-A077-93CAC38052A8}"/>
              </a:ext>
            </a:extLst>
          </p:cNvPr>
          <p:cNvCxnSpPr>
            <a:cxnSpLocks/>
          </p:cNvCxnSpPr>
          <p:nvPr/>
        </p:nvCxnSpPr>
        <p:spPr>
          <a:xfrm>
            <a:off x="2940535" y="1145590"/>
            <a:ext cx="1649434" cy="876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14B2AF42-D99A-40DA-9F39-3A0F1ACC88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821" y="4279709"/>
            <a:ext cx="253538" cy="21613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34115C6-8985-43F5-B418-782893B3E5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261229"/>
            <a:ext cx="218209" cy="22028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CC8C7F-6127-448E-8AAB-8CDA84484DB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10" y="916246"/>
            <a:ext cx="511949" cy="3071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EABF62-4048-4190-A75A-580DE30EA43D}"/>
              </a:ext>
            </a:extLst>
          </p:cNvPr>
          <p:cNvSpPr txBox="1"/>
          <p:nvPr/>
        </p:nvSpPr>
        <p:spPr>
          <a:xfrm>
            <a:off x="1991098" y="1500712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2016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6460F56-2FB8-4CCF-B73C-310DB87DD468}"/>
              </a:ext>
            </a:extLst>
          </p:cNvPr>
          <p:cNvSpPr txBox="1"/>
          <p:nvPr/>
        </p:nvSpPr>
        <p:spPr>
          <a:xfrm>
            <a:off x="3030100" y="1505888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2017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3C39AD-22FB-4F80-B03A-EF3F6E8A237A}"/>
              </a:ext>
            </a:extLst>
          </p:cNvPr>
          <p:cNvSpPr txBox="1"/>
          <p:nvPr/>
        </p:nvSpPr>
        <p:spPr>
          <a:xfrm>
            <a:off x="3912610" y="1510475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2018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5B8888-524D-470E-B58B-1BEBB1A5F885}"/>
              </a:ext>
            </a:extLst>
          </p:cNvPr>
          <p:cNvSpPr txBox="1"/>
          <p:nvPr/>
        </p:nvSpPr>
        <p:spPr>
          <a:xfrm>
            <a:off x="1234598" y="150258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2015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8FA7B1-4955-4A05-9F89-56BF9D52B5CB}"/>
              </a:ext>
            </a:extLst>
          </p:cNvPr>
          <p:cNvSpPr txBox="1"/>
          <p:nvPr/>
        </p:nvSpPr>
        <p:spPr>
          <a:xfrm>
            <a:off x="120355" y="2076776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…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6FB57BFC-828F-4B2C-ADC3-87F0BEBD54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787" y="2209411"/>
            <a:ext cx="246296" cy="20812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7F87DA5-1B5F-418D-9830-19FE9C5415A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43" y="2210336"/>
            <a:ext cx="211257" cy="21241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6544AE2-F40C-4300-A5BF-589597C6C3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644" y="2210368"/>
            <a:ext cx="246296" cy="208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C27822-3616-4B75-826E-2285D54D8A00}"/>
              </a:ext>
            </a:extLst>
          </p:cNvPr>
          <p:cNvSpPr txBox="1"/>
          <p:nvPr/>
        </p:nvSpPr>
        <p:spPr>
          <a:xfrm>
            <a:off x="3861618" y="4371950"/>
            <a:ext cx="51748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What is a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good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or even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optimal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decision tree?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Can we always find a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good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or even an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optimal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one?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How long does it take to find a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good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or even an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optimal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 one?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A8FC9F0-C942-4C75-8633-36CC561973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531" y="4279709"/>
            <a:ext cx="253538" cy="21613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80E530B-C24F-40BE-8B34-18AF81D3E6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38" y="4495840"/>
            <a:ext cx="253538" cy="21613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267CEF7-72AC-4EC3-BCB6-D2A559BED7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10" y="4514978"/>
            <a:ext cx="253538" cy="21613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65244B7-8A34-4055-AB3E-9BCE4C7FF2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66" y="4305993"/>
            <a:ext cx="253538" cy="2161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7F6D867-8301-45C1-BEC3-46C63972F1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83" y="4522124"/>
            <a:ext cx="253538" cy="21613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B8CEEA3-B8C2-48B5-A4BB-E81D80F27F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517967"/>
            <a:ext cx="218209" cy="22028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ABF8249-D2E7-4E60-B128-D2C5FD6EB9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820" y="4268243"/>
            <a:ext cx="218209" cy="22028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DD34C74-B4D4-45D0-B12A-7D9A200536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820" y="4524981"/>
            <a:ext cx="218209" cy="22028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D1AE0E4-461A-46E1-AC64-EA915F7F17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099" y="3908649"/>
            <a:ext cx="218209" cy="22028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3E17FD9-251F-4EF9-A1E9-B342A661B6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800" y="2694226"/>
            <a:ext cx="218209" cy="22028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D7D2E6B-AB9D-4F11-B4DA-A8184B18B3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894" y="3908649"/>
            <a:ext cx="253538" cy="2161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1FE16985-08FF-46ED-A24C-028599D37D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16" y="3904457"/>
            <a:ext cx="253538" cy="21613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D2B8933-CF98-4AF4-BAFF-45ED6ABC5F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130" y="3902849"/>
            <a:ext cx="253538" cy="21613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0A8F322-D9EA-4E18-8E80-1E9E155ADB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293" y="2687875"/>
            <a:ext cx="253538" cy="216131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2F426BB8-E532-4235-9CE0-16FF509093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894" y="3685547"/>
            <a:ext cx="253538" cy="21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3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00" y="-108000"/>
            <a:ext cx="10182779" cy="54589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35646"/>
            <a:ext cx="850394" cy="85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880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5215B4-0498-4FB9-8117-A62BF8DD3954}"/>
              </a:ext>
            </a:extLst>
          </p:cNvPr>
          <p:cNvSpPr txBox="1"/>
          <p:nvPr/>
        </p:nvSpPr>
        <p:spPr>
          <a:xfrm>
            <a:off x="2966480" y="2156251"/>
            <a:ext cx="3211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neural networks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EB811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2080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218C3-2C1B-4307-9610-E07B0E63E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Perceptron</a:t>
            </a:r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914C815B-32E0-44A1-A165-662477949851}"/>
              </a:ext>
            </a:extLst>
          </p:cNvPr>
          <p:cNvGrpSpPr/>
          <p:nvPr/>
        </p:nvGrpSpPr>
        <p:grpSpPr>
          <a:xfrm>
            <a:off x="462401" y="1363881"/>
            <a:ext cx="2880320" cy="2448272"/>
            <a:chOff x="467544" y="1203598"/>
            <a:chExt cx="2880320" cy="2448272"/>
          </a:xfrm>
        </p:grpSpPr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ABD38AFE-55A3-4D60-9B06-1459FA274A8D}"/>
                </a:ext>
              </a:extLst>
            </p:cNvPr>
            <p:cNvSpPr/>
            <p:nvPr/>
          </p:nvSpPr>
          <p:spPr>
            <a:xfrm>
              <a:off x="913168" y="1210719"/>
              <a:ext cx="2286000" cy="2001982"/>
            </a:xfrm>
            <a:custGeom>
              <a:avLst/>
              <a:gdLst>
                <a:gd name="connsiteX0" fmla="*/ 0 w 2286000"/>
                <a:gd name="connsiteY0" fmla="*/ 360218 h 2001982"/>
                <a:gd name="connsiteX1" fmla="*/ 1918855 w 2286000"/>
                <a:gd name="connsiteY1" fmla="*/ 2001982 h 2001982"/>
                <a:gd name="connsiteX2" fmla="*/ 2286000 w 2286000"/>
                <a:gd name="connsiteY2" fmla="*/ 1267691 h 2001982"/>
                <a:gd name="connsiteX3" fmla="*/ 2015837 w 2286000"/>
                <a:gd name="connsiteY3" fmla="*/ 533400 h 2001982"/>
                <a:gd name="connsiteX4" fmla="*/ 1288473 w 2286000"/>
                <a:gd name="connsiteY4" fmla="*/ 152400 h 2001982"/>
                <a:gd name="connsiteX5" fmla="*/ 353291 w 2286000"/>
                <a:gd name="connsiteY5" fmla="*/ 0 h 2001982"/>
                <a:gd name="connsiteX6" fmla="*/ 0 w 2286000"/>
                <a:gd name="connsiteY6" fmla="*/ 360218 h 200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0" h="2001982">
                  <a:moveTo>
                    <a:pt x="0" y="360218"/>
                  </a:moveTo>
                  <a:lnTo>
                    <a:pt x="1918855" y="2001982"/>
                  </a:lnTo>
                  <a:lnTo>
                    <a:pt x="2286000" y="1267691"/>
                  </a:lnTo>
                  <a:lnTo>
                    <a:pt x="2015837" y="533400"/>
                  </a:lnTo>
                  <a:lnTo>
                    <a:pt x="1288473" y="152400"/>
                  </a:lnTo>
                  <a:lnTo>
                    <a:pt x="353291" y="0"/>
                  </a:lnTo>
                  <a:lnTo>
                    <a:pt x="0" y="360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9000">
                  <a:schemeClr val="accent2">
                    <a:lumMod val="0"/>
                    <a:lumOff val="100000"/>
                  </a:schemeClr>
                </a:gs>
                <a:gs pos="54000">
                  <a:schemeClr val="accent5"/>
                </a:gs>
                <a:gs pos="100000">
                  <a:schemeClr val="accent5"/>
                </a:gs>
              </a:gsLst>
              <a:lin ang="7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9E214876-05CC-4AF0-B5C1-2892A83C10E7}"/>
                </a:ext>
              </a:extLst>
            </p:cNvPr>
            <p:cNvCxnSpPr>
              <a:cxnSpLocks/>
            </p:cNvCxnSpPr>
            <p:nvPr/>
          </p:nvCxnSpPr>
          <p:spPr>
            <a:xfrm>
              <a:off x="467544" y="1203598"/>
              <a:ext cx="2880320" cy="24482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A9CF2674-232E-469C-9D25-C542EB602422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>
              <a:off x="1844403" y="2031710"/>
              <a:ext cx="423529" cy="360000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C75FF934-8CB6-4F31-A96A-2E0EB12D2939}"/>
                    </a:ext>
                  </a:extLst>
                </p:cNvPr>
                <p:cNvSpPr txBox="1"/>
                <p:nvPr/>
              </p:nvSpPr>
              <p:spPr>
                <a:xfrm>
                  <a:off x="1737009" y="1945461"/>
                  <a:ext cx="2375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oMath>
                    </m:oMathPara>
                  </a14:m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C75FF934-8CB6-4F31-A96A-2E0EB12D29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7009" y="1945461"/>
                  <a:ext cx="237565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2821" r="-102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2745D2-B7F0-41CB-A3F8-1D09A0CD463B}"/>
                  </a:ext>
                </a:extLst>
              </p:cNvPr>
              <p:cNvSpPr txBox="1"/>
              <p:nvPr/>
            </p:nvSpPr>
            <p:spPr>
              <a:xfrm>
                <a:off x="6448607" y="1779346"/>
                <a:ext cx="2353529" cy="1584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EFDF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EFDF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EFDF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sign</m:t>
                      </m:r>
                      <m:d>
                        <m:d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37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37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37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37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37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37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2745D2-B7F0-41CB-A3F8-1D09A0CD4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07" y="1779346"/>
                <a:ext cx="2353529" cy="1584216"/>
              </a:xfrm>
              <a:prstGeom prst="rect">
                <a:avLst/>
              </a:prstGeom>
              <a:blipFill>
                <a:blip r:embed="rId9"/>
                <a:stretch>
                  <a:fillRect l="-4663" t="-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5ED1F0B-01D5-4313-898A-DDD0DDBF5928}"/>
              </a:ext>
            </a:extLst>
          </p:cNvPr>
          <p:cNvGrpSpPr/>
          <p:nvPr/>
        </p:nvGrpSpPr>
        <p:grpSpPr>
          <a:xfrm>
            <a:off x="4399329" y="1707654"/>
            <a:ext cx="1355048" cy="1728192"/>
            <a:chOff x="4362903" y="1563638"/>
            <a:chExt cx="1355048" cy="17281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1DC55E3C-ABC2-4A53-91AF-449A20FA9783}"/>
                    </a:ext>
                  </a:extLst>
                </p:cNvPr>
                <p:cNvSpPr/>
                <p:nvPr/>
              </p:nvSpPr>
              <p:spPr>
                <a:xfrm>
                  <a:off x="4362903" y="1563638"/>
                  <a:ext cx="288032" cy="28803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1DC55E3C-ABC2-4A53-91AF-449A20FA97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903" y="1563638"/>
                  <a:ext cx="288032" cy="288032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CAC36DFC-CA98-42A5-AA65-ACB535B8A5EC}"/>
                    </a:ext>
                  </a:extLst>
                </p:cNvPr>
                <p:cNvSpPr/>
                <p:nvPr/>
              </p:nvSpPr>
              <p:spPr>
                <a:xfrm>
                  <a:off x="4362903" y="1923678"/>
                  <a:ext cx="288032" cy="28803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CAC36DFC-CA98-42A5-AA65-ACB535B8A5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903" y="1923678"/>
                  <a:ext cx="288032" cy="288032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95A1F3BD-9EAF-49FD-91FE-D7C9FF744C01}"/>
                    </a:ext>
                  </a:extLst>
                </p:cNvPr>
                <p:cNvSpPr/>
                <p:nvPr/>
              </p:nvSpPr>
              <p:spPr>
                <a:xfrm>
                  <a:off x="4362903" y="2283718"/>
                  <a:ext cx="288032" cy="28803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95A1F3BD-9EAF-49FD-91FE-D7C9FF744C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903" y="2283718"/>
                  <a:ext cx="288032" cy="288032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3771347E-632F-4302-8F4E-944787F43BA9}"/>
                    </a:ext>
                  </a:extLst>
                </p:cNvPr>
                <p:cNvSpPr/>
                <p:nvPr/>
              </p:nvSpPr>
              <p:spPr>
                <a:xfrm>
                  <a:off x="4362903" y="2643758"/>
                  <a:ext cx="288032" cy="28803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3771347E-632F-4302-8F4E-944787F43B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903" y="2643758"/>
                  <a:ext cx="288032" cy="288032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Oval 220">
                  <a:extLst>
                    <a:ext uri="{FF2B5EF4-FFF2-40B4-BE49-F238E27FC236}">
                      <a16:creationId xmlns:a16="http://schemas.microsoft.com/office/drawing/2014/main" id="{F2B698B3-4952-41DD-8347-688BFEC21C90}"/>
                    </a:ext>
                  </a:extLst>
                </p:cNvPr>
                <p:cNvSpPr/>
                <p:nvPr/>
              </p:nvSpPr>
              <p:spPr>
                <a:xfrm>
                  <a:off x="4362903" y="3003798"/>
                  <a:ext cx="288032" cy="28803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1" name="Oval 220">
                  <a:extLst>
                    <a:ext uri="{FF2B5EF4-FFF2-40B4-BE49-F238E27FC236}">
                      <a16:creationId xmlns:a16="http://schemas.microsoft.com/office/drawing/2014/main" id="{F2B698B3-4952-41DD-8347-688BFEC21C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903" y="3003798"/>
                  <a:ext cx="288032" cy="288032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F161885F-E71E-48B8-82F2-01D8C25A9F42}"/>
                </a:ext>
              </a:extLst>
            </p:cNvPr>
            <p:cNvGrpSpPr/>
            <p:nvPr/>
          </p:nvGrpSpPr>
          <p:grpSpPr>
            <a:xfrm>
              <a:off x="5429919" y="228371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Oval 271">
                    <a:extLst>
                      <a:ext uri="{FF2B5EF4-FFF2-40B4-BE49-F238E27FC236}">
                        <a16:creationId xmlns:a16="http://schemas.microsoft.com/office/drawing/2014/main" id="{B0574CAA-62DA-41C6-986E-4941A347CFA7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72" name="Oval 271">
                    <a:extLst>
                      <a:ext uri="{FF2B5EF4-FFF2-40B4-BE49-F238E27FC236}">
                        <a16:creationId xmlns:a16="http://schemas.microsoft.com/office/drawing/2014/main" id="{B0574CAA-62DA-41C6-986E-4941A347CFA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392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3" name="Connector: Elbow 272">
                <a:extLst>
                  <a:ext uri="{FF2B5EF4-FFF2-40B4-BE49-F238E27FC236}">
                    <a16:creationId xmlns:a16="http://schemas.microsoft.com/office/drawing/2014/main" id="{E152D9F1-9B96-4278-B5AF-588676DA57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3C1A569F-B811-4E36-B059-775F5741E451}"/>
                </a:ext>
              </a:extLst>
            </p:cNvPr>
            <p:cNvCxnSpPr>
              <a:cxnSpLocks/>
            </p:cNvCxnSpPr>
            <p:nvPr/>
          </p:nvCxnSpPr>
          <p:spPr>
            <a:xfrm>
              <a:off x="4644008" y="1723921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0E790663-5D6A-4F73-A59B-EA8D33CD070B}"/>
                </a:ext>
              </a:extLst>
            </p:cNvPr>
            <p:cNvCxnSpPr>
              <a:cxnSpLocks/>
            </p:cNvCxnSpPr>
            <p:nvPr/>
          </p:nvCxnSpPr>
          <p:spPr>
            <a:xfrm>
              <a:off x="4644008" y="2083961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61FC24B-8E56-44DE-BCE8-1186C8C9770B}"/>
                </a:ext>
              </a:extLst>
            </p:cNvPr>
            <p:cNvCxnSpPr/>
            <p:nvPr/>
          </p:nvCxnSpPr>
          <p:spPr>
            <a:xfrm>
              <a:off x="4644008" y="2444001"/>
              <a:ext cx="792088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2DC90ED-8F10-4966-AC5F-8A60C6A1B96A}"/>
                </a:ext>
              </a:extLst>
            </p:cNvPr>
            <p:cNvCxnSpPr/>
            <p:nvPr/>
          </p:nvCxnSpPr>
          <p:spPr>
            <a:xfrm flipV="1">
              <a:off x="4644008" y="2444001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E7158ED-6E28-4959-8118-1DFADE60BF48}"/>
                </a:ext>
              </a:extLst>
            </p:cNvPr>
            <p:cNvCxnSpPr/>
            <p:nvPr/>
          </p:nvCxnSpPr>
          <p:spPr>
            <a:xfrm flipV="1">
              <a:off x="4644008" y="2444001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24BD9F2-701A-4D44-ADEB-32C115BF31B0}"/>
                    </a:ext>
                  </a:extLst>
                </p:cNvPr>
                <p:cNvSpPr txBox="1"/>
                <p:nvPr/>
              </p:nvSpPr>
              <p:spPr>
                <a:xfrm>
                  <a:off x="4890108" y="1889623"/>
                  <a:ext cx="2537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24BD9F2-701A-4D44-ADEB-32C115BF31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108" y="1889623"/>
                  <a:ext cx="253787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7143" b="-1428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B375686-DBCB-4121-86B0-49BCA2915938}"/>
                    </a:ext>
                  </a:extLst>
                </p:cNvPr>
                <p:cNvSpPr txBox="1"/>
                <p:nvPr/>
              </p:nvSpPr>
              <p:spPr>
                <a:xfrm>
                  <a:off x="4890108" y="2105647"/>
                  <a:ext cx="25795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B375686-DBCB-4121-86B0-49BCA29159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108" y="2105647"/>
                  <a:ext cx="257956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7143" r="-2381" b="-1428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D9FC6E6-05B8-46E2-B981-98D6D1CAC71D}"/>
                    </a:ext>
                  </a:extLst>
                </p:cNvPr>
                <p:cNvSpPr txBox="1"/>
                <p:nvPr/>
              </p:nvSpPr>
              <p:spPr>
                <a:xfrm>
                  <a:off x="4890108" y="2321671"/>
                  <a:ext cx="25795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D9FC6E6-05B8-46E2-B981-98D6D1CAC7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108" y="2321671"/>
                  <a:ext cx="257956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7143" r="-2381" b="-111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DE1944-D399-4E36-BCB0-CEC077034F8A}"/>
                    </a:ext>
                  </a:extLst>
                </p:cNvPr>
                <p:cNvSpPr txBox="1"/>
                <p:nvPr/>
              </p:nvSpPr>
              <p:spPr>
                <a:xfrm>
                  <a:off x="4890108" y="2537115"/>
                  <a:ext cx="25250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EDE1944-D399-4E36-BCB0-CEC077034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108" y="2537115"/>
                  <a:ext cx="252505" cy="215444"/>
                </a:xfrm>
                <a:prstGeom prst="rect">
                  <a:avLst/>
                </a:prstGeom>
                <a:blipFill>
                  <a:blip r:embed="rId18"/>
                  <a:stretch>
                    <a:fillRect l="-7143" b="-1428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6469125-53FC-445F-919D-0C8520A534BD}"/>
                    </a:ext>
                  </a:extLst>
                </p:cNvPr>
                <p:cNvSpPr txBox="1"/>
                <p:nvPr/>
              </p:nvSpPr>
              <p:spPr>
                <a:xfrm>
                  <a:off x="4890108" y="2753719"/>
                  <a:ext cx="25795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6469125-53FC-445F-919D-0C8520A534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108" y="2753719"/>
                  <a:ext cx="257956" cy="215444"/>
                </a:xfrm>
                <a:prstGeom prst="rect">
                  <a:avLst/>
                </a:prstGeom>
                <a:blipFill>
                  <a:blip r:embed="rId19"/>
                  <a:stretch>
                    <a:fillRect l="-7143" r="-4762" b="-138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414985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A3CA30-287E-4707-BCBD-ADDB6789EE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23528" y="-164554"/>
                <a:ext cx="8496944" cy="857250"/>
              </a:xfrm>
            </p:spPr>
            <p:txBody>
              <a:bodyPr/>
              <a:lstStyle/>
              <a:p>
                <a:r>
                  <a:rPr lang="en-GB" dirty="0">
                    <a:solidFill>
                      <a:schemeClr val="tx2"/>
                    </a:solidFill>
                  </a:rPr>
                  <a:t>Perceptron</a:t>
                </a:r>
                <a:r>
                  <a:rPr lang="en-GB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−1,+1</m:t>
                        </m:r>
                      </m:e>
                    </m:d>
                  </m:oMath>
                </a14:m>
                <a:r>
                  <a:rPr lang="en-GB" dirty="0"/>
                  <a:t>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A3CA30-287E-4707-BCBD-ADDB6789EE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23528" y="-164554"/>
                <a:ext cx="8496944" cy="857250"/>
              </a:xfrm>
              <a:blipFill>
                <a:blip r:embed="rId2"/>
                <a:stretch>
                  <a:fillRect l="-7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55E78-BCE5-4BB2-B01E-8CFCE54DD76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528" y="987574"/>
            <a:ext cx="4752528" cy="3394472"/>
          </a:xfrm>
        </p:spPr>
        <p:txBody>
          <a:bodyPr>
            <a:normAutofit fontScale="92500" lnSpcReduction="10000"/>
          </a:bodyPr>
          <a:lstStyle/>
          <a:p>
            <a:r>
              <a:rPr lang="en-GB" sz="1400" dirty="0"/>
              <a:t>traditionally used in </a:t>
            </a:r>
            <a:r>
              <a:rPr lang="en-GB" sz="1400" i="1" dirty="0"/>
              <a:t>online learning</a:t>
            </a:r>
          </a:p>
          <a:p>
            <a:endParaRPr lang="en-GB" sz="800" dirty="0"/>
          </a:p>
          <a:p>
            <a:r>
              <a:rPr lang="en-GB" sz="1400" b="1" dirty="0"/>
              <a:t>expressivity</a:t>
            </a:r>
            <a:endParaRPr lang="en-GB" sz="1400" dirty="0"/>
          </a:p>
          <a:p>
            <a:r>
              <a:rPr lang="en-GB" sz="1400" dirty="0" err="1"/>
              <a:t>thresholded</a:t>
            </a:r>
            <a:r>
              <a:rPr lang="en-GB" sz="1400" dirty="0"/>
              <a:t> linear hypotheses (</a:t>
            </a:r>
            <a:r>
              <a:rPr lang="en-GB" sz="1400" b="1" dirty="0" err="1"/>
              <a:t>halfspaces</a:t>
            </a:r>
            <a:r>
              <a:rPr lang="en-GB" sz="1400" dirty="0"/>
              <a:t>)</a:t>
            </a:r>
          </a:p>
          <a:p>
            <a:r>
              <a:rPr lang="en-GB" sz="1400" dirty="0"/>
              <a:t>simple Boolean functions (</a:t>
            </a:r>
            <a:r>
              <a:rPr lang="en-GB" sz="1400" b="1" dirty="0"/>
              <a:t>and</a:t>
            </a:r>
            <a:r>
              <a:rPr lang="en-GB" sz="1400" dirty="0"/>
              <a:t>, </a:t>
            </a:r>
            <a:r>
              <a:rPr lang="en-GB" sz="1400" b="1" dirty="0"/>
              <a:t>or</a:t>
            </a:r>
            <a:r>
              <a:rPr lang="en-GB" sz="1400" dirty="0"/>
              <a:t>, … )</a:t>
            </a:r>
          </a:p>
          <a:p>
            <a:endParaRPr lang="en-GB" sz="800" dirty="0"/>
          </a:p>
          <a:p>
            <a:r>
              <a:rPr lang="en-GB" sz="1400" b="1" dirty="0"/>
              <a:t>learning theoretic bounds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data dimension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radius-margin bound</a:t>
            </a:r>
          </a:p>
          <a:p>
            <a:endParaRPr lang="en-GB" sz="800" dirty="0"/>
          </a:p>
          <a:p>
            <a:r>
              <a:rPr lang="en-GB" sz="1400" dirty="0"/>
              <a:t> </a:t>
            </a:r>
            <a:r>
              <a:rPr lang="en-GB" sz="1400" b="1" dirty="0"/>
              <a:t>downsides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C00000"/>
                </a:solidFill>
              </a:rPr>
              <a:t>linear hypotheses not very expressive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C00000"/>
                </a:solidFill>
              </a:rPr>
              <a:t>no </a:t>
            </a:r>
            <a:r>
              <a:rPr lang="en-GB" sz="1400" dirty="0" err="1">
                <a:solidFill>
                  <a:srgbClr val="C00000"/>
                </a:solidFill>
              </a:rPr>
              <a:t>xor</a:t>
            </a:r>
            <a:r>
              <a:rPr lang="en-GB" sz="1400" dirty="0">
                <a:solidFill>
                  <a:srgbClr val="C00000"/>
                </a:solidFill>
              </a:rPr>
              <a:t>/parity type data</a:t>
            </a:r>
          </a:p>
          <a:p>
            <a:endParaRPr lang="en-GB" sz="800" dirty="0">
              <a:solidFill>
                <a:srgbClr val="FF0000"/>
              </a:solidFill>
            </a:endParaRPr>
          </a:p>
          <a:p>
            <a:r>
              <a:rPr lang="en-GB" sz="1400" b="1" dirty="0"/>
              <a:t>fix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kernel perceptron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multi-layer perceptron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1" dirty="0">
              <a:solidFill>
                <a:schemeClr val="tx2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A633094-5578-4C2D-81A6-1E155E8C3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88" y="567718"/>
            <a:ext cx="1080000" cy="132545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6D2CB22-58BC-4B6D-BD8E-4378CE56F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26" y="3744409"/>
            <a:ext cx="1080000" cy="139909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C8D13E3-743F-43D0-8F4F-4E360D5E52FC}"/>
              </a:ext>
            </a:extLst>
          </p:cNvPr>
          <p:cNvSpPr/>
          <p:nvPr/>
        </p:nvSpPr>
        <p:spPr>
          <a:xfrm>
            <a:off x="3491880" y="4587974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Rosenblatt, Frank (1957)</a:t>
            </a:r>
            <a:b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The Perceptron--a perceiving and recognizing automaton. </a:t>
            </a:r>
            <a:b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Report 85-460-1, Cornell Aeronautical Laboratory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323232C-08D8-4F59-B6A7-E50E49D66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04" y="2144199"/>
            <a:ext cx="108000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159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A3CA30-287E-4707-BCBD-ADDB6789EE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23528" y="-164554"/>
                <a:ext cx="8496944" cy="857250"/>
              </a:xfrm>
            </p:spPr>
            <p:txBody>
              <a:bodyPr/>
              <a:lstStyle/>
              <a:p>
                <a:r>
                  <a:rPr lang="en-GB" dirty="0">
                    <a:solidFill>
                      <a:schemeClr val="tx2"/>
                    </a:solidFill>
                  </a:rPr>
                  <a:t>Perceptron</a:t>
                </a:r>
                <a:r>
                  <a:rPr lang="en-GB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−1,+1</m:t>
                        </m:r>
                      </m:e>
                    </m:d>
                  </m:oMath>
                </a14:m>
                <a:r>
                  <a:rPr lang="en-GB" dirty="0"/>
                  <a:t>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A3CA30-287E-4707-BCBD-ADDB6789EE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23528" y="-164554"/>
                <a:ext cx="8496944" cy="857250"/>
              </a:xfrm>
              <a:blipFill>
                <a:blip r:embed="rId2"/>
                <a:stretch>
                  <a:fillRect l="-7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55E78-BCE5-4BB2-B01E-8CFCE54DD76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528" y="987574"/>
            <a:ext cx="4752528" cy="3394472"/>
          </a:xfrm>
        </p:spPr>
        <p:txBody>
          <a:bodyPr>
            <a:normAutofit fontScale="92500" lnSpcReduction="10000"/>
          </a:bodyPr>
          <a:lstStyle/>
          <a:p>
            <a:r>
              <a:rPr lang="en-GB" sz="1400" dirty="0"/>
              <a:t>traditionally used in </a:t>
            </a:r>
            <a:r>
              <a:rPr lang="en-GB" sz="1400" i="1" dirty="0"/>
              <a:t>online learning</a:t>
            </a:r>
          </a:p>
          <a:p>
            <a:endParaRPr lang="en-GB" sz="800" dirty="0"/>
          </a:p>
          <a:p>
            <a:r>
              <a:rPr lang="en-GB" sz="1400" b="1" dirty="0"/>
              <a:t>expressivity</a:t>
            </a:r>
            <a:endParaRPr lang="en-GB" sz="1400" dirty="0"/>
          </a:p>
          <a:p>
            <a:r>
              <a:rPr lang="en-GB" sz="1400" dirty="0" err="1"/>
              <a:t>thresholded</a:t>
            </a:r>
            <a:r>
              <a:rPr lang="en-GB" sz="1400" dirty="0"/>
              <a:t> linear hypotheses (</a:t>
            </a:r>
            <a:r>
              <a:rPr lang="en-GB" sz="1400" b="1" dirty="0" err="1"/>
              <a:t>halfspaces</a:t>
            </a:r>
            <a:r>
              <a:rPr lang="en-GB" sz="1400" dirty="0"/>
              <a:t>)</a:t>
            </a:r>
          </a:p>
          <a:p>
            <a:r>
              <a:rPr lang="en-GB" sz="1400" dirty="0"/>
              <a:t>simple Boolean functions (</a:t>
            </a:r>
            <a:r>
              <a:rPr lang="en-GB" sz="1400" b="1" dirty="0"/>
              <a:t>and</a:t>
            </a:r>
            <a:r>
              <a:rPr lang="en-GB" sz="1400" dirty="0"/>
              <a:t>, </a:t>
            </a:r>
            <a:r>
              <a:rPr lang="en-GB" sz="1400" b="1" dirty="0"/>
              <a:t>or</a:t>
            </a:r>
            <a:r>
              <a:rPr lang="en-GB" sz="1400" dirty="0"/>
              <a:t>, … )</a:t>
            </a:r>
          </a:p>
          <a:p>
            <a:endParaRPr lang="en-GB" sz="800" dirty="0"/>
          </a:p>
          <a:p>
            <a:r>
              <a:rPr lang="en-GB" sz="1400" b="1" dirty="0"/>
              <a:t>learning theoretic bounds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data dimension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radius-margin bound</a:t>
            </a:r>
          </a:p>
          <a:p>
            <a:endParaRPr lang="en-GB" sz="800" dirty="0"/>
          </a:p>
          <a:p>
            <a:r>
              <a:rPr lang="en-GB" sz="1400" dirty="0"/>
              <a:t> </a:t>
            </a:r>
            <a:r>
              <a:rPr lang="en-GB" sz="1400" b="1" dirty="0"/>
              <a:t>downsides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C00000"/>
                </a:solidFill>
              </a:rPr>
              <a:t>linear hypotheses not very expressive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C00000"/>
                </a:solidFill>
              </a:rPr>
              <a:t>no </a:t>
            </a:r>
            <a:r>
              <a:rPr lang="en-GB" sz="1400" dirty="0" err="1">
                <a:solidFill>
                  <a:srgbClr val="C00000"/>
                </a:solidFill>
              </a:rPr>
              <a:t>xor</a:t>
            </a:r>
            <a:r>
              <a:rPr lang="en-GB" sz="1400" dirty="0">
                <a:solidFill>
                  <a:srgbClr val="C00000"/>
                </a:solidFill>
              </a:rPr>
              <a:t>/parity type data</a:t>
            </a:r>
          </a:p>
          <a:p>
            <a:endParaRPr lang="en-GB" sz="800" dirty="0">
              <a:solidFill>
                <a:srgbClr val="FF0000"/>
              </a:solidFill>
            </a:endParaRPr>
          </a:p>
          <a:p>
            <a:r>
              <a:rPr lang="en-GB" sz="1400" b="1" dirty="0"/>
              <a:t>fix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kernel perceptron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2"/>
                </a:solidFill>
              </a:rPr>
              <a:t>multi-layer perceptron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1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E22EDF-5686-4A64-878F-C7FF20A77CEE}"/>
                  </a:ext>
                </a:extLst>
              </p:cNvPr>
              <p:cNvSpPr txBox="1"/>
              <p:nvPr/>
            </p:nvSpPr>
            <p:spPr>
              <a:xfrm>
                <a:off x="4600928" y="1087568"/>
                <a:ext cx="3216265" cy="19076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𝜎</m:t>
                    </m:r>
                    <m:d>
                      <m:dPr>
                        <m:begChr m:val="["/>
                        <m:endChr m:val="]"/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3373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3373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3373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3373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3373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373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373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373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373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  <m: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373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+1)</m:t>
                          </m:r>
                        </m:sup>
                      </m:sSup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373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0" lang="en-GB" sz="14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373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if</m:t>
                                </m:r>
                                <m: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373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kumimoji="0" lang="en-GB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3373B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GB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3373B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0" lang="en-GB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3373B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GB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3373B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kumimoji="0" lang="en-GB" sz="1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23373B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GB" sz="1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23373B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kumimoji="0" lang="en-GB" sz="1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23373B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a:rPr kumimoji="0" lang="en-GB" sz="1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23373B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  <m:r>
                                          <a:rPr kumimoji="0" lang="en-GB" sz="1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23373B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373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kumimoji="0" lang="en-GB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3373B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GB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3373B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GB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3373B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GB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3373B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GB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3373B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GB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3373B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kumimoji="0" lang="en-GB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3373B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GB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3373B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kumimoji="0" lang="en-GB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3373B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kumimoji="0" lang="en-GB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3373B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  <m:r>
                                      <a:rPr kumimoji="0" lang="en-GB" sz="1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3373B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kumimoji="0" lang="en-GB" sz="14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373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therefore, on mistake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p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p>
                          <m:sSupPr>
                            <m:ctrlP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+1)</m:t>
                            </m:r>
                          </m:sup>
                        </m:sSup>
                      </m:e>
                    </m:d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GB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p>
                          <m:sSupPr>
                            <m:ctrlP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d>
                      <m:dPr>
                        <m:begChr m:val="‖"/>
                        <m:endChr m:val="‖"/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E22EDF-5686-4A64-878F-C7FF20A77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928" y="1087568"/>
                <a:ext cx="3216265" cy="1907638"/>
              </a:xfrm>
              <a:prstGeom prst="rect">
                <a:avLst/>
              </a:prstGeom>
              <a:blipFill>
                <a:blip r:embed="rId3"/>
                <a:stretch>
                  <a:fillRect l="-3416" t="-319" b="-15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DA633094-5578-4C2D-81A6-1E155E8C3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88" y="567718"/>
            <a:ext cx="1080000" cy="132545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6D2CB22-58BC-4B6D-BD8E-4378CE56F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26" y="3744409"/>
            <a:ext cx="1080000" cy="139909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C8D13E3-743F-43D0-8F4F-4E360D5E52FC}"/>
              </a:ext>
            </a:extLst>
          </p:cNvPr>
          <p:cNvSpPr/>
          <p:nvPr/>
        </p:nvSpPr>
        <p:spPr>
          <a:xfrm>
            <a:off x="3491880" y="4587974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Rosenblatt, Frank (1957)</a:t>
            </a:r>
            <a:b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The Perceptron--a perceiving and recognizing automaton. </a:t>
            </a:r>
            <a:b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Report 85-460-1, Cornell Aeronautical Laboratory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323232C-08D8-4F59-B6A7-E50E49D664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04" y="2144199"/>
            <a:ext cx="1080000" cy="131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964F6A-4289-499C-9E17-9634F8225636}"/>
                  </a:ext>
                </a:extLst>
              </p:cNvPr>
              <p:cNvSpPr txBox="1"/>
              <p:nvPr/>
            </p:nvSpPr>
            <p:spPr>
              <a:xfrm>
                <a:off x="4600928" y="3458199"/>
                <a:ext cx="1578124" cy="646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ACC6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recall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GB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EB811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𝜎</m:t>
                    </m:r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ACC6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: sign function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B811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EB811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⋅</m:t>
                        </m:r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EB811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⋅</m:t>
                        </m:r>
                      </m:e>
                    </m:d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ACC6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: inner product 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964F6A-4289-499C-9E17-9634F8225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928" y="3458199"/>
                <a:ext cx="1578124" cy="646331"/>
              </a:xfrm>
              <a:prstGeom prst="rect">
                <a:avLst/>
              </a:prstGeom>
              <a:blipFill>
                <a:blip r:embed="rId7"/>
                <a:stretch>
                  <a:fillRect l="-6950" t="-8491" r="-6178" b="-160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7876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90E39-6D14-4761-B922-95F2529FE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Convergence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6057383-D8F7-4141-B3C7-56381218C8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023578"/>
                <a:ext cx="7746504" cy="3394472"/>
              </a:xfrm>
            </p:spPr>
            <p:txBody>
              <a:bodyPr>
                <a:normAutofit/>
              </a:bodyPr>
              <a:lstStyle/>
              <a:p>
                <a:r>
                  <a:rPr lang="en-GB" sz="1300" dirty="0">
                    <a:latin typeface="+mn-lt"/>
                  </a:rPr>
                  <a:t>Radius/Margin assumption: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 dirty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GB" sz="1200" i="1" dirty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30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sz="13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13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1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GB" sz="1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‖"/>
                          <m:endChr m:val="‖"/>
                          <m:ctrlPr>
                            <a:rPr lang="en-GB" sz="1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GB" sz="1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sz="1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GB" sz="1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_</m:t>
                      </m:r>
                      <m:sSub>
                        <m:sSubPr>
                          <m:ctrlPr>
                            <a:rPr lang="en-GB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GB" sz="1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1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GB" sz="1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GB" sz="1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sz="1300" dirty="0"/>
              </a:p>
              <a:p>
                <a:r>
                  <a:rPr lang="en-GB" sz="1300" dirty="0"/>
                  <a:t>on misclassification: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3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13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13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13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GB" sz="13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GB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3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13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sz="1300" b="0" i="1" smtClean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GB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300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p>
                        <m:sSupPr>
                          <m:ctrlPr>
                            <a:rPr lang="en-GB" sz="1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3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GB" sz="1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3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GB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3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GB" sz="1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3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sz="1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GB" sz="1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13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3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3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300" dirty="0"/>
              </a:p>
              <a:p>
                <a:endParaRPr lang="en-GB" sz="1300" dirty="0"/>
              </a:p>
              <a:p>
                <a:endParaRPr lang="en-GB" sz="13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6057383-D8F7-4141-B3C7-56381218C8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023578"/>
                <a:ext cx="7746504" cy="3394472"/>
              </a:xfrm>
              <a:blipFill>
                <a:blip r:embed="rId2"/>
                <a:stretch>
                  <a:fillRect l="-79" t="-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6FE5865-BDCB-4AE1-8AEF-EA0B580AAC8A}"/>
              </a:ext>
            </a:extLst>
          </p:cNvPr>
          <p:cNvSpPr/>
          <p:nvPr/>
        </p:nvSpPr>
        <p:spPr>
          <a:xfrm>
            <a:off x="3563888" y="4610040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Novikoff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, Albert B.J. (1962). </a:t>
            </a:r>
            <a:b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On convergence proofs on perceptrons. </a:t>
            </a:r>
            <a:b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Symposium on the Mathematical Theory of Automata, 12, 615-622.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EB1D3-96B8-4C03-A731-3F237CF83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032" y="3388222"/>
            <a:ext cx="1080000" cy="1754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941192" y="1347614"/>
                <a:ext cx="8792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GB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𝑢</m:t>
                              </m:r>
                            </m:e>
                          </m:d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  <m:r>
                            <m:rPr>
                              <m:nor/>
                            </m:rPr>
                            <a:rPr kumimoji="0" lang="en-GB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Fira Sans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192" y="1347614"/>
                <a:ext cx="879280" cy="215444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10053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90E39-6D14-4761-B922-95F2529FE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Convergence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6057383-D8F7-4141-B3C7-56381218C8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023578"/>
                <a:ext cx="7746504" cy="3394472"/>
              </a:xfrm>
            </p:spPr>
            <p:txBody>
              <a:bodyPr>
                <a:normAutofit/>
              </a:bodyPr>
              <a:lstStyle/>
              <a:p>
                <a:r>
                  <a:rPr lang="en-GB" sz="1300" dirty="0">
                    <a:latin typeface="+mn-lt"/>
                  </a:rPr>
                  <a:t>Radius/Margin assumption: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 dirty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GB" sz="1200" i="1" dirty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30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sz="13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13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1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GB" sz="1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‖"/>
                          <m:endChr m:val="‖"/>
                          <m:ctrlPr>
                            <a:rPr lang="en-GB" sz="1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GB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3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GB" sz="1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sz="1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GB" sz="1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_</m:t>
                      </m:r>
                      <m:sSub>
                        <m:sSubPr>
                          <m:ctrlPr>
                            <a:rPr lang="en-GB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GB" sz="1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13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GB" sz="1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GB" sz="1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sz="1300" dirty="0"/>
              </a:p>
              <a:p>
                <a:r>
                  <a:rPr lang="en-GB" sz="1300" dirty="0"/>
                  <a:t>on misclassification: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3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13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13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13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GB" sz="13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GB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3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1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13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1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sz="1300" b="0" i="1" smtClean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GB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300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p>
                        <m:sSupPr>
                          <m:ctrlPr>
                            <a:rPr lang="en-GB" sz="1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3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GB" sz="1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3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GB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3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GB" sz="1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3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sz="1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GB" sz="1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13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3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3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300" dirty="0"/>
              </a:p>
              <a:p>
                <a:endParaRPr lang="en-GB" sz="1300" dirty="0"/>
              </a:p>
              <a:p>
                <a:endParaRPr lang="en-GB" sz="13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13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3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GB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13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GB" sz="13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3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13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GB" sz="13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13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GB" sz="1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300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sz="1300" dirty="0"/>
              </a:p>
              <a:p>
                <a:endParaRPr lang="en-GB" sz="1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GB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GB" sz="1300" b="0" i="1" smtClean="0">
                          <a:latin typeface="Cambria Math" panose="02040503050406030204" pitchFamily="18" charset="0"/>
                        </a:rPr>
                        <m:t>⋅ </m:t>
                      </m:r>
                      <m:d>
                        <m:dPr>
                          <m:begChr m:val="‖"/>
                          <m:endChr m:val="‖"/>
                          <m:ctrlPr>
                            <a:rPr lang="en-GB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3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GB" sz="13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3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3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p>
                        </m:e>
                      </m:d>
                      <m:r>
                        <a:rPr lang="en-GB" sz="1300" b="0" i="1" smtClean="0">
                          <a:latin typeface="Cambria Math" panose="02040503050406030204" pitchFamily="18" charset="0"/>
                        </a:rPr>
                        <m:t> ≥ 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3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GB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3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13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r>
                            <a:rPr lang="en-GB" sz="13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1300" b="0" i="1" smtClean="0">
                          <a:latin typeface="Cambria Math" panose="02040503050406030204" pitchFamily="18" charset="0"/>
                        </a:rPr>
                        <m:t> &gt;</m:t>
                      </m:r>
                      <m:r>
                        <a:rPr lang="en-GB" sz="13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13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3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13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13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6057383-D8F7-4141-B3C7-56381218C8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023578"/>
                <a:ext cx="7746504" cy="3394472"/>
              </a:xfrm>
              <a:blipFill>
                <a:blip r:embed="rId2"/>
                <a:stretch>
                  <a:fillRect l="-79" t="-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6FE5865-BDCB-4AE1-8AEF-EA0B580AAC8A}"/>
              </a:ext>
            </a:extLst>
          </p:cNvPr>
          <p:cNvSpPr/>
          <p:nvPr/>
        </p:nvSpPr>
        <p:spPr>
          <a:xfrm>
            <a:off x="3563888" y="4610040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Novikoff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, Albert B.J. (1962). </a:t>
            </a:r>
            <a:b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On convergence proofs on perceptrons. </a:t>
            </a:r>
            <a:b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Symposium on the Mathematical Theory of Automata, 12, 615-622.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EB1D3-96B8-4C03-A731-3F237CF83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032" y="3388222"/>
            <a:ext cx="1080000" cy="175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105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90E39-6D14-4761-B922-95F2529FE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Convergence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6057383-D8F7-4141-B3C7-56381218C8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1059582"/>
                <a:ext cx="7746504" cy="339447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sz="1400" dirty="0">
                    <a:latin typeface="+mn-lt"/>
                  </a:rPr>
                  <a:t>Radius/Margin assumption: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dirty="0" smtClean="0"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GB" sz="1400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40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sz="1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14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GB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‖"/>
                          <m:endChr m:val="‖"/>
                          <m:ctrlPr>
                            <a:rPr lang="en-GB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GB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GB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_</m:t>
                      </m:r>
                      <m:sSub>
                        <m:sSubPr>
                          <m:ctrlPr>
                            <a:rPr lang="en-GB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GB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GB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GB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sz="1400" dirty="0"/>
              </a:p>
              <a:p>
                <a:r>
                  <a:rPr lang="en-GB" sz="1400" dirty="0"/>
                  <a:t>on misclassification: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400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p>
                        <m:sSup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  <a:p>
                <a:endParaRPr lang="en-GB" sz="1400" dirty="0"/>
              </a:p>
              <a:p>
                <a:endParaRPr lang="en-GB" sz="140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GB" sz="1400" i="1">
                        <a:latin typeface="Cambria Math" panose="02040503050406030204" pitchFamily="18" charset="0"/>
                      </a:rPr>
                      <m:t>⋅ </m:t>
                    </m:r>
                    <m:d>
                      <m:dPr>
                        <m:begChr m:val="‖"/>
                        <m:endChr m:val="‖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d>
                              <m:dPr>
                                <m:ctrlPr>
                                  <a:rPr lang="en-GB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14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GB" sz="1400" i="1">
                        <a:latin typeface="Cambria Math" panose="02040503050406030204" pitchFamily="18" charset="0"/>
                      </a:rPr>
                      <m:t> ≥  </m:t>
                    </m:r>
                    <m:d>
                      <m:dPr>
                        <m:begChr m:val="⟨"/>
                        <m:endChr m:val="⟩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d>
                              <m:dPr>
                                <m:ctrlPr>
                                  <a:rPr lang="en-GB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14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GB" sz="1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d>
                              <m:dPr>
                                <m:ctrlPr>
                                  <a:rPr lang="en-GB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GB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⟨"/>
                        <m:endChr m:val="⟩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GB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1400" dirty="0"/>
              </a:p>
              <a:p>
                <a:endParaRPr lang="en-GB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p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GB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GB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  <a:p>
                <a:endParaRPr lang="en-GB" sz="1400" dirty="0"/>
              </a:p>
              <a:p>
                <a:pPr algn="ctr"/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Sup>
                      <m:sSubSupPr>
                        <m:ctrlP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GB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GB" sz="1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algn="ctr"/>
                <a:endParaRPr lang="en-GB" sz="1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&lt; 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400" dirty="0"/>
              </a:p>
              <a:p>
                <a:r>
                  <a:rPr lang="en-GB" sz="1400" dirty="0"/>
                  <a:t>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6057383-D8F7-4141-B3C7-56381218C8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059582"/>
                <a:ext cx="7746504" cy="3394472"/>
              </a:xfrm>
              <a:blipFill>
                <a:blip r:embed="rId2"/>
                <a:stretch>
                  <a:fillRect l="-79" t="-1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6FE5865-BDCB-4AE1-8AEF-EA0B580AAC8A}"/>
              </a:ext>
            </a:extLst>
          </p:cNvPr>
          <p:cNvSpPr/>
          <p:nvPr/>
        </p:nvSpPr>
        <p:spPr>
          <a:xfrm>
            <a:off x="3563888" y="4610040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Novikoff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, Albert B.J. (1962). </a:t>
            </a:r>
            <a:b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On convergence proofs on perceptrons. </a:t>
            </a:r>
            <a:b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</a:b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Symposium on the Mathematical Theory of Automata, 12, 615-622.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EB1D3-96B8-4C03-A731-3F237CF83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032" y="3388222"/>
            <a:ext cx="1080000" cy="1754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941192" y="1347614"/>
                <a:ext cx="8792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GB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𝑢</m:t>
                              </m:r>
                            </m:e>
                          </m:d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  <m:r>
                            <m:rPr>
                              <m:nor/>
                            </m:rPr>
                            <a:rPr kumimoji="0" lang="en-GB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Fira Sans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192" y="1347614"/>
                <a:ext cx="879280" cy="215444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5658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C08D2-69C2-4810-8860-EEA84496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Update Illustration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F35B8E-1C79-4A3D-8AD2-704605855E03}"/>
              </a:ext>
            </a:extLst>
          </p:cNvPr>
          <p:cNvSpPr/>
          <p:nvPr/>
        </p:nvSpPr>
        <p:spPr>
          <a:xfrm>
            <a:off x="1547664" y="2499742"/>
            <a:ext cx="2448272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147E86-62B0-44E7-98D2-B720D2798B43}"/>
              </a:ext>
            </a:extLst>
          </p:cNvPr>
          <p:cNvSpPr/>
          <p:nvPr/>
        </p:nvSpPr>
        <p:spPr>
          <a:xfrm>
            <a:off x="1547664" y="2679762"/>
            <a:ext cx="2448272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8F836A-989F-4E30-8599-269278EFB151}"/>
              </a:ext>
            </a:extLst>
          </p:cNvPr>
          <p:cNvGrpSpPr/>
          <p:nvPr/>
        </p:nvGrpSpPr>
        <p:grpSpPr>
          <a:xfrm>
            <a:off x="1475656" y="1843286"/>
            <a:ext cx="2592288" cy="836476"/>
            <a:chOff x="1475656" y="1843286"/>
            <a:chExt cx="2592288" cy="8364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BA3B9C2-1FEE-47F2-B86B-CD592C7071C9}"/>
                </a:ext>
              </a:extLst>
            </p:cNvPr>
            <p:cNvCxnSpPr/>
            <p:nvPr/>
          </p:nvCxnSpPr>
          <p:spPr>
            <a:xfrm>
              <a:off x="1475656" y="2679762"/>
              <a:ext cx="259228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2C1B08C-ED32-4E46-8AEE-FFC32A0FA60D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1843286"/>
              <a:ext cx="0" cy="836476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A9097B-DF4C-44ED-AAB0-40809F61659D}"/>
              </a:ext>
            </a:extLst>
          </p:cNvPr>
          <p:cNvGrpSpPr/>
          <p:nvPr/>
        </p:nvGrpSpPr>
        <p:grpSpPr>
          <a:xfrm rot="1684101">
            <a:off x="1683336" y="1894676"/>
            <a:ext cx="2592288" cy="836476"/>
            <a:chOff x="1475656" y="1843286"/>
            <a:chExt cx="2592288" cy="83647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30DC905-3792-49DF-BAF2-F39A01323D07}"/>
                </a:ext>
              </a:extLst>
            </p:cNvPr>
            <p:cNvCxnSpPr/>
            <p:nvPr/>
          </p:nvCxnSpPr>
          <p:spPr>
            <a:xfrm>
              <a:off x="1475656" y="2679762"/>
              <a:ext cx="259228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AB97E46-D4F6-4439-8692-285170595584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1843286"/>
              <a:ext cx="0" cy="836476"/>
            </a:xfrm>
            <a:prstGeom prst="line">
              <a:avLst/>
            </a:prstGeom>
            <a:ln w="38100">
              <a:solidFill>
                <a:schemeClr val="accent5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EC50BC-FC2B-4814-A60C-D0DB0CD4A23E}"/>
              </a:ext>
            </a:extLst>
          </p:cNvPr>
          <p:cNvGrpSpPr/>
          <p:nvPr/>
        </p:nvGrpSpPr>
        <p:grpSpPr>
          <a:xfrm>
            <a:off x="1852550" y="2301617"/>
            <a:ext cx="180020" cy="180020"/>
            <a:chOff x="6463884" y="2499742"/>
            <a:chExt cx="180020" cy="18002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429986-8DF6-4C1B-9AB5-838CA8C33823}"/>
                </a:ext>
              </a:extLst>
            </p:cNvPr>
            <p:cNvCxnSpPr/>
            <p:nvPr/>
          </p:nvCxnSpPr>
          <p:spPr>
            <a:xfrm>
              <a:off x="6552220" y="2499742"/>
              <a:ext cx="0" cy="1800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76ACF7-DB9B-434B-9A4A-FABECE95B78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53894" y="2501416"/>
              <a:ext cx="0" cy="1800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361E4B-782F-4601-AD53-671586EC8C00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1943708" y="2409732"/>
            <a:ext cx="828092" cy="270030"/>
          </a:xfrm>
          <a:prstGeom prst="straightConnector1">
            <a:avLst/>
          </a:prstGeom>
          <a:ln w="1270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481C47-FFA6-4AFE-A69A-55037AACC92B}"/>
                  </a:ext>
                </a:extLst>
              </p:cNvPr>
              <p:cNvSpPr txBox="1"/>
              <p:nvPr/>
            </p:nvSpPr>
            <p:spPr>
              <a:xfrm>
                <a:off x="2675368" y="1878382"/>
                <a:ext cx="384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𝑢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481C47-FFA6-4AFE-A69A-55037AACC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368" y="1878382"/>
                <a:ext cx="38446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16F32B-11EB-4461-B9C8-FB872589FB6F}"/>
                  </a:ext>
                </a:extLst>
              </p:cNvPr>
              <p:cNvSpPr txBox="1"/>
              <p:nvPr/>
            </p:nvSpPr>
            <p:spPr>
              <a:xfrm>
                <a:off x="2963400" y="1995686"/>
                <a:ext cx="658385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16F32B-11EB-4461-B9C8-FB872589F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400" y="1995686"/>
                <a:ext cx="658385" cy="380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58596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C08D2-69C2-4810-8860-EEA84496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Update Illustration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F35B8E-1C79-4A3D-8AD2-704605855E03}"/>
              </a:ext>
            </a:extLst>
          </p:cNvPr>
          <p:cNvSpPr/>
          <p:nvPr/>
        </p:nvSpPr>
        <p:spPr>
          <a:xfrm>
            <a:off x="1547664" y="2499742"/>
            <a:ext cx="2448272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147E86-62B0-44E7-98D2-B720D2798B43}"/>
              </a:ext>
            </a:extLst>
          </p:cNvPr>
          <p:cNvSpPr/>
          <p:nvPr/>
        </p:nvSpPr>
        <p:spPr>
          <a:xfrm>
            <a:off x="1547664" y="2679762"/>
            <a:ext cx="2448272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8F836A-989F-4E30-8599-269278EFB151}"/>
              </a:ext>
            </a:extLst>
          </p:cNvPr>
          <p:cNvGrpSpPr/>
          <p:nvPr/>
        </p:nvGrpSpPr>
        <p:grpSpPr>
          <a:xfrm>
            <a:off x="1475656" y="1843286"/>
            <a:ext cx="2592288" cy="836476"/>
            <a:chOff x="1475656" y="1843286"/>
            <a:chExt cx="2592288" cy="8364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BA3B9C2-1FEE-47F2-B86B-CD592C7071C9}"/>
                </a:ext>
              </a:extLst>
            </p:cNvPr>
            <p:cNvCxnSpPr/>
            <p:nvPr/>
          </p:nvCxnSpPr>
          <p:spPr>
            <a:xfrm>
              <a:off x="1475656" y="2679762"/>
              <a:ext cx="259228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2C1B08C-ED32-4E46-8AEE-FFC32A0FA60D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1843286"/>
              <a:ext cx="0" cy="836476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A9097B-DF4C-44ED-AAB0-40809F61659D}"/>
              </a:ext>
            </a:extLst>
          </p:cNvPr>
          <p:cNvGrpSpPr/>
          <p:nvPr/>
        </p:nvGrpSpPr>
        <p:grpSpPr>
          <a:xfrm rot="1684101">
            <a:off x="1683336" y="1894676"/>
            <a:ext cx="2592288" cy="836476"/>
            <a:chOff x="1475656" y="1843286"/>
            <a:chExt cx="2592288" cy="83647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30DC905-3792-49DF-BAF2-F39A01323D07}"/>
                </a:ext>
              </a:extLst>
            </p:cNvPr>
            <p:cNvCxnSpPr/>
            <p:nvPr/>
          </p:nvCxnSpPr>
          <p:spPr>
            <a:xfrm>
              <a:off x="1475656" y="2679762"/>
              <a:ext cx="259228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AB97E46-D4F6-4439-8692-285170595584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1843286"/>
              <a:ext cx="0" cy="836476"/>
            </a:xfrm>
            <a:prstGeom prst="line">
              <a:avLst/>
            </a:prstGeom>
            <a:ln w="38100">
              <a:solidFill>
                <a:schemeClr val="accent5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EC50BC-FC2B-4814-A60C-D0DB0CD4A23E}"/>
              </a:ext>
            </a:extLst>
          </p:cNvPr>
          <p:cNvGrpSpPr/>
          <p:nvPr/>
        </p:nvGrpSpPr>
        <p:grpSpPr>
          <a:xfrm>
            <a:off x="1852550" y="2301617"/>
            <a:ext cx="180020" cy="180020"/>
            <a:chOff x="6463884" y="2499742"/>
            <a:chExt cx="180020" cy="18002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429986-8DF6-4C1B-9AB5-838CA8C33823}"/>
                </a:ext>
              </a:extLst>
            </p:cNvPr>
            <p:cNvCxnSpPr/>
            <p:nvPr/>
          </p:nvCxnSpPr>
          <p:spPr>
            <a:xfrm>
              <a:off x="6552220" y="2499742"/>
              <a:ext cx="0" cy="1800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76ACF7-DB9B-434B-9A4A-FABECE95B78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53894" y="2501416"/>
              <a:ext cx="0" cy="1800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361E4B-782F-4601-AD53-671586EC8C00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1943708" y="2409732"/>
            <a:ext cx="828092" cy="270030"/>
          </a:xfrm>
          <a:prstGeom prst="straightConnector1">
            <a:avLst/>
          </a:prstGeom>
          <a:ln w="1270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36A4F1-0DC2-4E10-B4B1-16BECF85F1FA}"/>
              </a:ext>
            </a:extLst>
          </p:cNvPr>
          <p:cNvCxnSpPr/>
          <p:nvPr/>
        </p:nvCxnSpPr>
        <p:spPr>
          <a:xfrm flipH="1" flipV="1">
            <a:off x="2339752" y="1689652"/>
            <a:ext cx="828092" cy="270030"/>
          </a:xfrm>
          <a:prstGeom prst="straightConnector1">
            <a:avLst/>
          </a:prstGeom>
          <a:ln w="1270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DFD4FA-92E9-43AB-8930-1949DFC12453}"/>
              </a:ext>
            </a:extLst>
          </p:cNvPr>
          <p:cNvGrpSpPr/>
          <p:nvPr/>
        </p:nvGrpSpPr>
        <p:grpSpPr>
          <a:xfrm rot="20285900">
            <a:off x="1263221" y="1660793"/>
            <a:ext cx="2592288" cy="1076830"/>
            <a:chOff x="1475656" y="1843286"/>
            <a:chExt cx="2592288" cy="83647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5BDFC09-DB99-47A5-B170-10607A319785}"/>
                </a:ext>
              </a:extLst>
            </p:cNvPr>
            <p:cNvCxnSpPr/>
            <p:nvPr/>
          </p:nvCxnSpPr>
          <p:spPr>
            <a:xfrm>
              <a:off x="1475656" y="2679762"/>
              <a:ext cx="2592288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269BDB5-10AE-4FF1-9675-8FE5EC4F6589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1843286"/>
              <a:ext cx="0" cy="836476"/>
            </a:xfrm>
            <a:prstGeom prst="line">
              <a:avLst/>
            </a:prstGeom>
            <a:ln w="38100">
              <a:solidFill>
                <a:schemeClr val="tx2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051F71-6200-425D-8B62-37C9E3668FC6}"/>
                  </a:ext>
                </a:extLst>
              </p:cNvPr>
              <p:cNvSpPr txBox="1"/>
              <p:nvPr/>
            </p:nvSpPr>
            <p:spPr>
              <a:xfrm>
                <a:off x="2675368" y="1878382"/>
                <a:ext cx="384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𝑢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051F71-6200-425D-8B62-37C9E3668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368" y="1878382"/>
                <a:ext cx="38446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96252-BC3D-4CF5-87F0-7506E0DFAD3C}"/>
                  </a:ext>
                </a:extLst>
              </p:cNvPr>
              <p:cNvSpPr txBox="1"/>
              <p:nvPr/>
            </p:nvSpPr>
            <p:spPr>
              <a:xfrm>
                <a:off x="2963400" y="1995686"/>
                <a:ext cx="658385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96252-BC3D-4CF5-87F0-7506E0DFA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400" y="1995686"/>
                <a:ext cx="658385" cy="380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83CD5C-6D54-47D8-BC57-9CD66C201957}"/>
                  </a:ext>
                </a:extLst>
              </p:cNvPr>
              <p:cNvSpPr txBox="1"/>
              <p:nvPr/>
            </p:nvSpPr>
            <p:spPr>
              <a:xfrm>
                <a:off x="1583668" y="1635646"/>
                <a:ext cx="877997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811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83CD5C-6D54-47D8-BC57-9CD66C201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668" y="1635646"/>
                <a:ext cx="877997" cy="380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8634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C08D2-69C2-4810-8860-EEA84496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Illustration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F35B8E-1C79-4A3D-8AD2-704605855E03}"/>
              </a:ext>
            </a:extLst>
          </p:cNvPr>
          <p:cNvSpPr/>
          <p:nvPr/>
        </p:nvSpPr>
        <p:spPr>
          <a:xfrm>
            <a:off x="1547664" y="2499742"/>
            <a:ext cx="2448272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147E86-62B0-44E7-98D2-B720D2798B43}"/>
              </a:ext>
            </a:extLst>
          </p:cNvPr>
          <p:cNvSpPr/>
          <p:nvPr/>
        </p:nvSpPr>
        <p:spPr>
          <a:xfrm>
            <a:off x="1547664" y="2679762"/>
            <a:ext cx="2448272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8F836A-989F-4E30-8599-269278EFB151}"/>
              </a:ext>
            </a:extLst>
          </p:cNvPr>
          <p:cNvGrpSpPr/>
          <p:nvPr/>
        </p:nvGrpSpPr>
        <p:grpSpPr>
          <a:xfrm>
            <a:off x="1475656" y="1843286"/>
            <a:ext cx="2592288" cy="836476"/>
            <a:chOff x="1475656" y="1843286"/>
            <a:chExt cx="2592288" cy="8364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BA3B9C2-1FEE-47F2-B86B-CD592C7071C9}"/>
                </a:ext>
              </a:extLst>
            </p:cNvPr>
            <p:cNvCxnSpPr/>
            <p:nvPr/>
          </p:nvCxnSpPr>
          <p:spPr>
            <a:xfrm>
              <a:off x="1475656" y="2679762"/>
              <a:ext cx="259228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2C1B08C-ED32-4E46-8AEE-FFC32A0FA60D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1843286"/>
              <a:ext cx="0" cy="836476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A9097B-DF4C-44ED-AAB0-40809F61659D}"/>
              </a:ext>
            </a:extLst>
          </p:cNvPr>
          <p:cNvGrpSpPr/>
          <p:nvPr/>
        </p:nvGrpSpPr>
        <p:grpSpPr>
          <a:xfrm rot="1684101">
            <a:off x="1683336" y="1894676"/>
            <a:ext cx="2592288" cy="836476"/>
            <a:chOff x="1475656" y="1843286"/>
            <a:chExt cx="2592288" cy="83647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30DC905-3792-49DF-BAF2-F39A01323D07}"/>
                </a:ext>
              </a:extLst>
            </p:cNvPr>
            <p:cNvCxnSpPr/>
            <p:nvPr/>
          </p:nvCxnSpPr>
          <p:spPr>
            <a:xfrm>
              <a:off x="1475656" y="2679762"/>
              <a:ext cx="259228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AB97E46-D4F6-4439-8692-285170595584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1843286"/>
              <a:ext cx="0" cy="836476"/>
            </a:xfrm>
            <a:prstGeom prst="line">
              <a:avLst/>
            </a:prstGeom>
            <a:ln w="38100">
              <a:solidFill>
                <a:schemeClr val="accent5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EC50BC-FC2B-4814-A60C-D0DB0CD4A23E}"/>
              </a:ext>
            </a:extLst>
          </p:cNvPr>
          <p:cNvGrpSpPr/>
          <p:nvPr/>
        </p:nvGrpSpPr>
        <p:grpSpPr>
          <a:xfrm>
            <a:off x="1852550" y="2301617"/>
            <a:ext cx="180020" cy="180020"/>
            <a:chOff x="6463884" y="2499742"/>
            <a:chExt cx="180020" cy="18002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429986-8DF6-4C1B-9AB5-838CA8C33823}"/>
                </a:ext>
              </a:extLst>
            </p:cNvPr>
            <p:cNvCxnSpPr/>
            <p:nvPr/>
          </p:nvCxnSpPr>
          <p:spPr>
            <a:xfrm>
              <a:off x="6552220" y="2499742"/>
              <a:ext cx="0" cy="1800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76ACF7-DB9B-434B-9A4A-FABECE95B78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53894" y="2501416"/>
              <a:ext cx="0" cy="1800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361E4B-782F-4601-AD53-671586EC8C00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1943708" y="2409732"/>
            <a:ext cx="828092" cy="270030"/>
          </a:xfrm>
          <a:prstGeom prst="straightConnector1">
            <a:avLst/>
          </a:prstGeom>
          <a:ln w="1270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481C47-FFA6-4AFE-A69A-55037AACC92B}"/>
                  </a:ext>
                </a:extLst>
              </p:cNvPr>
              <p:cNvSpPr txBox="1"/>
              <p:nvPr/>
            </p:nvSpPr>
            <p:spPr>
              <a:xfrm>
                <a:off x="2675368" y="1878382"/>
                <a:ext cx="384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𝑢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481C47-FFA6-4AFE-A69A-55037AACC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368" y="1878382"/>
                <a:ext cx="38446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16F32B-11EB-4461-B9C8-FB872589FB6F}"/>
                  </a:ext>
                </a:extLst>
              </p:cNvPr>
              <p:cNvSpPr txBox="1"/>
              <p:nvPr/>
            </p:nvSpPr>
            <p:spPr>
              <a:xfrm>
                <a:off x="2963400" y="1995686"/>
                <a:ext cx="658385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16F32B-11EB-4461-B9C8-FB872589F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400" y="1995686"/>
                <a:ext cx="658385" cy="380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0880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00" y="-108000"/>
            <a:ext cx="10215697" cy="5486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35646"/>
            <a:ext cx="850394" cy="8503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435846"/>
            <a:ext cx="850394" cy="850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210449"/>
            <a:ext cx="850394" cy="85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465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C08D2-69C2-4810-8860-EEA84496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Illustration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F35B8E-1C79-4A3D-8AD2-704605855E03}"/>
              </a:ext>
            </a:extLst>
          </p:cNvPr>
          <p:cNvSpPr/>
          <p:nvPr/>
        </p:nvSpPr>
        <p:spPr>
          <a:xfrm>
            <a:off x="1547664" y="2499742"/>
            <a:ext cx="2448272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147E86-62B0-44E7-98D2-B720D2798B43}"/>
              </a:ext>
            </a:extLst>
          </p:cNvPr>
          <p:cNvSpPr/>
          <p:nvPr/>
        </p:nvSpPr>
        <p:spPr>
          <a:xfrm>
            <a:off x="1547664" y="2679762"/>
            <a:ext cx="2448272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8F836A-989F-4E30-8599-269278EFB151}"/>
              </a:ext>
            </a:extLst>
          </p:cNvPr>
          <p:cNvGrpSpPr/>
          <p:nvPr/>
        </p:nvGrpSpPr>
        <p:grpSpPr>
          <a:xfrm>
            <a:off x="1475656" y="1843286"/>
            <a:ext cx="2592288" cy="836476"/>
            <a:chOff x="1475656" y="1843286"/>
            <a:chExt cx="2592288" cy="8364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BA3B9C2-1FEE-47F2-B86B-CD592C7071C9}"/>
                </a:ext>
              </a:extLst>
            </p:cNvPr>
            <p:cNvCxnSpPr/>
            <p:nvPr/>
          </p:nvCxnSpPr>
          <p:spPr>
            <a:xfrm>
              <a:off x="1475656" y="2679762"/>
              <a:ext cx="259228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2C1B08C-ED32-4E46-8AEE-FFC32A0FA60D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1843286"/>
              <a:ext cx="0" cy="836476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A9097B-DF4C-44ED-AAB0-40809F61659D}"/>
              </a:ext>
            </a:extLst>
          </p:cNvPr>
          <p:cNvGrpSpPr/>
          <p:nvPr/>
        </p:nvGrpSpPr>
        <p:grpSpPr>
          <a:xfrm rot="1684101">
            <a:off x="1683336" y="1894676"/>
            <a:ext cx="2592288" cy="836476"/>
            <a:chOff x="1475656" y="1843286"/>
            <a:chExt cx="2592288" cy="83647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30DC905-3792-49DF-BAF2-F39A01323D07}"/>
                </a:ext>
              </a:extLst>
            </p:cNvPr>
            <p:cNvCxnSpPr/>
            <p:nvPr/>
          </p:nvCxnSpPr>
          <p:spPr>
            <a:xfrm>
              <a:off x="1475656" y="2679762"/>
              <a:ext cx="259228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AB97E46-D4F6-4439-8692-285170595584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1843286"/>
              <a:ext cx="0" cy="836476"/>
            </a:xfrm>
            <a:prstGeom prst="line">
              <a:avLst/>
            </a:prstGeom>
            <a:ln w="38100">
              <a:solidFill>
                <a:schemeClr val="accent5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EC50BC-FC2B-4814-A60C-D0DB0CD4A23E}"/>
              </a:ext>
            </a:extLst>
          </p:cNvPr>
          <p:cNvGrpSpPr/>
          <p:nvPr/>
        </p:nvGrpSpPr>
        <p:grpSpPr>
          <a:xfrm>
            <a:off x="1852550" y="2301617"/>
            <a:ext cx="180020" cy="180020"/>
            <a:chOff x="6463884" y="2499742"/>
            <a:chExt cx="180020" cy="18002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429986-8DF6-4C1B-9AB5-838CA8C33823}"/>
                </a:ext>
              </a:extLst>
            </p:cNvPr>
            <p:cNvCxnSpPr/>
            <p:nvPr/>
          </p:nvCxnSpPr>
          <p:spPr>
            <a:xfrm>
              <a:off x="6552220" y="2499742"/>
              <a:ext cx="0" cy="1800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76ACF7-DB9B-434B-9A4A-FABECE95B78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53894" y="2501416"/>
              <a:ext cx="0" cy="1800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361E4B-782F-4601-AD53-671586EC8C00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1943708" y="2409732"/>
            <a:ext cx="828092" cy="270030"/>
          </a:xfrm>
          <a:prstGeom prst="straightConnector1">
            <a:avLst/>
          </a:prstGeom>
          <a:ln w="1270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36A4F1-0DC2-4E10-B4B1-16BECF85F1FA}"/>
              </a:ext>
            </a:extLst>
          </p:cNvPr>
          <p:cNvCxnSpPr/>
          <p:nvPr/>
        </p:nvCxnSpPr>
        <p:spPr>
          <a:xfrm flipH="1" flipV="1">
            <a:off x="2339752" y="1689652"/>
            <a:ext cx="828092" cy="270030"/>
          </a:xfrm>
          <a:prstGeom prst="straightConnector1">
            <a:avLst/>
          </a:prstGeom>
          <a:ln w="1270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DFD4FA-92E9-43AB-8930-1949DFC12453}"/>
              </a:ext>
            </a:extLst>
          </p:cNvPr>
          <p:cNvGrpSpPr/>
          <p:nvPr/>
        </p:nvGrpSpPr>
        <p:grpSpPr>
          <a:xfrm rot="20285900">
            <a:off x="1263221" y="1660793"/>
            <a:ext cx="2592288" cy="1076830"/>
            <a:chOff x="1475656" y="1843286"/>
            <a:chExt cx="2592288" cy="83647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5BDFC09-DB99-47A5-B170-10607A319785}"/>
                </a:ext>
              </a:extLst>
            </p:cNvPr>
            <p:cNvCxnSpPr/>
            <p:nvPr/>
          </p:nvCxnSpPr>
          <p:spPr>
            <a:xfrm>
              <a:off x="1475656" y="2679762"/>
              <a:ext cx="2592288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269BDB5-10AE-4FF1-9675-8FE5EC4F6589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1843286"/>
              <a:ext cx="0" cy="836476"/>
            </a:xfrm>
            <a:prstGeom prst="line">
              <a:avLst/>
            </a:prstGeom>
            <a:ln w="38100">
              <a:solidFill>
                <a:schemeClr val="tx2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051F71-6200-425D-8B62-37C9E3668FC6}"/>
                  </a:ext>
                </a:extLst>
              </p:cNvPr>
              <p:cNvSpPr txBox="1"/>
              <p:nvPr/>
            </p:nvSpPr>
            <p:spPr>
              <a:xfrm>
                <a:off x="2675368" y="1878382"/>
                <a:ext cx="384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𝑢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051F71-6200-425D-8B62-37C9E3668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368" y="1878382"/>
                <a:ext cx="38446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96252-BC3D-4CF5-87F0-7506E0DFAD3C}"/>
                  </a:ext>
                </a:extLst>
              </p:cNvPr>
              <p:cNvSpPr txBox="1"/>
              <p:nvPr/>
            </p:nvSpPr>
            <p:spPr>
              <a:xfrm>
                <a:off x="2963400" y="1995686"/>
                <a:ext cx="658385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96252-BC3D-4CF5-87F0-7506E0DFA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400" y="1995686"/>
                <a:ext cx="658385" cy="380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83CD5C-6D54-47D8-BC57-9CD66C201957}"/>
                  </a:ext>
                </a:extLst>
              </p:cNvPr>
              <p:cNvSpPr txBox="1"/>
              <p:nvPr/>
            </p:nvSpPr>
            <p:spPr>
              <a:xfrm>
                <a:off x="1583668" y="1635646"/>
                <a:ext cx="877997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811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83CD5C-6D54-47D8-BC57-9CD66C201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668" y="1635646"/>
                <a:ext cx="877997" cy="380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1430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C08D2-69C2-4810-8860-EEA84496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Illustration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F35B8E-1C79-4A3D-8AD2-704605855E03}"/>
              </a:ext>
            </a:extLst>
          </p:cNvPr>
          <p:cNvSpPr/>
          <p:nvPr/>
        </p:nvSpPr>
        <p:spPr>
          <a:xfrm>
            <a:off x="1547664" y="2499742"/>
            <a:ext cx="2448272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147E86-62B0-44E7-98D2-B720D2798B43}"/>
              </a:ext>
            </a:extLst>
          </p:cNvPr>
          <p:cNvSpPr/>
          <p:nvPr/>
        </p:nvSpPr>
        <p:spPr>
          <a:xfrm>
            <a:off x="1547664" y="2679762"/>
            <a:ext cx="2448272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8F836A-989F-4E30-8599-269278EFB151}"/>
              </a:ext>
            </a:extLst>
          </p:cNvPr>
          <p:cNvGrpSpPr/>
          <p:nvPr/>
        </p:nvGrpSpPr>
        <p:grpSpPr>
          <a:xfrm>
            <a:off x="1475656" y="1843286"/>
            <a:ext cx="2592288" cy="836476"/>
            <a:chOff x="1475656" y="1843286"/>
            <a:chExt cx="2592288" cy="8364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BA3B9C2-1FEE-47F2-B86B-CD592C7071C9}"/>
                </a:ext>
              </a:extLst>
            </p:cNvPr>
            <p:cNvCxnSpPr/>
            <p:nvPr/>
          </p:nvCxnSpPr>
          <p:spPr>
            <a:xfrm>
              <a:off x="1475656" y="2679762"/>
              <a:ext cx="259228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2C1B08C-ED32-4E46-8AEE-FFC32A0FA60D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1843286"/>
              <a:ext cx="0" cy="836476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DCD86E-193C-483C-AA4E-88837B687E0D}"/>
              </a:ext>
            </a:extLst>
          </p:cNvPr>
          <p:cNvGrpSpPr/>
          <p:nvPr/>
        </p:nvGrpSpPr>
        <p:grpSpPr>
          <a:xfrm>
            <a:off x="1486545" y="1894676"/>
            <a:ext cx="2592288" cy="836476"/>
            <a:chOff x="1486545" y="1894676"/>
            <a:chExt cx="2592288" cy="83647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30DC905-3792-49DF-BAF2-F39A01323D07}"/>
                </a:ext>
              </a:extLst>
            </p:cNvPr>
            <p:cNvCxnSpPr/>
            <p:nvPr/>
          </p:nvCxnSpPr>
          <p:spPr>
            <a:xfrm rot="1684101">
              <a:off x="1486545" y="2681962"/>
              <a:ext cx="259228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AB97E46-D4F6-4439-8692-285170595584}"/>
                </a:ext>
              </a:extLst>
            </p:cNvPr>
            <p:cNvCxnSpPr>
              <a:cxnSpLocks/>
            </p:cNvCxnSpPr>
            <p:nvPr/>
          </p:nvCxnSpPr>
          <p:spPr>
            <a:xfrm rot="1684101">
              <a:off x="2979480" y="1894676"/>
              <a:ext cx="0" cy="836476"/>
            </a:xfrm>
            <a:prstGeom prst="line">
              <a:avLst/>
            </a:prstGeom>
            <a:ln w="38100">
              <a:solidFill>
                <a:schemeClr val="accent5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EC50BC-FC2B-4814-A60C-D0DB0CD4A23E}"/>
              </a:ext>
            </a:extLst>
          </p:cNvPr>
          <p:cNvGrpSpPr/>
          <p:nvPr/>
        </p:nvGrpSpPr>
        <p:grpSpPr>
          <a:xfrm>
            <a:off x="1852550" y="2301617"/>
            <a:ext cx="180020" cy="180020"/>
            <a:chOff x="6463884" y="2499742"/>
            <a:chExt cx="180020" cy="18002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429986-8DF6-4C1B-9AB5-838CA8C33823}"/>
                </a:ext>
              </a:extLst>
            </p:cNvPr>
            <p:cNvCxnSpPr/>
            <p:nvPr/>
          </p:nvCxnSpPr>
          <p:spPr>
            <a:xfrm>
              <a:off x="6552220" y="2499742"/>
              <a:ext cx="0" cy="1800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76ACF7-DB9B-434B-9A4A-FABECE95B78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53894" y="2501416"/>
              <a:ext cx="0" cy="1800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361E4B-782F-4601-AD53-671586EC8C00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1943708" y="2409732"/>
            <a:ext cx="828092" cy="270030"/>
          </a:xfrm>
          <a:prstGeom prst="straightConnector1">
            <a:avLst/>
          </a:prstGeom>
          <a:ln w="1270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36A4F1-0DC2-4E10-B4B1-16BECF85F1FA}"/>
              </a:ext>
            </a:extLst>
          </p:cNvPr>
          <p:cNvCxnSpPr/>
          <p:nvPr/>
        </p:nvCxnSpPr>
        <p:spPr>
          <a:xfrm flipH="1" flipV="1">
            <a:off x="2339752" y="1689652"/>
            <a:ext cx="828092" cy="270030"/>
          </a:xfrm>
          <a:prstGeom prst="straightConnector1">
            <a:avLst/>
          </a:prstGeom>
          <a:ln w="1270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69BDB5-10AE-4FF1-9675-8FE5EC4F6589}"/>
              </a:ext>
            </a:extLst>
          </p:cNvPr>
          <p:cNvCxnSpPr>
            <a:cxnSpLocks/>
          </p:cNvCxnSpPr>
          <p:nvPr/>
        </p:nvCxnSpPr>
        <p:spPr>
          <a:xfrm rot="20285900">
            <a:off x="2559365" y="1660793"/>
            <a:ext cx="0" cy="1076830"/>
          </a:xfrm>
          <a:prstGeom prst="line">
            <a:avLst/>
          </a:prstGeom>
          <a:ln w="38100">
            <a:solidFill>
              <a:schemeClr val="tx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6040A3-F3F2-4E35-A69C-02A6E7321ED6}"/>
              </a:ext>
            </a:extLst>
          </p:cNvPr>
          <p:cNvCxnSpPr/>
          <p:nvPr/>
        </p:nvCxnSpPr>
        <p:spPr>
          <a:xfrm rot="1684101">
            <a:off x="1638945" y="1813466"/>
            <a:ext cx="2592288" cy="0"/>
          </a:xfrm>
          <a:prstGeom prst="line">
            <a:avLst/>
          </a:prstGeom>
          <a:ln w="1270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BDFC09-DB99-47A5-B170-10607A319785}"/>
              </a:ext>
            </a:extLst>
          </p:cNvPr>
          <p:cNvCxnSpPr>
            <a:cxnSpLocks/>
          </p:cNvCxnSpPr>
          <p:nvPr/>
        </p:nvCxnSpPr>
        <p:spPr>
          <a:xfrm flipV="1">
            <a:off x="1557607" y="2215282"/>
            <a:ext cx="2405190" cy="96696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683FA06-C06E-4AAC-B561-63B7B884BFE7}"/>
              </a:ext>
            </a:extLst>
          </p:cNvPr>
          <p:cNvCxnSpPr>
            <a:cxnSpLocks/>
          </p:cNvCxnSpPr>
          <p:nvPr/>
        </p:nvCxnSpPr>
        <p:spPr>
          <a:xfrm>
            <a:off x="2087724" y="987574"/>
            <a:ext cx="684076" cy="1719191"/>
          </a:xfrm>
          <a:prstGeom prst="line">
            <a:avLst/>
          </a:prstGeom>
          <a:ln w="12700">
            <a:solidFill>
              <a:schemeClr val="tx2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66D8FC-353F-4C59-A7B7-2A20C1B3A995}"/>
                  </a:ext>
                </a:extLst>
              </p:cNvPr>
              <p:cNvSpPr txBox="1"/>
              <p:nvPr/>
            </p:nvSpPr>
            <p:spPr>
              <a:xfrm>
                <a:off x="2675368" y="1878382"/>
                <a:ext cx="384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𝑢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66D8FC-353F-4C59-A7B7-2A20C1B3A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368" y="1878382"/>
                <a:ext cx="38446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3F90A-9E38-4341-AAD1-954AE1354E5B}"/>
                  </a:ext>
                </a:extLst>
              </p:cNvPr>
              <p:cNvSpPr txBox="1"/>
              <p:nvPr/>
            </p:nvSpPr>
            <p:spPr>
              <a:xfrm>
                <a:off x="2963400" y="1995686"/>
                <a:ext cx="658385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3F90A-9E38-4341-AAD1-954AE1354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400" y="1995686"/>
                <a:ext cx="658385" cy="380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DC7177-6E9D-4309-9E66-0D0CF996C067}"/>
                  </a:ext>
                </a:extLst>
              </p:cNvPr>
              <p:cNvSpPr txBox="1"/>
              <p:nvPr/>
            </p:nvSpPr>
            <p:spPr>
              <a:xfrm>
                <a:off x="1583668" y="1635646"/>
                <a:ext cx="877997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811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DC7177-6E9D-4309-9E66-0D0CF996C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668" y="1635646"/>
                <a:ext cx="877997" cy="380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36082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C08D2-69C2-4810-8860-EEA84496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Illustration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F35B8E-1C79-4A3D-8AD2-704605855E03}"/>
              </a:ext>
            </a:extLst>
          </p:cNvPr>
          <p:cNvSpPr/>
          <p:nvPr/>
        </p:nvSpPr>
        <p:spPr>
          <a:xfrm>
            <a:off x="1547664" y="2499742"/>
            <a:ext cx="2448272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147E86-62B0-44E7-98D2-B720D2798B43}"/>
              </a:ext>
            </a:extLst>
          </p:cNvPr>
          <p:cNvSpPr/>
          <p:nvPr/>
        </p:nvSpPr>
        <p:spPr>
          <a:xfrm>
            <a:off x="1547664" y="2679762"/>
            <a:ext cx="2448272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8F836A-989F-4E30-8599-269278EFB151}"/>
              </a:ext>
            </a:extLst>
          </p:cNvPr>
          <p:cNvGrpSpPr/>
          <p:nvPr/>
        </p:nvGrpSpPr>
        <p:grpSpPr>
          <a:xfrm>
            <a:off x="1475656" y="1843286"/>
            <a:ext cx="2592288" cy="836476"/>
            <a:chOff x="1475656" y="1843286"/>
            <a:chExt cx="2592288" cy="8364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BA3B9C2-1FEE-47F2-B86B-CD592C7071C9}"/>
                </a:ext>
              </a:extLst>
            </p:cNvPr>
            <p:cNvCxnSpPr/>
            <p:nvPr/>
          </p:nvCxnSpPr>
          <p:spPr>
            <a:xfrm>
              <a:off x="1475656" y="2679762"/>
              <a:ext cx="259228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2C1B08C-ED32-4E46-8AEE-FFC32A0FA60D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1843286"/>
              <a:ext cx="0" cy="836476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DCD86E-193C-483C-AA4E-88837B687E0D}"/>
              </a:ext>
            </a:extLst>
          </p:cNvPr>
          <p:cNvGrpSpPr/>
          <p:nvPr/>
        </p:nvGrpSpPr>
        <p:grpSpPr>
          <a:xfrm>
            <a:off x="1486545" y="1894676"/>
            <a:ext cx="2592288" cy="836476"/>
            <a:chOff x="1486545" y="1894676"/>
            <a:chExt cx="2592288" cy="83647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30DC905-3792-49DF-BAF2-F39A01323D07}"/>
                </a:ext>
              </a:extLst>
            </p:cNvPr>
            <p:cNvCxnSpPr/>
            <p:nvPr/>
          </p:nvCxnSpPr>
          <p:spPr>
            <a:xfrm rot="1684101">
              <a:off x="1486545" y="2681962"/>
              <a:ext cx="259228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AB97E46-D4F6-4439-8692-285170595584}"/>
                </a:ext>
              </a:extLst>
            </p:cNvPr>
            <p:cNvCxnSpPr>
              <a:cxnSpLocks/>
            </p:cNvCxnSpPr>
            <p:nvPr/>
          </p:nvCxnSpPr>
          <p:spPr>
            <a:xfrm rot="1684101">
              <a:off x="2979480" y="1894676"/>
              <a:ext cx="0" cy="836476"/>
            </a:xfrm>
            <a:prstGeom prst="line">
              <a:avLst/>
            </a:prstGeom>
            <a:ln w="38100">
              <a:solidFill>
                <a:schemeClr val="accent5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EC50BC-FC2B-4814-A60C-D0DB0CD4A23E}"/>
              </a:ext>
            </a:extLst>
          </p:cNvPr>
          <p:cNvGrpSpPr/>
          <p:nvPr/>
        </p:nvGrpSpPr>
        <p:grpSpPr>
          <a:xfrm>
            <a:off x="1852550" y="2301617"/>
            <a:ext cx="180020" cy="180020"/>
            <a:chOff x="6463884" y="2499742"/>
            <a:chExt cx="180020" cy="18002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429986-8DF6-4C1B-9AB5-838CA8C33823}"/>
                </a:ext>
              </a:extLst>
            </p:cNvPr>
            <p:cNvCxnSpPr/>
            <p:nvPr/>
          </p:nvCxnSpPr>
          <p:spPr>
            <a:xfrm>
              <a:off x="6552220" y="2499742"/>
              <a:ext cx="0" cy="1800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76ACF7-DB9B-434B-9A4A-FABECE95B78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53894" y="2501416"/>
              <a:ext cx="0" cy="1800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361E4B-782F-4601-AD53-671586EC8C00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1943708" y="2409732"/>
            <a:ext cx="828092" cy="270030"/>
          </a:xfrm>
          <a:prstGeom prst="straightConnector1">
            <a:avLst/>
          </a:prstGeom>
          <a:ln w="1270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36A4F1-0DC2-4E10-B4B1-16BECF85F1FA}"/>
              </a:ext>
            </a:extLst>
          </p:cNvPr>
          <p:cNvCxnSpPr/>
          <p:nvPr/>
        </p:nvCxnSpPr>
        <p:spPr>
          <a:xfrm flipH="1" flipV="1">
            <a:off x="2339752" y="1689652"/>
            <a:ext cx="828092" cy="270030"/>
          </a:xfrm>
          <a:prstGeom prst="straightConnector1">
            <a:avLst/>
          </a:prstGeom>
          <a:ln w="1270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69BDB5-10AE-4FF1-9675-8FE5EC4F6589}"/>
              </a:ext>
            </a:extLst>
          </p:cNvPr>
          <p:cNvCxnSpPr>
            <a:cxnSpLocks/>
          </p:cNvCxnSpPr>
          <p:nvPr/>
        </p:nvCxnSpPr>
        <p:spPr>
          <a:xfrm rot="20285900">
            <a:off x="2559365" y="1660793"/>
            <a:ext cx="0" cy="1076830"/>
          </a:xfrm>
          <a:prstGeom prst="line">
            <a:avLst/>
          </a:prstGeom>
          <a:ln w="38100">
            <a:solidFill>
              <a:schemeClr val="tx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6040A3-F3F2-4E35-A69C-02A6E7321ED6}"/>
              </a:ext>
            </a:extLst>
          </p:cNvPr>
          <p:cNvCxnSpPr/>
          <p:nvPr/>
        </p:nvCxnSpPr>
        <p:spPr>
          <a:xfrm rot="1684101">
            <a:off x="1638945" y="1813466"/>
            <a:ext cx="2592288" cy="0"/>
          </a:xfrm>
          <a:prstGeom prst="line">
            <a:avLst/>
          </a:prstGeom>
          <a:ln w="1270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BDFC09-DB99-47A5-B170-10607A319785}"/>
              </a:ext>
            </a:extLst>
          </p:cNvPr>
          <p:cNvCxnSpPr>
            <a:cxnSpLocks/>
          </p:cNvCxnSpPr>
          <p:nvPr/>
        </p:nvCxnSpPr>
        <p:spPr>
          <a:xfrm flipV="1">
            <a:off x="1557607" y="2215282"/>
            <a:ext cx="2405190" cy="966962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683FA06-C06E-4AAC-B561-63B7B884BFE7}"/>
              </a:ext>
            </a:extLst>
          </p:cNvPr>
          <p:cNvCxnSpPr>
            <a:cxnSpLocks/>
          </p:cNvCxnSpPr>
          <p:nvPr/>
        </p:nvCxnSpPr>
        <p:spPr>
          <a:xfrm>
            <a:off x="2087724" y="987574"/>
            <a:ext cx="684076" cy="1719191"/>
          </a:xfrm>
          <a:prstGeom prst="line">
            <a:avLst/>
          </a:prstGeom>
          <a:ln w="12700">
            <a:solidFill>
              <a:schemeClr val="tx2"/>
            </a:solidFill>
            <a:prstDash val="sys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66D8FC-353F-4C59-A7B7-2A20C1B3A995}"/>
                  </a:ext>
                </a:extLst>
              </p:cNvPr>
              <p:cNvSpPr txBox="1"/>
              <p:nvPr/>
            </p:nvSpPr>
            <p:spPr>
              <a:xfrm>
                <a:off x="2675368" y="1878382"/>
                <a:ext cx="384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𝑢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66D8FC-353F-4C59-A7B7-2A20C1B3A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368" y="1878382"/>
                <a:ext cx="38446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3F90A-9E38-4341-AAD1-954AE1354E5B}"/>
                  </a:ext>
                </a:extLst>
              </p:cNvPr>
              <p:cNvSpPr txBox="1"/>
              <p:nvPr/>
            </p:nvSpPr>
            <p:spPr>
              <a:xfrm>
                <a:off x="2963400" y="1995686"/>
                <a:ext cx="658385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33F90A-9E38-4341-AAD1-954AE1354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400" y="1995686"/>
                <a:ext cx="658385" cy="380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DC7177-6E9D-4309-9E66-0D0CF996C067}"/>
                  </a:ext>
                </a:extLst>
              </p:cNvPr>
              <p:cNvSpPr txBox="1"/>
              <p:nvPr/>
            </p:nvSpPr>
            <p:spPr>
              <a:xfrm>
                <a:off x="1583668" y="1635646"/>
                <a:ext cx="877997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811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DC7177-6E9D-4309-9E66-0D0CF996C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668" y="1635646"/>
                <a:ext cx="877997" cy="380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2EACD0-6B3A-4CD3-AC6B-A8360CDB050A}"/>
                  </a:ext>
                </a:extLst>
              </p:cNvPr>
              <p:cNvSpPr txBox="1"/>
              <p:nvPr/>
            </p:nvSpPr>
            <p:spPr>
              <a:xfrm>
                <a:off x="5508104" y="1491630"/>
                <a:ext cx="2529860" cy="2126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Pythagoras: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90°⇒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Novikoff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90°⇒</m:t>
                          </m:r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≥</m:t>
                      </m:r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37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37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0" lang="en-GB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3373B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GB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3373B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≤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2EACD0-6B3A-4CD3-AC6B-A8360CDB0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491630"/>
                <a:ext cx="2529860" cy="2126864"/>
              </a:xfrm>
              <a:prstGeom prst="rect">
                <a:avLst/>
              </a:prstGeom>
              <a:blipFill>
                <a:blip r:embed="rId5"/>
                <a:stretch>
                  <a:fillRect l="-2169" t="-17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553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C08D2-69C2-4810-8860-EEA84496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Illustration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F35B8E-1C79-4A3D-8AD2-704605855E03}"/>
              </a:ext>
            </a:extLst>
          </p:cNvPr>
          <p:cNvSpPr/>
          <p:nvPr/>
        </p:nvSpPr>
        <p:spPr>
          <a:xfrm>
            <a:off x="1547664" y="2499742"/>
            <a:ext cx="2448272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147E86-62B0-44E7-98D2-B720D2798B43}"/>
              </a:ext>
            </a:extLst>
          </p:cNvPr>
          <p:cNvSpPr/>
          <p:nvPr/>
        </p:nvSpPr>
        <p:spPr>
          <a:xfrm>
            <a:off x="1547664" y="2679762"/>
            <a:ext cx="2448272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8F836A-989F-4E30-8599-269278EFB151}"/>
              </a:ext>
            </a:extLst>
          </p:cNvPr>
          <p:cNvGrpSpPr/>
          <p:nvPr/>
        </p:nvGrpSpPr>
        <p:grpSpPr>
          <a:xfrm>
            <a:off x="1475656" y="1843286"/>
            <a:ext cx="2592288" cy="836476"/>
            <a:chOff x="1475656" y="1843286"/>
            <a:chExt cx="2592288" cy="8364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BA3B9C2-1FEE-47F2-B86B-CD592C7071C9}"/>
                </a:ext>
              </a:extLst>
            </p:cNvPr>
            <p:cNvCxnSpPr/>
            <p:nvPr/>
          </p:nvCxnSpPr>
          <p:spPr>
            <a:xfrm>
              <a:off x="1475656" y="2679762"/>
              <a:ext cx="259228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2C1B08C-ED32-4E46-8AEE-FFC32A0FA60D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1843286"/>
              <a:ext cx="0" cy="836476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A9097B-DF4C-44ED-AAB0-40809F61659D}"/>
              </a:ext>
            </a:extLst>
          </p:cNvPr>
          <p:cNvGrpSpPr/>
          <p:nvPr/>
        </p:nvGrpSpPr>
        <p:grpSpPr>
          <a:xfrm rot="1684101">
            <a:off x="1683336" y="1894676"/>
            <a:ext cx="2592288" cy="836476"/>
            <a:chOff x="1475656" y="1843286"/>
            <a:chExt cx="2592288" cy="83647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30DC905-3792-49DF-BAF2-F39A01323D07}"/>
                </a:ext>
              </a:extLst>
            </p:cNvPr>
            <p:cNvCxnSpPr/>
            <p:nvPr/>
          </p:nvCxnSpPr>
          <p:spPr>
            <a:xfrm>
              <a:off x="1475656" y="2679762"/>
              <a:ext cx="259228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AB97E46-D4F6-4439-8692-285170595584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1843286"/>
              <a:ext cx="0" cy="836476"/>
            </a:xfrm>
            <a:prstGeom prst="line">
              <a:avLst/>
            </a:prstGeom>
            <a:ln w="38100">
              <a:solidFill>
                <a:schemeClr val="accent5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EC50BC-FC2B-4814-A60C-D0DB0CD4A23E}"/>
              </a:ext>
            </a:extLst>
          </p:cNvPr>
          <p:cNvGrpSpPr/>
          <p:nvPr/>
        </p:nvGrpSpPr>
        <p:grpSpPr>
          <a:xfrm>
            <a:off x="1852550" y="2301617"/>
            <a:ext cx="180020" cy="180020"/>
            <a:chOff x="6463884" y="2499742"/>
            <a:chExt cx="180020" cy="18002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429986-8DF6-4C1B-9AB5-838CA8C33823}"/>
                </a:ext>
              </a:extLst>
            </p:cNvPr>
            <p:cNvCxnSpPr/>
            <p:nvPr/>
          </p:nvCxnSpPr>
          <p:spPr>
            <a:xfrm>
              <a:off x="6552220" y="2499742"/>
              <a:ext cx="0" cy="1800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76ACF7-DB9B-434B-9A4A-FABECE95B78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53894" y="2501416"/>
              <a:ext cx="0" cy="1800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361E4B-782F-4601-AD53-671586EC8C00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1943708" y="2409732"/>
            <a:ext cx="828092" cy="270030"/>
          </a:xfrm>
          <a:prstGeom prst="straightConnector1">
            <a:avLst/>
          </a:prstGeom>
          <a:ln w="1270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36A4F1-0DC2-4E10-B4B1-16BECF85F1FA}"/>
              </a:ext>
            </a:extLst>
          </p:cNvPr>
          <p:cNvCxnSpPr/>
          <p:nvPr/>
        </p:nvCxnSpPr>
        <p:spPr>
          <a:xfrm flipH="1" flipV="1">
            <a:off x="2339752" y="1689652"/>
            <a:ext cx="828092" cy="270030"/>
          </a:xfrm>
          <a:prstGeom prst="straightConnector1">
            <a:avLst/>
          </a:prstGeom>
          <a:ln w="1270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DFD4FA-92E9-43AB-8930-1949DFC12453}"/>
              </a:ext>
            </a:extLst>
          </p:cNvPr>
          <p:cNvGrpSpPr/>
          <p:nvPr/>
        </p:nvGrpSpPr>
        <p:grpSpPr>
          <a:xfrm rot="20285900">
            <a:off x="1263221" y="1660793"/>
            <a:ext cx="2592288" cy="1076830"/>
            <a:chOff x="1475656" y="1843286"/>
            <a:chExt cx="2592288" cy="83647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5BDFC09-DB99-47A5-B170-10607A319785}"/>
                </a:ext>
              </a:extLst>
            </p:cNvPr>
            <p:cNvCxnSpPr/>
            <p:nvPr/>
          </p:nvCxnSpPr>
          <p:spPr>
            <a:xfrm>
              <a:off x="1475656" y="2679762"/>
              <a:ext cx="2592288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269BDB5-10AE-4FF1-9675-8FE5EC4F6589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1843286"/>
              <a:ext cx="0" cy="836476"/>
            </a:xfrm>
            <a:prstGeom prst="line">
              <a:avLst/>
            </a:prstGeom>
            <a:ln w="38100">
              <a:solidFill>
                <a:schemeClr val="tx2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051F71-6200-425D-8B62-37C9E3668FC6}"/>
                  </a:ext>
                </a:extLst>
              </p:cNvPr>
              <p:cNvSpPr txBox="1"/>
              <p:nvPr/>
            </p:nvSpPr>
            <p:spPr>
              <a:xfrm>
                <a:off x="2675368" y="1878382"/>
                <a:ext cx="384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𝑢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051F71-6200-425D-8B62-37C9E3668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368" y="1878382"/>
                <a:ext cx="38446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96252-BC3D-4CF5-87F0-7506E0DFAD3C}"/>
                  </a:ext>
                </a:extLst>
              </p:cNvPr>
              <p:cNvSpPr txBox="1"/>
              <p:nvPr/>
            </p:nvSpPr>
            <p:spPr>
              <a:xfrm>
                <a:off x="2963400" y="1995686"/>
                <a:ext cx="658385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96252-BC3D-4CF5-87F0-7506E0DFA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400" y="1995686"/>
                <a:ext cx="658385" cy="380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83CD5C-6D54-47D8-BC57-9CD66C201957}"/>
                  </a:ext>
                </a:extLst>
              </p:cNvPr>
              <p:cNvSpPr txBox="1"/>
              <p:nvPr/>
            </p:nvSpPr>
            <p:spPr>
              <a:xfrm>
                <a:off x="1583668" y="1635646"/>
                <a:ext cx="877997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811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83CD5C-6D54-47D8-BC57-9CD66C201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668" y="1635646"/>
                <a:ext cx="877997" cy="380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0645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F35B8E-1C79-4A3D-8AD2-704605855E03}"/>
              </a:ext>
            </a:extLst>
          </p:cNvPr>
          <p:cNvSpPr/>
          <p:nvPr/>
        </p:nvSpPr>
        <p:spPr>
          <a:xfrm>
            <a:off x="1547664" y="2499742"/>
            <a:ext cx="2448272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AF4E8D-A247-413A-ACF0-0D3AF3C9FC32}"/>
              </a:ext>
            </a:extLst>
          </p:cNvPr>
          <p:cNvSpPr/>
          <p:nvPr/>
        </p:nvSpPr>
        <p:spPr>
          <a:xfrm>
            <a:off x="1547664" y="1779662"/>
            <a:ext cx="2448272" cy="180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FABE25-92EE-4B69-9291-D8178DB06FE1}"/>
              </a:ext>
            </a:extLst>
          </p:cNvPr>
          <p:cNvCxnSpPr>
            <a:cxnSpLocks/>
          </p:cNvCxnSpPr>
          <p:nvPr/>
        </p:nvCxnSpPr>
        <p:spPr>
          <a:xfrm flipV="1">
            <a:off x="3167844" y="1095586"/>
            <a:ext cx="0" cy="158417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27C08D2-69C2-4810-8860-EEA84496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Illustration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147E86-62B0-44E7-98D2-B720D2798B43}"/>
              </a:ext>
            </a:extLst>
          </p:cNvPr>
          <p:cNvSpPr/>
          <p:nvPr/>
        </p:nvSpPr>
        <p:spPr>
          <a:xfrm>
            <a:off x="1547664" y="2679762"/>
            <a:ext cx="2448272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8F836A-989F-4E30-8599-269278EFB151}"/>
              </a:ext>
            </a:extLst>
          </p:cNvPr>
          <p:cNvGrpSpPr/>
          <p:nvPr/>
        </p:nvGrpSpPr>
        <p:grpSpPr>
          <a:xfrm>
            <a:off x="1475656" y="1843286"/>
            <a:ext cx="2592288" cy="836476"/>
            <a:chOff x="1475656" y="1843286"/>
            <a:chExt cx="2592288" cy="8364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BA3B9C2-1FEE-47F2-B86B-CD592C7071C9}"/>
                </a:ext>
              </a:extLst>
            </p:cNvPr>
            <p:cNvCxnSpPr/>
            <p:nvPr/>
          </p:nvCxnSpPr>
          <p:spPr>
            <a:xfrm>
              <a:off x="1475656" y="2679762"/>
              <a:ext cx="259228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2C1B08C-ED32-4E46-8AEE-FFC32A0FA60D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1843286"/>
              <a:ext cx="0" cy="836476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A9097B-DF4C-44ED-AAB0-40809F61659D}"/>
              </a:ext>
            </a:extLst>
          </p:cNvPr>
          <p:cNvGrpSpPr/>
          <p:nvPr/>
        </p:nvGrpSpPr>
        <p:grpSpPr>
          <a:xfrm rot="1684101">
            <a:off x="1683336" y="1894676"/>
            <a:ext cx="2592288" cy="836476"/>
            <a:chOff x="1475656" y="1843286"/>
            <a:chExt cx="2592288" cy="83647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30DC905-3792-49DF-BAF2-F39A01323D07}"/>
                </a:ext>
              </a:extLst>
            </p:cNvPr>
            <p:cNvCxnSpPr/>
            <p:nvPr/>
          </p:nvCxnSpPr>
          <p:spPr>
            <a:xfrm>
              <a:off x="1475656" y="2679762"/>
              <a:ext cx="259228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AB97E46-D4F6-4439-8692-285170595584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1843286"/>
              <a:ext cx="0" cy="836476"/>
            </a:xfrm>
            <a:prstGeom prst="line">
              <a:avLst/>
            </a:prstGeom>
            <a:ln w="38100">
              <a:solidFill>
                <a:schemeClr val="accent5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EC50BC-FC2B-4814-A60C-D0DB0CD4A23E}"/>
              </a:ext>
            </a:extLst>
          </p:cNvPr>
          <p:cNvGrpSpPr/>
          <p:nvPr/>
        </p:nvGrpSpPr>
        <p:grpSpPr>
          <a:xfrm>
            <a:off x="1852550" y="2301617"/>
            <a:ext cx="180020" cy="180020"/>
            <a:chOff x="6463884" y="2499742"/>
            <a:chExt cx="180020" cy="18002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429986-8DF6-4C1B-9AB5-838CA8C33823}"/>
                </a:ext>
              </a:extLst>
            </p:cNvPr>
            <p:cNvCxnSpPr/>
            <p:nvPr/>
          </p:nvCxnSpPr>
          <p:spPr>
            <a:xfrm>
              <a:off x="6552220" y="2499742"/>
              <a:ext cx="0" cy="1800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76ACF7-DB9B-434B-9A4A-FABECE95B78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53894" y="2501416"/>
              <a:ext cx="0" cy="1800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361E4B-782F-4601-AD53-671586EC8C00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1943708" y="2409732"/>
            <a:ext cx="828092" cy="270030"/>
          </a:xfrm>
          <a:prstGeom prst="straightConnector1">
            <a:avLst/>
          </a:prstGeom>
          <a:ln w="1270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36A4F1-0DC2-4E10-B4B1-16BECF85F1FA}"/>
              </a:ext>
            </a:extLst>
          </p:cNvPr>
          <p:cNvCxnSpPr/>
          <p:nvPr/>
        </p:nvCxnSpPr>
        <p:spPr>
          <a:xfrm flipH="1" flipV="1">
            <a:off x="2339752" y="1689652"/>
            <a:ext cx="828092" cy="270030"/>
          </a:xfrm>
          <a:prstGeom prst="straightConnector1">
            <a:avLst/>
          </a:prstGeom>
          <a:ln w="1270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DFD4FA-92E9-43AB-8930-1949DFC12453}"/>
              </a:ext>
            </a:extLst>
          </p:cNvPr>
          <p:cNvGrpSpPr/>
          <p:nvPr/>
        </p:nvGrpSpPr>
        <p:grpSpPr>
          <a:xfrm rot="20285900">
            <a:off x="1263221" y="1660793"/>
            <a:ext cx="2592288" cy="1076830"/>
            <a:chOff x="1475656" y="1843286"/>
            <a:chExt cx="2592288" cy="83647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5BDFC09-DB99-47A5-B170-10607A319785}"/>
                </a:ext>
              </a:extLst>
            </p:cNvPr>
            <p:cNvCxnSpPr/>
            <p:nvPr/>
          </p:nvCxnSpPr>
          <p:spPr>
            <a:xfrm>
              <a:off x="1475656" y="2679762"/>
              <a:ext cx="2592288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269BDB5-10AE-4FF1-9675-8FE5EC4F6589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1843286"/>
              <a:ext cx="0" cy="836476"/>
            </a:xfrm>
            <a:prstGeom prst="line">
              <a:avLst/>
            </a:prstGeom>
            <a:ln w="38100">
              <a:solidFill>
                <a:schemeClr val="tx2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051F71-6200-425D-8B62-37C9E3668FC6}"/>
                  </a:ext>
                </a:extLst>
              </p:cNvPr>
              <p:cNvSpPr txBox="1"/>
              <p:nvPr/>
            </p:nvSpPr>
            <p:spPr>
              <a:xfrm>
                <a:off x="2675368" y="1878382"/>
                <a:ext cx="384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𝑢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051F71-6200-425D-8B62-37C9E3668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368" y="1878382"/>
                <a:ext cx="38446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96252-BC3D-4CF5-87F0-7506E0DFAD3C}"/>
                  </a:ext>
                </a:extLst>
              </p:cNvPr>
              <p:cNvSpPr txBox="1"/>
              <p:nvPr/>
            </p:nvSpPr>
            <p:spPr>
              <a:xfrm>
                <a:off x="2963400" y="1995686"/>
                <a:ext cx="658385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96252-BC3D-4CF5-87F0-7506E0DFA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400" y="1995686"/>
                <a:ext cx="658385" cy="380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83CD5C-6D54-47D8-BC57-9CD66C201957}"/>
                  </a:ext>
                </a:extLst>
              </p:cNvPr>
              <p:cNvSpPr txBox="1"/>
              <p:nvPr/>
            </p:nvSpPr>
            <p:spPr>
              <a:xfrm>
                <a:off x="1583668" y="1635646"/>
                <a:ext cx="877997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811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83CD5C-6D54-47D8-BC57-9CD66C201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668" y="1635646"/>
                <a:ext cx="877997" cy="380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0C8B8B-89A8-4BC1-8DC7-5604F5E4E531}"/>
              </a:ext>
            </a:extLst>
          </p:cNvPr>
          <p:cNvCxnSpPr>
            <a:cxnSpLocks/>
          </p:cNvCxnSpPr>
          <p:nvPr/>
        </p:nvCxnSpPr>
        <p:spPr>
          <a:xfrm flipV="1">
            <a:off x="2771800" y="1203598"/>
            <a:ext cx="792088" cy="1512168"/>
          </a:xfrm>
          <a:prstGeom prst="straightConnector1">
            <a:avLst/>
          </a:prstGeom>
          <a:ln w="12700">
            <a:solidFill>
              <a:schemeClr val="accent5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3992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6AF4E8D-A247-413A-ACF0-0D3AF3C9FC32}"/>
              </a:ext>
            </a:extLst>
          </p:cNvPr>
          <p:cNvSpPr/>
          <p:nvPr/>
        </p:nvSpPr>
        <p:spPr>
          <a:xfrm>
            <a:off x="1547664" y="1779662"/>
            <a:ext cx="2448272" cy="180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F35B8E-1C79-4A3D-8AD2-704605855E03}"/>
              </a:ext>
            </a:extLst>
          </p:cNvPr>
          <p:cNvSpPr/>
          <p:nvPr/>
        </p:nvSpPr>
        <p:spPr>
          <a:xfrm>
            <a:off x="1547664" y="2499742"/>
            <a:ext cx="2448272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F5780C-5C3D-4A74-B6D1-5CB6E7AAFA47}"/>
              </a:ext>
            </a:extLst>
          </p:cNvPr>
          <p:cNvCxnSpPr>
            <a:cxnSpLocks/>
          </p:cNvCxnSpPr>
          <p:nvPr/>
        </p:nvCxnSpPr>
        <p:spPr>
          <a:xfrm flipV="1">
            <a:off x="3167844" y="1095586"/>
            <a:ext cx="0" cy="158417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8A0E80-3B6A-4DB7-A0CE-1C29B896F610}"/>
              </a:ext>
            </a:extLst>
          </p:cNvPr>
          <p:cNvCxnSpPr>
            <a:cxnSpLocks/>
          </p:cNvCxnSpPr>
          <p:nvPr/>
        </p:nvCxnSpPr>
        <p:spPr>
          <a:xfrm flipV="1">
            <a:off x="2771800" y="1203598"/>
            <a:ext cx="792088" cy="1512168"/>
          </a:xfrm>
          <a:prstGeom prst="straightConnector1">
            <a:avLst/>
          </a:prstGeom>
          <a:ln w="12700">
            <a:solidFill>
              <a:schemeClr val="accent5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27C08D2-69C2-4810-8860-EEA84496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Illustration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147E86-62B0-44E7-98D2-B720D2798B43}"/>
              </a:ext>
            </a:extLst>
          </p:cNvPr>
          <p:cNvSpPr/>
          <p:nvPr/>
        </p:nvSpPr>
        <p:spPr>
          <a:xfrm>
            <a:off x="1547664" y="2679762"/>
            <a:ext cx="2448272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8F836A-989F-4E30-8599-269278EFB151}"/>
              </a:ext>
            </a:extLst>
          </p:cNvPr>
          <p:cNvGrpSpPr/>
          <p:nvPr/>
        </p:nvGrpSpPr>
        <p:grpSpPr>
          <a:xfrm>
            <a:off x="1475656" y="1843286"/>
            <a:ext cx="2592288" cy="836476"/>
            <a:chOff x="1475656" y="1843286"/>
            <a:chExt cx="2592288" cy="8364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BA3B9C2-1FEE-47F2-B86B-CD592C7071C9}"/>
                </a:ext>
              </a:extLst>
            </p:cNvPr>
            <p:cNvCxnSpPr/>
            <p:nvPr/>
          </p:nvCxnSpPr>
          <p:spPr>
            <a:xfrm>
              <a:off x="1475656" y="2679762"/>
              <a:ext cx="259228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2C1B08C-ED32-4E46-8AEE-FFC32A0FA60D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1843286"/>
              <a:ext cx="0" cy="836476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A9097B-DF4C-44ED-AAB0-40809F61659D}"/>
              </a:ext>
            </a:extLst>
          </p:cNvPr>
          <p:cNvGrpSpPr/>
          <p:nvPr/>
        </p:nvGrpSpPr>
        <p:grpSpPr>
          <a:xfrm rot="1684101">
            <a:off x="1683336" y="1894676"/>
            <a:ext cx="2592288" cy="836476"/>
            <a:chOff x="1475656" y="1843286"/>
            <a:chExt cx="2592288" cy="83647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30DC905-3792-49DF-BAF2-F39A01323D07}"/>
                </a:ext>
              </a:extLst>
            </p:cNvPr>
            <p:cNvCxnSpPr/>
            <p:nvPr/>
          </p:nvCxnSpPr>
          <p:spPr>
            <a:xfrm>
              <a:off x="1475656" y="2679762"/>
              <a:ext cx="259228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AB97E46-D4F6-4439-8692-285170595584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1843286"/>
              <a:ext cx="0" cy="836476"/>
            </a:xfrm>
            <a:prstGeom prst="line">
              <a:avLst/>
            </a:prstGeom>
            <a:ln w="38100">
              <a:solidFill>
                <a:schemeClr val="accent5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EC50BC-FC2B-4814-A60C-D0DB0CD4A23E}"/>
              </a:ext>
            </a:extLst>
          </p:cNvPr>
          <p:cNvGrpSpPr/>
          <p:nvPr/>
        </p:nvGrpSpPr>
        <p:grpSpPr>
          <a:xfrm>
            <a:off x="1852550" y="2301617"/>
            <a:ext cx="180020" cy="180020"/>
            <a:chOff x="6463884" y="2499742"/>
            <a:chExt cx="180020" cy="18002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429986-8DF6-4C1B-9AB5-838CA8C33823}"/>
                </a:ext>
              </a:extLst>
            </p:cNvPr>
            <p:cNvCxnSpPr/>
            <p:nvPr/>
          </p:nvCxnSpPr>
          <p:spPr>
            <a:xfrm>
              <a:off x="6552220" y="2499742"/>
              <a:ext cx="0" cy="1800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76ACF7-DB9B-434B-9A4A-FABECE95B78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53894" y="2501416"/>
              <a:ext cx="0" cy="1800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361E4B-782F-4601-AD53-671586EC8C00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1943708" y="2409732"/>
            <a:ext cx="828092" cy="270030"/>
          </a:xfrm>
          <a:prstGeom prst="straightConnector1">
            <a:avLst/>
          </a:prstGeom>
          <a:ln w="1270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36A4F1-0DC2-4E10-B4B1-16BECF85F1FA}"/>
              </a:ext>
            </a:extLst>
          </p:cNvPr>
          <p:cNvCxnSpPr/>
          <p:nvPr/>
        </p:nvCxnSpPr>
        <p:spPr>
          <a:xfrm flipH="1" flipV="1">
            <a:off x="2339752" y="1689652"/>
            <a:ext cx="828092" cy="270030"/>
          </a:xfrm>
          <a:prstGeom prst="straightConnector1">
            <a:avLst/>
          </a:prstGeom>
          <a:ln w="1270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DFD4FA-92E9-43AB-8930-1949DFC12453}"/>
              </a:ext>
            </a:extLst>
          </p:cNvPr>
          <p:cNvGrpSpPr/>
          <p:nvPr/>
        </p:nvGrpSpPr>
        <p:grpSpPr>
          <a:xfrm rot="20285900">
            <a:off x="1263221" y="1660793"/>
            <a:ext cx="2592288" cy="1076830"/>
            <a:chOff x="1475656" y="1843286"/>
            <a:chExt cx="2592288" cy="83647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5BDFC09-DB99-47A5-B170-10607A319785}"/>
                </a:ext>
              </a:extLst>
            </p:cNvPr>
            <p:cNvCxnSpPr/>
            <p:nvPr/>
          </p:nvCxnSpPr>
          <p:spPr>
            <a:xfrm>
              <a:off x="1475656" y="2679762"/>
              <a:ext cx="2592288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269BDB5-10AE-4FF1-9675-8FE5EC4F6589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1843286"/>
              <a:ext cx="0" cy="836476"/>
            </a:xfrm>
            <a:prstGeom prst="line">
              <a:avLst/>
            </a:prstGeom>
            <a:ln w="38100">
              <a:solidFill>
                <a:schemeClr val="tx2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051F71-6200-425D-8B62-37C9E3668FC6}"/>
                  </a:ext>
                </a:extLst>
              </p:cNvPr>
              <p:cNvSpPr txBox="1"/>
              <p:nvPr/>
            </p:nvSpPr>
            <p:spPr>
              <a:xfrm>
                <a:off x="2675368" y="1878382"/>
                <a:ext cx="384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𝑢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051F71-6200-425D-8B62-37C9E3668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368" y="1878382"/>
                <a:ext cx="38446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96252-BC3D-4CF5-87F0-7506E0DFAD3C}"/>
                  </a:ext>
                </a:extLst>
              </p:cNvPr>
              <p:cNvSpPr txBox="1"/>
              <p:nvPr/>
            </p:nvSpPr>
            <p:spPr>
              <a:xfrm>
                <a:off x="2963400" y="1995686"/>
                <a:ext cx="658385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96252-BC3D-4CF5-87F0-7506E0DFA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400" y="1995686"/>
                <a:ext cx="658385" cy="380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83CD5C-6D54-47D8-BC57-9CD66C201957}"/>
                  </a:ext>
                </a:extLst>
              </p:cNvPr>
              <p:cNvSpPr txBox="1"/>
              <p:nvPr/>
            </p:nvSpPr>
            <p:spPr>
              <a:xfrm>
                <a:off x="1583668" y="1635646"/>
                <a:ext cx="877997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811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83CD5C-6D54-47D8-BC57-9CD66C201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668" y="1635646"/>
                <a:ext cx="877997" cy="380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FABE25-92EE-4B69-9291-D8178DB06FE1}"/>
              </a:ext>
            </a:extLst>
          </p:cNvPr>
          <p:cNvCxnSpPr>
            <a:stCxn id="4" idx="0"/>
          </p:cNvCxnSpPr>
          <p:nvPr/>
        </p:nvCxnSpPr>
        <p:spPr>
          <a:xfrm flipV="1">
            <a:off x="2771800" y="1095586"/>
            <a:ext cx="0" cy="158417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53028C-21F4-48E0-AAE9-666FFE31010D}"/>
                  </a:ext>
                </a:extLst>
              </p:cNvPr>
              <p:cNvSpPr/>
              <p:nvPr/>
            </p:nvSpPr>
            <p:spPr>
              <a:xfrm>
                <a:off x="5433377" y="2043724"/>
                <a:ext cx="1916615" cy="741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Novikoff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  <m:sup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37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37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0" lang="en-GB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3373B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GB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3373B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53028C-21F4-48E0-AAE9-666FFE3101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377" y="2043724"/>
                <a:ext cx="1916615" cy="741870"/>
              </a:xfrm>
              <a:prstGeom prst="rect">
                <a:avLst/>
              </a:prstGeom>
              <a:blipFill>
                <a:blip r:embed="rId5"/>
                <a:stretch>
                  <a:fillRect l="-2540" t="-4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9692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6AF4E8D-A247-413A-ACF0-0D3AF3C9FC32}"/>
              </a:ext>
            </a:extLst>
          </p:cNvPr>
          <p:cNvSpPr/>
          <p:nvPr/>
        </p:nvSpPr>
        <p:spPr>
          <a:xfrm>
            <a:off x="1547664" y="1779662"/>
            <a:ext cx="2448272" cy="180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F35B8E-1C79-4A3D-8AD2-704605855E03}"/>
              </a:ext>
            </a:extLst>
          </p:cNvPr>
          <p:cNvSpPr/>
          <p:nvPr/>
        </p:nvSpPr>
        <p:spPr>
          <a:xfrm>
            <a:off x="1547664" y="2499742"/>
            <a:ext cx="2448272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5AB51A0-06C4-4FCA-BA52-71F99F8FD047}"/>
              </a:ext>
            </a:extLst>
          </p:cNvPr>
          <p:cNvCxnSpPr>
            <a:cxnSpLocks/>
          </p:cNvCxnSpPr>
          <p:nvPr/>
        </p:nvCxnSpPr>
        <p:spPr>
          <a:xfrm flipV="1">
            <a:off x="3167844" y="1095586"/>
            <a:ext cx="0" cy="158417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F879D5F-FD0A-40E5-B2E2-B498B9A61B87}"/>
              </a:ext>
            </a:extLst>
          </p:cNvPr>
          <p:cNvCxnSpPr>
            <a:cxnSpLocks/>
          </p:cNvCxnSpPr>
          <p:nvPr/>
        </p:nvCxnSpPr>
        <p:spPr>
          <a:xfrm flipV="1">
            <a:off x="2771800" y="1203598"/>
            <a:ext cx="792088" cy="1512168"/>
          </a:xfrm>
          <a:prstGeom prst="straightConnector1">
            <a:avLst/>
          </a:prstGeom>
          <a:ln w="12700">
            <a:solidFill>
              <a:schemeClr val="accent5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27C08D2-69C2-4810-8860-EEA84496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Illustration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147E86-62B0-44E7-98D2-B720D2798B43}"/>
              </a:ext>
            </a:extLst>
          </p:cNvPr>
          <p:cNvSpPr/>
          <p:nvPr/>
        </p:nvSpPr>
        <p:spPr>
          <a:xfrm>
            <a:off x="1547664" y="2679762"/>
            <a:ext cx="2448272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8F836A-989F-4E30-8599-269278EFB151}"/>
              </a:ext>
            </a:extLst>
          </p:cNvPr>
          <p:cNvGrpSpPr/>
          <p:nvPr/>
        </p:nvGrpSpPr>
        <p:grpSpPr>
          <a:xfrm>
            <a:off x="1475656" y="1843286"/>
            <a:ext cx="2592288" cy="836476"/>
            <a:chOff x="1475656" y="1843286"/>
            <a:chExt cx="2592288" cy="8364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BA3B9C2-1FEE-47F2-B86B-CD592C7071C9}"/>
                </a:ext>
              </a:extLst>
            </p:cNvPr>
            <p:cNvCxnSpPr/>
            <p:nvPr/>
          </p:nvCxnSpPr>
          <p:spPr>
            <a:xfrm>
              <a:off x="1475656" y="2679762"/>
              <a:ext cx="259228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2C1B08C-ED32-4E46-8AEE-FFC32A0FA60D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1843286"/>
              <a:ext cx="0" cy="836476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A9097B-DF4C-44ED-AAB0-40809F61659D}"/>
              </a:ext>
            </a:extLst>
          </p:cNvPr>
          <p:cNvGrpSpPr/>
          <p:nvPr/>
        </p:nvGrpSpPr>
        <p:grpSpPr>
          <a:xfrm rot="1684101">
            <a:off x="1683336" y="1894676"/>
            <a:ext cx="2592288" cy="836476"/>
            <a:chOff x="1475656" y="1843286"/>
            <a:chExt cx="2592288" cy="83647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30DC905-3792-49DF-BAF2-F39A01323D07}"/>
                </a:ext>
              </a:extLst>
            </p:cNvPr>
            <p:cNvCxnSpPr/>
            <p:nvPr/>
          </p:nvCxnSpPr>
          <p:spPr>
            <a:xfrm>
              <a:off x="1475656" y="2679762"/>
              <a:ext cx="259228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AB97E46-D4F6-4439-8692-285170595584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1843286"/>
              <a:ext cx="0" cy="836476"/>
            </a:xfrm>
            <a:prstGeom prst="line">
              <a:avLst/>
            </a:prstGeom>
            <a:ln w="38100">
              <a:solidFill>
                <a:schemeClr val="accent5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EC50BC-FC2B-4814-A60C-D0DB0CD4A23E}"/>
              </a:ext>
            </a:extLst>
          </p:cNvPr>
          <p:cNvGrpSpPr/>
          <p:nvPr/>
        </p:nvGrpSpPr>
        <p:grpSpPr>
          <a:xfrm>
            <a:off x="1852550" y="2301617"/>
            <a:ext cx="180020" cy="180020"/>
            <a:chOff x="6463884" y="2499742"/>
            <a:chExt cx="180020" cy="18002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429986-8DF6-4C1B-9AB5-838CA8C33823}"/>
                </a:ext>
              </a:extLst>
            </p:cNvPr>
            <p:cNvCxnSpPr/>
            <p:nvPr/>
          </p:nvCxnSpPr>
          <p:spPr>
            <a:xfrm>
              <a:off x="6552220" y="2499742"/>
              <a:ext cx="0" cy="1800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76ACF7-DB9B-434B-9A4A-FABECE95B78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53894" y="2501416"/>
              <a:ext cx="0" cy="1800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361E4B-782F-4601-AD53-671586EC8C00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1943708" y="2409732"/>
            <a:ext cx="828092" cy="270030"/>
          </a:xfrm>
          <a:prstGeom prst="straightConnector1">
            <a:avLst/>
          </a:prstGeom>
          <a:ln w="1270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36A4F1-0DC2-4E10-B4B1-16BECF85F1FA}"/>
              </a:ext>
            </a:extLst>
          </p:cNvPr>
          <p:cNvCxnSpPr/>
          <p:nvPr/>
        </p:nvCxnSpPr>
        <p:spPr>
          <a:xfrm flipH="1" flipV="1">
            <a:off x="2339752" y="1689652"/>
            <a:ext cx="828092" cy="270030"/>
          </a:xfrm>
          <a:prstGeom prst="straightConnector1">
            <a:avLst/>
          </a:prstGeom>
          <a:ln w="12700">
            <a:solidFill>
              <a:schemeClr val="accent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DFD4FA-92E9-43AB-8930-1949DFC12453}"/>
              </a:ext>
            </a:extLst>
          </p:cNvPr>
          <p:cNvGrpSpPr/>
          <p:nvPr/>
        </p:nvGrpSpPr>
        <p:grpSpPr>
          <a:xfrm rot="20285900">
            <a:off x="1263221" y="1660793"/>
            <a:ext cx="2592288" cy="1076830"/>
            <a:chOff x="1475656" y="1843286"/>
            <a:chExt cx="2592288" cy="83647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5BDFC09-DB99-47A5-B170-10607A319785}"/>
                </a:ext>
              </a:extLst>
            </p:cNvPr>
            <p:cNvCxnSpPr/>
            <p:nvPr/>
          </p:nvCxnSpPr>
          <p:spPr>
            <a:xfrm>
              <a:off x="1475656" y="2679762"/>
              <a:ext cx="2592288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269BDB5-10AE-4FF1-9675-8FE5EC4F6589}"/>
                </a:ext>
              </a:extLst>
            </p:cNvPr>
            <p:cNvCxnSpPr>
              <a:cxnSpLocks/>
            </p:cNvCxnSpPr>
            <p:nvPr/>
          </p:nvCxnSpPr>
          <p:spPr>
            <a:xfrm>
              <a:off x="2771800" y="1843286"/>
              <a:ext cx="0" cy="836476"/>
            </a:xfrm>
            <a:prstGeom prst="line">
              <a:avLst/>
            </a:prstGeom>
            <a:ln w="38100">
              <a:solidFill>
                <a:schemeClr val="tx2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051F71-6200-425D-8B62-37C9E3668FC6}"/>
                  </a:ext>
                </a:extLst>
              </p:cNvPr>
              <p:cNvSpPr txBox="1"/>
              <p:nvPr/>
            </p:nvSpPr>
            <p:spPr>
              <a:xfrm>
                <a:off x="2675368" y="1878382"/>
                <a:ext cx="384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𝑢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051F71-6200-425D-8B62-37C9E3668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368" y="1878382"/>
                <a:ext cx="38446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96252-BC3D-4CF5-87F0-7506E0DFAD3C}"/>
                  </a:ext>
                </a:extLst>
              </p:cNvPr>
              <p:cNvSpPr txBox="1"/>
              <p:nvPr/>
            </p:nvSpPr>
            <p:spPr>
              <a:xfrm>
                <a:off x="2963400" y="1995686"/>
                <a:ext cx="658385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BACC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96252-BC3D-4CF5-87F0-7506E0DFA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400" y="1995686"/>
                <a:ext cx="658385" cy="380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83CD5C-6D54-47D8-BC57-9CD66C201957}"/>
                  </a:ext>
                </a:extLst>
              </p:cNvPr>
              <p:cNvSpPr txBox="1"/>
              <p:nvPr/>
            </p:nvSpPr>
            <p:spPr>
              <a:xfrm>
                <a:off x="1583668" y="1635646"/>
                <a:ext cx="877997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B811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83CD5C-6D54-47D8-BC57-9CD66C201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668" y="1635646"/>
                <a:ext cx="877997" cy="380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FABE25-92EE-4B69-9291-D8178DB06FE1}"/>
              </a:ext>
            </a:extLst>
          </p:cNvPr>
          <p:cNvCxnSpPr>
            <a:stCxn id="4" idx="0"/>
          </p:cNvCxnSpPr>
          <p:nvPr/>
        </p:nvCxnSpPr>
        <p:spPr>
          <a:xfrm flipV="1">
            <a:off x="2771800" y="1095586"/>
            <a:ext cx="0" cy="1584176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53028C-21F4-48E0-AAE9-666FFE31010D}"/>
                  </a:ext>
                </a:extLst>
              </p:cNvPr>
              <p:cNvSpPr/>
              <p:nvPr/>
            </p:nvSpPr>
            <p:spPr>
              <a:xfrm>
                <a:off x="5433377" y="2043724"/>
                <a:ext cx="1934247" cy="16684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Novikoff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𝛾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  <m:sup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</m:t>
                      </m:r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37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37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0" lang="en-GB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3373B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GB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3373B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37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37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0" lang="en-GB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3373B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GB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3373B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≤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p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53028C-21F4-48E0-AAE9-666FFE3101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377" y="2043724"/>
                <a:ext cx="1934247" cy="1668405"/>
              </a:xfrm>
              <a:prstGeom prst="rect">
                <a:avLst/>
              </a:prstGeom>
              <a:blipFill>
                <a:blip r:embed="rId5"/>
                <a:stretch>
                  <a:fillRect l="-2516" t="-18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A1FD8D-B87F-48E5-A746-9805F755490B}"/>
                  </a:ext>
                </a:extLst>
              </p:cNvPr>
              <p:cNvSpPr/>
              <p:nvPr/>
            </p:nvSpPr>
            <p:spPr>
              <a:xfrm>
                <a:off x="2123728" y="3759160"/>
                <a:ext cx="4572000" cy="13410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𝛾</m:t>
                        </m:r>
                      </m:e>
                      <m:sup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sSubSup>
                      <m:sSubSupPr>
                        <m:ctrlP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B811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B811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B811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  <m:sup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B811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bSup>
                    <m:r>
                      <a:rPr kumimoji="0" lang="en-GB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</m:t>
                    </m:r>
                    <m:sSup>
                      <m:sSupPr>
                        <m:ctrlP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en-GB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GB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3373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GB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3373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𝑤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0" lang="en-GB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3373B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GB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3373B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GB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≤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B811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B811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B811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B811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p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 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p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A1FD8D-B87F-48E5-A746-9805F75549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3759160"/>
                <a:ext cx="4572000" cy="13410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772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1DC55E3C-ABC2-4A53-91AF-449A20FA9783}"/>
                  </a:ext>
                </a:extLst>
              </p:cNvPr>
              <p:cNvSpPr/>
              <p:nvPr/>
            </p:nvSpPr>
            <p:spPr>
              <a:xfrm>
                <a:off x="4362903" y="1563638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1DC55E3C-ABC2-4A53-91AF-449A20FA9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903" y="1563638"/>
                <a:ext cx="288032" cy="28803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CAC36DFC-CA98-42A5-AA65-ACB535B8A5EC}"/>
                  </a:ext>
                </a:extLst>
              </p:cNvPr>
              <p:cNvSpPr/>
              <p:nvPr/>
            </p:nvSpPr>
            <p:spPr>
              <a:xfrm>
                <a:off x="4362903" y="1923678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CAC36DFC-CA98-42A5-AA65-ACB535B8A5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903" y="1923678"/>
                <a:ext cx="288032" cy="28803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95A1F3BD-9EAF-49FD-91FE-D7C9FF744C01}"/>
                  </a:ext>
                </a:extLst>
              </p:cNvPr>
              <p:cNvSpPr/>
              <p:nvPr/>
            </p:nvSpPr>
            <p:spPr>
              <a:xfrm>
                <a:off x="4362903" y="2283718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95A1F3BD-9EAF-49FD-91FE-D7C9FF744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903" y="2283718"/>
                <a:ext cx="288032" cy="28803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3771347E-632F-4302-8F4E-944787F43BA9}"/>
                  </a:ext>
                </a:extLst>
              </p:cNvPr>
              <p:cNvSpPr/>
              <p:nvPr/>
            </p:nvSpPr>
            <p:spPr>
              <a:xfrm>
                <a:off x="4362903" y="2643758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3771347E-632F-4302-8F4E-944787F43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903" y="2643758"/>
                <a:ext cx="288032" cy="28803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2B698B3-4952-41DD-8347-688BFEC21C90}"/>
                  </a:ext>
                </a:extLst>
              </p:cNvPr>
              <p:cNvSpPr/>
              <p:nvPr/>
            </p:nvSpPr>
            <p:spPr>
              <a:xfrm>
                <a:off x="4362903" y="3003798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2B698B3-4952-41DD-8347-688BFEC21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903" y="3003798"/>
                <a:ext cx="288032" cy="28803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F161885F-E71E-48B8-82F2-01D8C25A9F42}"/>
              </a:ext>
            </a:extLst>
          </p:cNvPr>
          <p:cNvGrpSpPr/>
          <p:nvPr/>
        </p:nvGrpSpPr>
        <p:grpSpPr>
          <a:xfrm>
            <a:off x="5429919" y="2283718"/>
            <a:ext cx="288032" cy="288032"/>
            <a:chOff x="5940152" y="3003798"/>
            <a:chExt cx="288032" cy="2880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B0574CAA-62DA-41C6-986E-4941A347CFA7}"/>
                    </a:ext>
                  </a:extLst>
                </p:cNvPr>
                <p:cNvSpPr/>
                <p:nvPr/>
              </p:nvSpPr>
              <p:spPr>
                <a:xfrm>
                  <a:off x="5940152" y="3003798"/>
                  <a:ext cx="288032" cy="28803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B0574CAA-62DA-41C6-986E-4941A347CF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0152" y="3003798"/>
                  <a:ext cx="288032" cy="288032"/>
                </a:xfrm>
                <a:prstGeom prst="ellipse">
                  <a:avLst/>
                </a:prstGeom>
                <a:blipFill>
                  <a:blip r:embed="rId7"/>
                  <a:stretch>
                    <a:fillRect l="-39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3" name="Connector: Elbow 272">
              <a:extLst>
                <a:ext uri="{FF2B5EF4-FFF2-40B4-BE49-F238E27FC236}">
                  <a16:creationId xmlns:a16="http://schemas.microsoft.com/office/drawing/2014/main" id="{E152D9F1-9B96-4278-B5AF-588676DA5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7800" y="3057518"/>
              <a:ext cx="216000" cy="180000"/>
            </a:xfrm>
            <a:prstGeom prst="bentConnector3">
              <a:avLst>
                <a:gd name="adj1" fmla="val 52822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3C1A569F-B811-4E36-B059-775F5741E451}"/>
              </a:ext>
            </a:extLst>
          </p:cNvPr>
          <p:cNvCxnSpPr>
            <a:cxnSpLocks/>
          </p:cNvCxnSpPr>
          <p:nvPr/>
        </p:nvCxnSpPr>
        <p:spPr>
          <a:xfrm>
            <a:off x="4644008" y="1723921"/>
            <a:ext cx="792088" cy="72008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0E790663-5D6A-4F73-A59B-EA8D33CD070B}"/>
              </a:ext>
            </a:extLst>
          </p:cNvPr>
          <p:cNvCxnSpPr>
            <a:cxnSpLocks/>
          </p:cNvCxnSpPr>
          <p:nvPr/>
        </p:nvCxnSpPr>
        <p:spPr>
          <a:xfrm>
            <a:off x="4644008" y="2083961"/>
            <a:ext cx="792088" cy="36004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161FC24B-8E56-44DE-BCE8-1186C8C9770B}"/>
              </a:ext>
            </a:extLst>
          </p:cNvPr>
          <p:cNvCxnSpPr/>
          <p:nvPr/>
        </p:nvCxnSpPr>
        <p:spPr>
          <a:xfrm>
            <a:off x="4644008" y="2444001"/>
            <a:ext cx="792088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D2DC90ED-8F10-4966-AC5F-8A60C6A1B96A}"/>
              </a:ext>
            </a:extLst>
          </p:cNvPr>
          <p:cNvCxnSpPr/>
          <p:nvPr/>
        </p:nvCxnSpPr>
        <p:spPr>
          <a:xfrm flipV="1">
            <a:off x="4644008" y="2444001"/>
            <a:ext cx="792088" cy="36004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BE7158ED-6E28-4959-8118-1DFADE60BF48}"/>
              </a:ext>
            </a:extLst>
          </p:cNvPr>
          <p:cNvCxnSpPr/>
          <p:nvPr/>
        </p:nvCxnSpPr>
        <p:spPr>
          <a:xfrm flipV="1">
            <a:off x="4644008" y="2444001"/>
            <a:ext cx="792088" cy="72008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BB218C3-2C1B-4307-9610-E07B0E63E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Feedforward Networks: Multi-Layer Perceptron &amp; Deep </a:t>
            </a:r>
            <a:r>
              <a:rPr lang="en-GB"/>
              <a:t>Neural Nets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7880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1DC55E3C-ABC2-4A53-91AF-449A20FA9783}"/>
                  </a:ext>
                </a:extLst>
              </p:cNvPr>
              <p:cNvSpPr/>
              <p:nvPr/>
            </p:nvSpPr>
            <p:spPr>
              <a:xfrm>
                <a:off x="4362903" y="1563638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1DC55E3C-ABC2-4A53-91AF-449A20FA9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903" y="1563638"/>
                <a:ext cx="288032" cy="28803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CAC36DFC-CA98-42A5-AA65-ACB535B8A5EC}"/>
                  </a:ext>
                </a:extLst>
              </p:cNvPr>
              <p:cNvSpPr/>
              <p:nvPr/>
            </p:nvSpPr>
            <p:spPr>
              <a:xfrm>
                <a:off x="4362903" y="1923678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CAC36DFC-CA98-42A5-AA65-ACB535B8A5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903" y="1923678"/>
                <a:ext cx="288032" cy="28803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95A1F3BD-9EAF-49FD-91FE-D7C9FF744C01}"/>
                  </a:ext>
                </a:extLst>
              </p:cNvPr>
              <p:cNvSpPr/>
              <p:nvPr/>
            </p:nvSpPr>
            <p:spPr>
              <a:xfrm>
                <a:off x="4362903" y="2283718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95A1F3BD-9EAF-49FD-91FE-D7C9FF744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903" y="2283718"/>
                <a:ext cx="288032" cy="28803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3771347E-632F-4302-8F4E-944787F43BA9}"/>
                  </a:ext>
                </a:extLst>
              </p:cNvPr>
              <p:cNvSpPr/>
              <p:nvPr/>
            </p:nvSpPr>
            <p:spPr>
              <a:xfrm>
                <a:off x="4362903" y="2643758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3771347E-632F-4302-8F4E-944787F43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903" y="2643758"/>
                <a:ext cx="288032" cy="28803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2B698B3-4952-41DD-8347-688BFEC21C90}"/>
                  </a:ext>
                </a:extLst>
              </p:cNvPr>
              <p:cNvSpPr/>
              <p:nvPr/>
            </p:nvSpPr>
            <p:spPr>
              <a:xfrm>
                <a:off x="4362903" y="3003798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2B698B3-4952-41DD-8347-688BFEC21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903" y="3003798"/>
                <a:ext cx="288032" cy="28803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F161885F-E71E-48B8-82F2-01D8C25A9F42}"/>
              </a:ext>
            </a:extLst>
          </p:cNvPr>
          <p:cNvGrpSpPr/>
          <p:nvPr/>
        </p:nvGrpSpPr>
        <p:grpSpPr>
          <a:xfrm>
            <a:off x="5429919" y="2283718"/>
            <a:ext cx="288032" cy="288032"/>
            <a:chOff x="5940152" y="3003798"/>
            <a:chExt cx="288032" cy="2880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B0574CAA-62DA-41C6-986E-4941A347CFA7}"/>
                    </a:ext>
                  </a:extLst>
                </p:cNvPr>
                <p:cNvSpPr/>
                <p:nvPr/>
              </p:nvSpPr>
              <p:spPr>
                <a:xfrm>
                  <a:off x="5940152" y="3003798"/>
                  <a:ext cx="288032" cy="28803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B0574CAA-62DA-41C6-986E-4941A347CF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0152" y="3003798"/>
                  <a:ext cx="288032" cy="288032"/>
                </a:xfrm>
                <a:prstGeom prst="ellipse">
                  <a:avLst/>
                </a:prstGeom>
                <a:blipFill>
                  <a:blip r:embed="rId7"/>
                  <a:stretch>
                    <a:fillRect l="-39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3" name="Connector: Elbow 272">
              <a:extLst>
                <a:ext uri="{FF2B5EF4-FFF2-40B4-BE49-F238E27FC236}">
                  <a16:creationId xmlns:a16="http://schemas.microsoft.com/office/drawing/2014/main" id="{E152D9F1-9B96-4278-B5AF-588676DA5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7800" y="3057518"/>
              <a:ext cx="216000" cy="180000"/>
            </a:xfrm>
            <a:prstGeom prst="bentConnector3">
              <a:avLst>
                <a:gd name="adj1" fmla="val 52822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3C1A569F-B811-4E36-B059-775F5741E451}"/>
              </a:ext>
            </a:extLst>
          </p:cNvPr>
          <p:cNvCxnSpPr>
            <a:cxnSpLocks/>
          </p:cNvCxnSpPr>
          <p:nvPr/>
        </p:nvCxnSpPr>
        <p:spPr>
          <a:xfrm>
            <a:off x="4644008" y="1723921"/>
            <a:ext cx="792088" cy="72008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0E790663-5D6A-4F73-A59B-EA8D33CD070B}"/>
              </a:ext>
            </a:extLst>
          </p:cNvPr>
          <p:cNvCxnSpPr>
            <a:cxnSpLocks/>
          </p:cNvCxnSpPr>
          <p:nvPr/>
        </p:nvCxnSpPr>
        <p:spPr>
          <a:xfrm>
            <a:off x="4644008" y="2083961"/>
            <a:ext cx="792088" cy="36004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161FC24B-8E56-44DE-BCE8-1186C8C9770B}"/>
              </a:ext>
            </a:extLst>
          </p:cNvPr>
          <p:cNvCxnSpPr/>
          <p:nvPr/>
        </p:nvCxnSpPr>
        <p:spPr>
          <a:xfrm>
            <a:off x="4644008" y="2444001"/>
            <a:ext cx="792088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D2DC90ED-8F10-4966-AC5F-8A60C6A1B96A}"/>
              </a:ext>
            </a:extLst>
          </p:cNvPr>
          <p:cNvCxnSpPr/>
          <p:nvPr/>
        </p:nvCxnSpPr>
        <p:spPr>
          <a:xfrm flipV="1">
            <a:off x="4644008" y="2444001"/>
            <a:ext cx="792088" cy="36004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BE7158ED-6E28-4959-8118-1DFADE60BF48}"/>
              </a:ext>
            </a:extLst>
          </p:cNvPr>
          <p:cNvCxnSpPr/>
          <p:nvPr/>
        </p:nvCxnSpPr>
        <p:spPr>
          <a:xfrm flipV="1">
            <a:off x="4644008" y="2444001"/>
            <a:ext cx="792088" cy="72008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BB218C3-2C1B-4307-9610-E07B0E63E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Feedforward Networks: Multi-Layer Perceptron &amp; Deep </a:t>
            </a:r>
            <a:r>
              <a:rPr lang="en-GB"/>
              <a:t>Neural Nets</a:t>
            </a:r>
            <a:endParaRPr lang="en-GB" dirty="0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914C815B-32E0-44A1-A165-662477949851}"/>
              </a:ext>
            </a:extLst>
          </p:cNvPr>
          <p:cNvGrpSpPr/>
          <p:nvPr/>
        </p:nvGrpSpPr>
        <p:grpSpPr>
          <a:xfrm>
            <a:off x="467544" y="1203598"/>
            <a:ext cx="2880320" cy="2448272"/>
            <a:chOff x="467544" y="1203598"/>
            <a:chExt cx="2880320" cy="2448272"/>
          </a:xfrm>
        </p:grpSpPr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ABD38AFE-55A3-4D60-9B06-1459FA274A8D}"/>
                </a:ext>
              </a:extLst>
            </p:cNvPr>
            <p:cNvSpPr/>
            <p:nvPr/>
          </p:nvSpPr>
          <p:spPr>
            <a:xfrm>
              <a:off x="913168" y="1210719"/>
              <a:ext cx="2286000" cy="2001982"/>
            </a:xfrm>
            <a:custGeom>
              <a:avLst/>
              <a:gdLst>
                <a:gd name="connsiteX0" fmla="*/ 0 w 2286000"/>
                <a:gd name="connsiteY0" fmla="*/ 360218 h 2001982"/>
                <a:gd name="connsiteX1" fmla="*/ 1918855 w 2286000"/>
                <a:gd name="connsiteY1" fmla="*/ 2001982 h 2001982"/>
                <a:gd name="connsiteX2" fmla="*/ 2286000 w 2286000"/>
                <a:gd name="connsiteY2" fmla="*/ 1267691 h 2001982"/>
                <a:gd name="connsiteX3" fmla="*/ 2015837 w 2286000"/>
                <a:gd name="connsiteY3" fmla="*/ 533400 h 2001982"/>
                <a:gd name="connsiteX4" fmla="*/ 1288473 w 2286000"/>
                <a:gd name="connsiteY4" fmla="*/ 152400 h 2001982"/>
                <a:gd name="connsiteX5" fmla="*/ 353291 w 2286000"/>
                <a:gd name="connsiteY5" fmla="*/ 0 h 2001982"/>
                <a:gd name="connsiteX6" fmla="*/ 0 w 2286000"/>
                <a:gd name="connsiteY6" fmla="*/ 360218 h 200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0" h="2001982">
                  <a:moveTo>
                    <a:pt x="0" y="360218"/>
                  </a:moveTo>
                  <a:lnTo>
                    <a:pt x="1918855" y="2001982"/>
                  </a:lnTo>
                  <a:lnTo>
                    <a:pt x="2286000" y="1267691"/>
                  </a:lnTo>
                  <a:lnTo>
                    <a:pt x="2015837" y="533400"/>
                  </a:lnTo>
                  <a:lnTo>
                    <a:pt x="1288473" y="152400"/>
                  </a:lnTo>
                  <a:lnTo>
                    <a:pt x="353291" y="0"/>
                  </a:lnTo>
                  <a:lnTo>
                    <a:pt x="0" y="360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9000">
                  <a:schemeClr val="accent2">
                    <a:lumMod val="0"/>
                    <a:lumOff val="100000"/>
                  </a:schemeClr>
                </a:gs>
                <a:gs pos="54000">
                  <a:srgbClr val="CE7876"/>
                </a:gs>
                <a:gs pos="100000">
                  <a:schemeClr val="accent2">
                    <a:lumMod val="100000"/>
                  </a:schemeClr>
                </a:gs>
              </a:gsLst>
              <a:lin ang="7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9E214876-05CC-4AF0-B5C1-2892A83C10E7}"/>
                </a:ext>
              </a:extLst>
            </p:cNvPr>
            <p:cNvCxnSpPr>
              <a:cxnSpLocks/>
            </p:cNvCxnSpPr>
            <p:nvPr/>
          </p:nvCxnSpPr>
          <p:spPr>
            <a:xfrm>
              <a:off x="467544" y="1203598"/>
              <a:ext cx="2880320" cy="24482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A9CF2674-232E-469C-9D25-C542EB602422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>
              <a:off x="1844403" y="2031710"/>
              <a:ext cx="423529" cy="360000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C75FF934-8CB6-4F31-A96A-2E0EB12D2939}"/>
                    </a:ext>
                  </a:extLst>
                </p:cNvPr>
                <p:cNvSpPr txBox="1"/>
                <p:nvPr/>
              </p:nvSpPr>
              <p:spPr>
                <a:xfrm>
                  <a:off x="1689672" y="1945461"/>
                  <a:ext cx="41389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oMath>
                    </m:oMathPara>
                  </a14:m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C75FF934-8CB6-4F31-A96A-2E0EB12D29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9672" y="1945461"/>
                  <a:ext cx="41389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471" r="-588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996658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D32F9A92-FFA1-4437-88CF-8CBF83B837B4}"/>
              </a:ext>
            </a:extLst>
          </p:cNvPr>
          <p:cNvGrpSpPr/>
          <p:nvPr/>
        </p:nvGrpSpPr>
        <p:grpSpPr>
          <a:xfrm rot="8118471">
            <a:off x="1967184" y="2635148"/>
            <a:ext cx="2880320" cy="2448272"/>
            <a:chOff x="467544" y="1203598"/>
            <a:chExt cx="2880320" cy="2448272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29A0EC9-D6DF-4C93-B38A-90ACBE6CD82F}"/>
                </a:ext>
              </a:extLst>
            </p:cNvPr>
            <p:cNvSpPr/>
            <p:nvPr/>
          </p:nvSpPr>
          <p:spPr>
            <a:xfrm>
              <a:off x="913168" y="1210719"/>
              <a:ext cx="2286000" cy="2001982"/>
            </a:xfrm>
            <a:custGeom>
              <a:avLst/>
              <a:gdLst>
                <a:gd name="connsiteX0" fmla="*/ 0 w 2286000"/>
                <a:gd name="connsiteY0" fmla="*/ 360218 h 2001982"/>
                <a:gd name="connsiteX1" fmla="*/ 1918855 w 2286000"/>
                <a:gd name="connsiteY1" fmla="*/ 2001982 h 2001982"/>
                <a:gd name="connsiteX2" fmla="*/ 2286000 w 2286000"/>
                <a:gd name="connsiteY2" fmla="*/ 1267691 h 2001982"/>
                <a:gd name="connsiteX3" fmla="*/ 2015837 w 2286000"/>
                <a:gd name="connsiteY3" fmla="*/ 533400 h 2001982"/>
                <a:gd name="connsiteX4" fmla="*/ 1288473 w 2286000"/>
                <a:gd name="connsiteY4" fmla="*/ 152400 h 2001982"/>
                <a:gd name="connsiteX5" fmla="*/ 353291 w 2286000"/>
                <a:gd name="connsiteY5" fmla="*/ 0 h 2001982"/>
                <a:gd name="connsiteX6" fmla="*/ 0 w 2286000"/>
                <a:gd name="connsiteY6" fmla="*/ 360218 h 200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0" h="2001982">
                  <a:moveTo>
                    <a:pt x="0" y="360218"/>
                  </a:moveTo>
                  <a:lnTo>
                    <a:pt x="1918855" y="2001982"/>
                  </a:lnTo>
                  <a:lnTo>
                    <a:pt x="2286000" y="1267691"/>
                  </a:lnTo>
                  <a:lnTo>
                    <a:pt x="2015837" y="533400"/>
                  </a:lnTo>
                  <a:lnTo>
                    <a:pt x="1288473" y="152400"/>
                  </a:lnTo>
                  <a:lnTo>
                    <a:pt x="353291" y="0"/>
                  </a:lnTo>
                  <a:lnTo>
                    <a:pt x="0" y="360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EFDFC"/>
                </a:gs>
                <a:gs pos="26000">
                  <a:srgbClr val="FEFDFC"/>
                </a:gs>
                <a:gs pos="54000">
                  <a:srgbClr val="CE7876"/>
                </a:gs>
                <a:gs pos="100000">
                  <a:schemeClr val="accent2">
                    <a:lumMod val="100000"/>
                  </a:schemeClr>
                </a:gs>
              </a:gsLst>
              <a:lin ang="7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4E74A90-7758-4725-B3BF-FBE9F3B58A00}"/>
                </a:ext>
              </a:extLst>
            </p:cNvPr>
            <p:cNvCxnSpPr>
              <a:cxnSpLocks/>
            </p:cNvCxnSpPr>
            <p:nvPr/>
          </p:nvCxnSpPr>
          <p:spPr>
            <a:xfrm>
              <a:off x="467544" y="1203598"/>
              <a:ext cx="2880320" cy="24482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6894087-8651-41E2-8B92-1FB0EC8F6B08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>
              <a:off x="1844403" y="2031710"/>
              <a:ext cx="423529" cy="360000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B7B34DB-A198-4A6E-BC40-3322D4CC4968}"/>
                    </a:ext>
                  </a:extLst>
                </p:cNvPr>
                <p:cNvSpPr txBox="1"/>
                <p:nvPr/>
              </p:nvSpPr>
              <p:spPr>
                <a:xfrm rot="13481529">
                  <a:off x="1543112" y="1943590"/>
                  <a:ext cx="503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B7B34DB-A198-4A6E-BC40-3322D4CC4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481529">
                  <a:off x="1543112" y="1943590"/>
                  <a:ext cx="50359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220" r="-3659" b="-155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1DC55E3C-ABC2-4A53-91AF-449A20FA9783}"/>
                  </a:ext>
                </a:extLst>
              </p:cNvPr>
              <p:cNvSpPr/>
              <p:nvPr/>
            </p:nvSpPr>
            <p:spPr>
              <a:xfrm>
                <a:off x="4362903" y="1563638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1DC55E3C-ABC2-4A53-91AF-449A20FA9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903" y="1563638"/>
                <a:ext cx="288032" cy="28803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CAC36DFC-CA98-42A5-AA65-ACB535B8A5EC}"/>
                  </a:ext>
                </a:extLst>
              </p:cNvPr>
              <p:cNvSpPr/>
              <p:nvPr/>
            </p:nvSpPr>
            <p:spPr>
              <a:xfrm>
                <a:off x="4362903" y="1923678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CAC36DFC-CA98-42A5-AA65-ACB535B8A5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903" y="1923678"/>
                <a:ext cx="288032" cy="28803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95A1F3BD-9EAF-49FD-91FE-D7C9FF744C01}"/>
                  </a:ext>
                </a:extLst>
              </p:cNvPr>
              <p:cNvSpPr/>
              <p:nvPr/>
            </p:nvSpPr>
            <p:spPr>
              <a:xfrm>
                <a:off x="4362903" y="2283718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95A1F3BD-9EAF-49FD-91FE-D7C9FF744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903" y="2283718"/>
                <a:ext cx="288032" cy="28803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3771347E-632F-4302-8F4E-944787F43BA9}"/>
                  </a:ext>
                </a:extLst>
              </p:cNvPr>
              <p:cNvSpPr/>
              <p:nvPr/>
            </p:nvSpPr>
            <p:spPr>
              <a:xfrm>
                <a:off x="4362903" y="2643758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3771347E-632F-4302-8F4E-944787F43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903" y="2643758"/>
                <a:ext cx="288032" cy="28803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2B698B3-4952-41DD-8347-688BFEC21C90}"/>
                  </a:ext>
                </a:extLst>
              </p:cNvPr>
              <p:cNvSpPr/>
              <p:nvPr/>
            </p:nvSpPr>
            <p:spPr>
              <a:xfrm>
                <a:off x="4362903" y="3003798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2B698B3-4952-41DD-8347-688BFEC21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903" y="3003798"/>
                <a:ext cx="288032" cy="28803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6DE98866-CB2C-4BAD-A694-ABE3DA9F18B5}"/>
              </a:ext>
            </a:extLst>
          </p:cNvPr>
          <p:cNvGrpSpPr/>
          <p:nvPr/>
        </p:nvGrpSpPr>
        <p:grpSpPr>
          <a:xfrm>
            <a:off x="5443023" y="2283718"/>
            <a:ext cx="288032" cy="288032"/>
            <a:chOff x="5940152" y="3003798"/>
            <a:chExt cx="288032" cy="2880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46DA6332-238B-404A-8CE9-46BE303A9878}"/>
                    </a:ext>
                  </a:extLst>
                </p:cNvPr>
                <p:cNvSpPr/>
                <p:nvPr/>
              </p:nvSpPr>
              <p:spPr>
                <a:xfrm>
                  <a:off x="5940152" y="3003798"/>
                  <a:ext cx="288032" cy="28803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46DA6332-238B-404A-8CE9-46BE303A98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0152" y="3003798"/>
                  <a:ext cx="288032" cy="288032"/>
                </a:xfrm>
                <a:prstGeom prst="ellipse">
                  <a:avLst/>
                </a:prstGeom>
                <a:blipFill>
                  <a:blip r:embed="rId8"/>
                  <a:stretch>
                    <a:fillRect l="-19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7" name="Connector: Elbow 286">
              <a:extLst>
                <a:ext uri="{FF2B5EF4-FFF2-40B4-BE49-F238E27FC236}">
                  <a16:creationId xmlns:a16="http://schemas.microsoft.com/office/drawing/2014/main" id="{EB681D87-08B3-4B94-89B9-8273094D0F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7800" y="3057518"/>
              <a:ext cx="216000" cy="180000"/>
            </a:xfrm>
            <a:prstGeom prst="bentConnector3">
              <a:avLst>
                <a:gd name="adj1" fmla="val 52822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CBF8C795-3E01-40E2-8E2A-31E7BC9110AD}"/>
              </a:ext>
            </a:extLst>
          </p:cNvPr>
          <p:cNvCxnSpPr>
            <a:cxnSpLocks/>
            <a:stCxn id="217" idx="6"/>
            <a:endCxn id="284" idx="2"/>
          </p:cNvCxnSpPr>
          <p:nvPr/>
        </p:nvCxnSpPr>
        <p:spPr>
          <a:xfrm>
            <a:off x="4650935" y="1707654"/>
            <a:ext cx="792088" cy="36004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4E076A5D-4A41-4FFB-9329-483319DE9BA7}"/>
              </a:ext>
            </a:extLst>
          </p:cNvPr>
          <p:cNvCxnSpPr>
            <a:cxnSpLocks/>
            <a:stCxn id="218" idx="6"/>
            <a:endCxn id="284" idx="2"/>
          </p:cNvCxnSpPr>
          <p:nvPr/>
        </p:nvCxnSpPr>
        <p:spPr>
          <a:xfrm>
            <a:off x="4650935" y="2067694"/>
            <a:ext cx="792088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00F914F0-D9BB-447A-8717-B04E08D7520D}"/>
              </a:ext>
            </a:extLst>
          </p:cNvPr>
          <p:cNvCxnSpPr>
            <a:cxnSpLocks/>
            <a:stCxn id="219" idx="6"/>
            <a:endCxn id="284" idx="2"/>
          </p:cNvCxnSpPr>
          <p:nvPr/>
        </p:nvCxnSpPr>
        <p:spPr>
          <a:xfrm flipV="1">
            <a:off x="4650935" y="2067694"/>
            <a:ext cx="792088" cy="36004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56B53E10-56DF-4727-9C9B-8DD12CE94545}"/>
              </a:ext>
            </a:extLst>
          </p:cNvPr>
          <p:cNvCxnSpPr>
            <a:cxnSpLocks/>
            <a:stCxn id="220" idx="6"/>
            <a:endCxn id="284" idx="2"/>
          </p:cNvCxnSpPr>
          <p:nvPr/>
        </p:nvCxnSpPr>
        <p:spPr>
          <a:xfrm flipV="1">
            <a:off x="4650935" y="2067694"/>
            <a:ext cx="792088" cy="72008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357AB0F7-5239-418D-A83C-05F6355DC824}"/>
              </a:ext>
            </a:extLst>
          </p:cNvPr>
          <p:cNvCxnSpPr>
            <a:cxnSpLocks/>
            <a:stCxn id="221" idx="6"/>
            <a:endCxn id="284" idx="2"/>
          </p:cNvCxnSpPr>
          <p:nvPr/>
        </p:nvCxnSpPr>
        <p:spPr>
          <a:xfrm flipV="1">
            <a:off x="4650935" y="2067694"/>
            <a:ext cx="792088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97B4B2A9-5041-4145-A4F6-E92E401111AD}"/>
              </a:ext>
            </a:extLst>
          </p:cNvPr>
          <p:cNvGrpSpPr/>
          <p:nvPr/>
        </p:nvGrpSpPr>
        <p:grpSpPr>
          <a:xfrm>
            <a:off x="5443023" y="1923678"/>
            <a:ext cx="288032" cy="288032"/>
            <a:chOff x="5940152" y="3003798"/>
            <a:chExt cx="288032" cy="2880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FFF7F941-3A92-440F-9B47-5DA79B12F052}"/>
                    </a:ext>
                  </a:extLst>
                </p:cNvPr>
                <p:cNvSpPr/>
                <p:nvPr/>
              </p:nvSpPr>
              <p:spPr>
                <a:xfrm>
                  <a:off x="5940152" y="3003798"/>
                  <a:ext cx="288032" cy="28803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FFF7F941-3A92-440F-9B47-5DA79B12F0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0152" y="3003798"/>
                  <a:ext cx="288032" cy="288032"/>
                </a:xfrm>
                <a:prstGeom prst="ellipse">
                  <a:avLst/>
                </a:prstGeom>
                <a:blipFill>
                  <a:blip r:embed="rId8"/>
                  <a:stretch>
                    <a:fillRect l="-19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5" name="Connector: Elbow 284">
              <a:extLst>
                <a:ext uri="{FF2B5EF4-FFF2-40B4-BE49-F238E27FC236}">
                  <a16:creationId xmlns:a16="http://schemas.microsoft.com/office/drawing/2014/main" id="{737465DF-D331-4C48-9E26-E07C1F167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7800" y="3057518"/>
              <a:ext cx="216000" cy="180000"/>
            </a:xfrm>
            <a:prstGeom prst="bentConnector3">
              <a:avLst>
                <a:gd name="adj1" fmla="val 52822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F9239BD2-A695-4B84-BE9B-C01D0DF8B60D}"/>
              </a:ext>
            </a:extLst>
          </p:cNvPr>
          <p:cNvGrpSpPr/>
          <p:nvPr/>
        </p:nvGrpSpPr>
        <p:grpSpPr>
          <a:xfrm>
            <a:off x="5443023" y="2643758"/>
            <a:ext cx="288032" cy="288032"/>
            <a:chOff x="5940152" y="3003798"/>
            <a:chExt cx="288032" cy="2880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84FDDC7F-6266-45AC-AB0C-AE504BC67882}"/>
                    </a:ext>
                  </a:extLst>
                </p:cNvPr>
                <p:cNvSpPr/>
                <p:nvPr/>
              </p:nvSpPr>
              <p:spPr>
                <a:xfrm>
                  <a:off x="5940152" y="3003798"/>
                  <a:ext cx="288032" cy="28803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84FDDC7F-6266-45AC-AB0C-AE504BC678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0152" y="3003798"/>
                  <a:ext cx="288032" cy="288032"/>
                </a:xfrm>
                <a:prstGeom prst="ellipse">
                  <a:avLst/>
                </a:prstGeom>
                <a:blipFill>
                  <a:blip r:embed="rId8"/>
                  <a:stretch>
                    <a:fillRect l="-19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1" name="Connector: Elbow 280">
              <a:extLst>
                <a:ext uri="{FF2B5EF4-FFF2-40B4-BE49-F238E27FC236}">
                  <a16:creationId xmlns:a16="http://schemas.microsoft.com/office/drawing/2014/main" id="{3BD35DB1-C92B-4924-9C02-A1D53FD29C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7800" y="3057518"/>
              <a:ext cx="216000" cy="180000"/>
            </a:xfrm>
            <a:prstGeom prst="bentConnector3">
              <a:avLst>
                <a:gd name="adj1" fmla="val 52822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F53CA79A-4890-40B2-9E1B-58C25C825886}"/>
              </a:ext>
            </a:extLst>
          </p:cNvPr>
          <p:cNvCxnSpPr>
            <a:cxnSpLocks/>
            <a:endCxn id="280" idx="2"/>
          </p:cNvCxnSpPr>
          <p:nvPr/>
        </p:nvCxnSpPr>
        <p:spPr>
          <a:xfrm>
            <a:off x="4650935" y="1707654"/>
            <a:ext cx="792088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AA8CD3AD-0867-41D0-B426-B9314E672D27}"/>
              </a:ext>
            </a:extLst>
          </p:cNvPr>
          <p:cNvCxnSpPr>
            <a:cxnSpLocks/>
            <a:endCxn id="280" idx="2"/>
          </p:cNvCxnSpPr>
          <p:nvPr/>
        </p:nvCxnSpPr>
        <p:spPr>
          <a:xfrm>
            <a:off x="4650935" y="2067694"/>
            <a:ext cx="792088" cy="72008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AAD0422A-4027-4778-9C3A-9C1FF7DEDDAF}"/>
              </a:ext>
            </a:extLst>
          </p:cNvPr>
          <p:cNvCxnSpPr>
            <a:cxnSpLocks/>
            <a:endCxn id="280" idx="2"/>
          </p:cNvCxnSpPr>
          <p:nvPr/>
        </p:nvCxnSpPr>
        <p:spPr>
          <a:xfrm>
            <a:off x="4650935" y="2427734"/>
            <a:ext cx="792088" cy="36004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326B2516-09A4-4CDB-8E40-77FE4C0A423E}"/>
              </a:ext>
            </a:extLst>
          </p:cNvPr>
          <p:cNvCxnSpPr>
            <a:cxnSpLocks/>
            <a:endCxn id="280" idx="2"/>
          </p:cNvCxnSpPr>
          <p:nvPr/>
        </p:nvCxnSpPr>
        <p:spPr>
          <a:xfrm>
            <a:off x="4650935" y="2787774"/>
            <a:ext cx="792088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77E8EAD2-D8E8-425B-B653-94101C984B9C}"/>
              </a:ext>
            </a:extLst>
          </p:cNvPr>
          <p:cNvCxnSpPr>
            <a:cxnSpLocks/>
            <a:endCxn id="280" idx="2"/>
          </p:cNvCxnSpPr>
          <p:nvPr/>
        </p:nvCxnSpPr>
        <p:spPr>
          <a:xfrm flipV="1">
            <a:off x="4650935" y="2787774"/>
            <a:ext cx="792088" cy="36004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475B7148-DC8A-49AC-BD9E-B2AE80A49897}"/>
              </a:ext>
            </a:extLst>
          </p:cNvPr>
          <p:cNvCxnSpPr>
            <a:cxnSpLocks/>
          </p:cNvCxnSpPr>
          <p:nvPr/>
        </p:nvCxnSpPr>
        <p:spPr>
          <a:xfrm>
            <a:off x="4650935" y="1707654"/>
            <a:ext cx="792088" cy="72008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8DDDB042-D7EC-45D0-9374-C22B91F77A9F}"/>
              </a:ext>
            </a:extLst>
          </p:cNvPr>
          <p:cNvCxnSpPr>
            <a:cxnSpLocks/>
          </p:cNvCxnSpPr>
          <p:nvPr/>
        </p:nvCxnSpPr>
        <p:spPr>
          <a:xfrm>
            <a:off x="4650935" y="2067694"/>
            <a:ext cx="792088" cy="36004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C23E4FEF-6622-457E-8BD9-F1E08D4E521C}"/>
              </a:ext>
            </a:extLst>
          </p:cNvPr>
          <p:cNvCxnSpPr/>
          <p:nvPr/>
        </p:nvCxnSpPr>
        <p:spPr>
          <a:xfrm>
            <a:off x="4650935" y="2427734"/>
            <a:ext cx="792088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22E04D67-29C8-4508-A2A3-67F5691F108C}"/>
              </a:ext>
            </a:extLst>
          </p:cNvPr>
          <p:cNvCxnSpPr/>
          <p:nvPr/>
        </p:nvCxnSpPr>
        <p:spPr>
          <a:xfrm flipV="1">
            <a:off x="4650935" y="2427734"/>
            <a:ext cx="792088" cy="36004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C7138F0A-0742-4395-80C5-8DFCC8BFBF9B}"/>
              </a:ext>
            </a:extLst>
          </p:cNvPr>
          <p:cNvCxnSpPr/>
          <p:nvPr/>
        </p:nvCxnSpPr>
        <p:spPr>
          <a:xfrm flipV="1">
            <a:off x="4650935" y="2427734"/>
            <a:ext cx="792088" cy="72008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BB218C3-2C1B-4307-9610-E07B0E63E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Feedforward Networks: Multi-Layer Perceptron &amp; Deep </a:t>
            </a:r>
            <a:r>
              <a:rPr lang="en-GB"/>
              <a:t>Neural Nets</a:t>
            </a:r>
            <a:endParaRPr lang="en-GB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319891F-E753-4B07-86DE-BA9180803F2E}"/>
              </a:ext>
            </a:extLst>
          </p:cNvPr>
          <p:cNvGrpSpPr/>
          <p:nvPr/>
        </p:nvGrpSpPr>
        <p:grpSpPr>
          <a:xfrm>
            <a:off x="1403648" y="915566"/>
            <a:ext cx="2880320" cy="2448272"/>
            <a:chOff x="467544" y="1203598"/>
            <a:chExt cx="2880320" cy="2448272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13A3DB2-74FF-4E00-ACD6-F1EA2C6847D9}"/>
                </a:ext>
              </a:extLst>
            </p:cNvPr>
            <p:cNvSpPr/>
            <p:nvPr/>
          </p:nvSpPr>
          <p:spPr>
            <a:xfrm>
              <a:off x="913168" y="1210719"/>
              <a:ext cx="2286000" cy="2001982"/>
            </a:xfrm>
            <a:custGeom>
              <a:avLst/>
              <a:gdLst>
                <a:gd name="connsiteX0" fmla="*/ 0 w 2286000"/>
                <a:gd name="connsiteY0" fmla="*/ 360218 h 2001982"/>
                <a:gd name="connsiteX1" fmla="*/ 1918855 w 2286000"/>
                <a:gd name="connsiteY1" fmla="*/ 2001982 h 2001982"/>
                <a:gd name="connsiteX2" fmla="*/ 2286000 w 2286000"/>
                <a:gd name="connsiteY2" fmla="*/ 1267691 h 2001982"/>
                <a:gd name="connsiteX3" fmla="*/ 2015837 w 2286000"/>
                <a:gd name="connsiteY3" fmla="*/ 533400 h 2001982"/>
                <a:gd name="connsiteX4" fmla="*/ 1288473 w 2286000"/>
                <a:gd name="connsiteY4" fmla="*/ 152400 h 2001982"/>
                <a:gd name="connsiteX5" fmla="*/ 353291 w 2286000"/>
                <a:gd name="connsiteY5" fmla="*/ 0 h 2001982"/>
                <a:gd name="connsiteX6" fmla="*/ 0 w 2286000"/>
                <a:gd name="connsiteY6" fmla="*/ 360218 h 200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0" h="2001982">
                  <a:moveTo>
                    <a:pt x="0" y="360218"/>
                  </a:moveTo>
                  <a:lnTo>
                    <a:pt x="1918855" y="2001982"/>
                  </a:lnTo>
                  <a:lnTo>
                    <a:pt x="2286000" y="1267691"/>
                  </a:lnTo>
                  <a:lnTo>
                    <a:pt x="2015837" y="533400"/>
                  </a:lnTo>
                  <a:lnTo>
                    <a:pt x="1288473" y="152400"/>
                  </a:lnTo>
                  <a:lnTo>
                    <a:pt x="353291" y="0"/>
                  </a:lnTo>
                  <a:lnTo>
                    <a:pt x="0" y="360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EFDFC"/>
                </a:gs>
                <a:gs pos="26000">
                  <a:srgbClr val="FEFDFC"/>
                </a:gs>
                <a:gs pos="54000">
                  <a:srgbClr val="CE7876"/>
                </a:gs>
                <a:gs pos="100000">
                  <a:schemeClr val="accent2">
                    <a:lumMod val="100000"/>
                  </a:schemeClr>
                </a:gs>
              </a:gsLst>
              <a:lin ang="7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838D20C-53CE-4482-9C14-007100B91E68}"/>
                </a:ext>
              </a:extLst>
            </p:cNvPr>
            <p:cNvCxnSpPr>
              <a:cxnSpLocks/>
            </p:cNvCxnSpPr>
            <p:nvPr/>
          </p:nvCxnSpPr>
          <p:spPr>
            <a:xfrm>
              <a:off x="467544" y="1203598"/>
              <a:ext cx="2880320" cy="24482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9E3D6D7-4785-4CCD-9B96-FD6337DC8D7A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>
              <a:off x="1844403" y="2031710"/>
              <a:ext cx="423529" cy="360000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80DCA6EC-68EC-4079-A510-886596A9DA13}"/>
                    </a:ext>
                  </a:extLst>
                </p:cNvPr>
                <p:cNvSpPr txBox="1"/>
                <p:nvPr/>
              </p:nvSpPr>
              <p:spPr>
                <a:xfrm>
                  <a:off x="1547664" y="1945461"/>
                  <a:ext cx="503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80DCA6EC-68EC-4079-A510-886596A9DA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7664" y="1945461"/>
                  <a:ext cx="503599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205" r="-3614" b="-155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B9E0C0A-DCD6-4329-A9B1-BB90B4AA6D69}"/>
              </a:ext>
            </a:extLst>
          </p:cNvPr>
          <p:cNvGrpSpPr/>
          <p:nvPr/>
        </p:nvGrpSpPr>
        <p:grpSpPr>
          <a:xfrm rot="14666587">
            <a:off x="-250003" y="2040542"/>
            <a:ext cx="2880320" cy="2448272"/>
            <a:chOff x="467544" y="1203598"/>
            <a:chExt cx="2880320" cy="2448272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0D7EAC2-A9A8-4BDA-A394-595A3C8FCE57}"/>
                </a:ext>
              </a:extLst>
            </p:cNvPr>
            <p:cNvSpPr/>
            <p:nvPr/>
          </p:nvSpPr>
          <p:spPr>
            <a:xfrm>
              <a:off x="905642" y="1226459"/>
              <a:ext cx="2286000" cy="2001982"/>
            </a:xfrm>
            <a:custGeom>
              <a:avLst/>
              <a:gdLst>
                <a:gd name="connsiteX0" fmla="*/ 0 w 2286000"/>
                <a:gd name="connsiteY0" fmla="*/ 360218 h 2001982"/>
                <a:gd name="connsiteX1" fmla="*/ 1918855 w 2286000"/>
                <a:gd name="connsiteY1" fmla="*/ 2001982 h 2001982"/>
                <a:gd name="connsiteX2" fmla="*/ 2286000 w 2286000"/>
                <a:gd name="connsiteY2" fmla="*/ 1267691 h 2001982"/>
                <a:gd name="connsiteX3" fmla="*/ 2015837 w 2286000"/>
                <a:gd name="connsiteY3" fmla="*/ 533400 h 2001982"/>
                <a:gd name="connsiteX4" fmla="*/ 1288473 w 2286000"/>
                <a:gd name="connsiteY4" fmla="*/ 152400 h 2001982"/>
                <a:gd name="connsiteX5" fmla="*/ 353291 w 2286000"/>
                <a:gd name="connsiteY5" fmla="*/ 0 h 2001982"/>
                <a:gd name="connsiteX6" fmla="*/ 0 w 2286000"/>
                <a:gd name="connsiteY6" fmla="*/ 360218 h 200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0" h="2001982">
                  <a:moveTo>
                    <a:pt x="0" y="360218"/>
                  </a:moveTo>
                  <a:lnTo>
                    <a:pt x="1918855" y="2001982"/>
                  </a:lnTo>
                  <a:lnTo>
                    <a:pt x="2286000" y="1267691"/>
                  </a:lnTo>
                  <a:lnTo>
                    <a:pt x="2015837" y="533400"/>
                  </a:lnTo>
                  <a:lnTo>
                    <a:pt x="1288473" y="152400"/>
                  </a:lnTo>
                  <a:lnTo>
                    <a:pt x="353291" y="0"/>
                  </a:lnTo>
                  <a:lnTo>
                    <a:pt x="0" y="360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27000">
                  <a:schemeClr val="accent2">
                    <a:lumMod val="0"/>
                    <a:lumOff val="100000"/>
                  </a:schemeClr>
                </a:gs>
                <a:gs pos="54000">
                  <a:srgbClr val="CE7876"/>
                </a:gs>
                <a:gs pos="100000">
                  <a:schemeClr val="accent2">
                    <a:lumMod val="100000"/>
                  </a:schemeClr>
                </a:gs>
              </a:gsLst>
              <a:lin ang="7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480B08-5EA7-4150-B58F-E9D76571D3F4}"/>
                </a:ext>
              </a:extLst>
            </p:cNvPr>
            <p:cNvCxnSpPr>
              <a:cxnSpLocks/>
            </p:cNvCxnSpPr>
            <p:nvPr/>
          </p:nvCxnSpPr>
          <p:spPr>
            <a:xfrm>
              <a:off x="467544" y="1203598"/>
              <a:ext cx="2880320" cy="24482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3624809-E82A-4D8A-B97D-BBE28211521C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>
              <a:off x="1844403" y="2031710"/>
              <a:ext cx="423529" cy="360000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C65ACBC4-8D17-4F09-9C6F-2E51853AF78C}"/>
                    </a:ext>
                  </a:extLst>
                </p:cNvPr>
                <p:cNvSpPr txBox="1"/>
                <p:nvPr/>
              </p:nvSpPr>
              <p:spPr>
                <a:xfrm rot="6933413">
                  <a:off x="1654299" y="1931842"/>
                  <a:ext cx="503599" cy="276999"/>
                </a:xfrm>
                <a:prstGeom prst="rect">
                  <a:avLst/>
                </a:prstGeom>
                <a:noFill/>
              </p:spPr>
              <p:txBody>
                <a:bodyPr vert="horz"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373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C65ACBC4-8D17-4F09-9C6F-2E51853AF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933413">
                  <a:off x="1654299" y="1931842"/>
                  <a:ext cx="50359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205" r="-3614" b="-1521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21619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00" y="-108000"/>
            <a:ext cx="10221184" cy="54918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35646"/>
            <a:ext cx="850394" cy="8503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435846"/>
            <a:ext cx="850394" cy="850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210449"/>
            <a:ext cx="850394" cy="8503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058" y="360055"/>
            <a:ext cx="850394" cy="8503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173238"/>
            <a:ext cx="850394" cy="8503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606" y="3821038"/>
            <a:ext cx="850394" cy="85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464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1DC55E3C-ABC2-4A53-91AF-449A20FA9783}"/>
                  </a:ext>
                </a:extLst>
              </p:cNvPr>
              <p:cNvSpPr/>
              <p:nvPr/>
            </p:nvSpPr>
            <p:spPr>
              <a:xfrm>
                <a:off x="4362903" y="1563638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1DC55E3C-ABC2-4A53-91AF-449A20FA9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903" y="1563638"/>
                <a:ext cx="288032" cy="28803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CAC36DFC-CA98-42A5-AA65-ACB535B8A5EC}"/>
                  </a:ext>
                </a:extLst>
              </p:cNvPr>
              <p:cNvSpPr/>
              <p:nvPr/>
            </p:nvSpPr>
            <p:spPr>
              <a:xfrm>
                <a:off x="4362903" y="1923678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CAC36DFC-CA98-42A5-AA65-ACB535B8A5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903" y="1923678"/>
                <a:ext cx="288032" cy="28803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95A1F3BD-9EAF-49FD-91FE-D7C9FF744C01}"/>
                  </a:ext>
                </a:extLst>
              </p:cNvPr>
              <p:cNvSpPr/>
              <p:nvPr/>
            </p:nvSpPr>
            <p:spPr>
              <a:xfrm>
                <a:off x="4362903" y="2283718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95A1F3BD-9EAF-49FD-91FE-D7C9FF744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903" y="2283718"/>
                <a:ext cx="288032" cy="28803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3771347E-632F-4302-8F4E-944787F43BA9}"/>
                  </a:ext>
                </a:extLst>
              </p:cNvPr>
              <p:cNvSpPr/>
              <p:nvPr/>
            </p:nvSpPr>
            <p:spPr>
              <a:xfrm>
                <a:off x="4362903" y="2643758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3771347E-632F-4302-8F4E-944787F43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903" y="2643758"/>
                <a:ext cx="288032" cy="28803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2B698B3-4952-41DD-8347-688BFEC21C90}"/>
                  </a:ext>
                </a:extLst>
              </p:cNvPr>
              <p:cNvSpPr/>
              <p:nvPr/>
            </p:nvSpPr>
            <p:spPr>
              <a:xfrm>
                <a:off x="4362903" y="3003798"/>
                <a:ext cx="288032" cy="28803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2B698B3-4952-41DD-8347-688BFEC21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903" y="3003798"/>
                <a:ext cx="288032" cy="28803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6DE98866-CB2C-4BAD-A694-ABE3DA9F18B5}"/>
              </a:ext>
            </a:extLst>
          </p:cNvPr>
          <p:cNvGrpSpPr/>
          <p:nvPr/>
        </p:nvGrpSpPr>
        <p:grpSpPr>
          <a:xfrm>
            <a:off x="5443023" y="2283718"/>
            <a:ext cx="288032" cy="288032"/>
            <a:chOff x="5940152" y="3003798"/>
            <a:chExt cx="288032" cy="2880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46DA6332-238B-404A-8CE9-46BE303A9878}"/>
                    </a:ext>
                  </a:extLst>
                </p:cNvPr>
                <p:cNvSpPr/>
                <p:nvPr/>
              </p:nvSpPr>
              <p:spPr>
                <a:xfrm>
                  <a:off x="5940152" y="3003798"/>
                  <a:ext cx="288032" cy="28803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46DA6332-238B-404A-8CE9-46BE303A98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0152" y="3003798"/>
                  <a:ext cx="288032" cy="288032"/>
                </a:xfrm>
                <a:prstGeom prst="ellipse">
                  <a:avLst/>
                </a:prstGeom>
                <a:blipFill>
                  <a:blip r:embed="rId7"/>
                  <a:stretch>
                    <a:fillRect l="-19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7" name="Connector: Elbow 286">
              <a:extLst>
                <a:ext uri="{FF2B5EF4-FFF2-40B4-BE49-F238E27FC236}">
                  <a16:creationId xmlns:a16="http://schemas.microsoft.com/office/drawing/2014/main" id="{EB681D87-08B3-4B94-89B9-8273094D0F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7800" y="3057518"/>
              <a:ext cx="216000" cy="180000"/>
            </a:xfrm>
            <a:prstGeom prst="bentConnector3">
              <a:avLst>
                <a:gd name="adj1" fmla="val 52822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CBF8C795-3E01-40E2-8E2A-31E7BC9110AD}"/>
              </a:ext>
            </a:extLst>
          </p:cNvPr>
          <p:cNvCxnSpPr>
            <a:cxnSpLocks/>
            <a:stCxn id="217" idx="6"/>
            <a:endCxn id="284" idx="2"/>
          </p:cNvCxnSpPr>
          <p:nvPr/>
        </p:nvCxnSpPr>
        <p:spPr>
          <a:xfrm>
            <a:off x="4650935" y="1707654"/>
            <a:ext cx="792088" cy="36004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4E076A5D-4A41-4FFB-9329-483319DE9BA7}"/>
              </a:ext>
            </a:extLst>
          </p:cNvPr>
          <p:cNvCxnSpPr>
            <a:cxnSpLocks/>
            <a:stCxn id="218" idx="6"/>
            <a:endCxn id="284" idx="2"/>
          </p:cNvCxnSpPr>
          <p:nvPr/>
        </p:nvCxnSpPr>
        <p:spPr>
          <a:xfrm>
            <a:off x="4650935" y="2067694"/>
            <a:ext cx="792088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00F914F0-D9BB-447A-8717-B04E08D7520D}"/>
              </a:ext>
            </a:extLst>
          </p:cNvPr>
          <p:cNvCxnSpPr>
            <a:cxnSpLocks/>
            <a:stCxn id="219" idx="6"/>
            <a:endCxn id="284" idx="2"/>
          </p:cNvCxnSpPr>
          <p:nvPr/>
        </p:nvCxnSpPr>
        <p:spPr>
          <a:xfrm flipV="1">
            <a:off x="4650935" y="2067694"/>
            <a:ext cx="792088" cy="36004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56B53E10-56DF-4727-9C9B-8DD12CE94545}"/>
              </a:ext>
            </a:extLst>
          </p:cNvPr>
          <p:cNvCxnSpPr>
            <a:cxnSpLocks/>
            <a:stCxn id="220" idx="6"/>
            <a:endCxn id="284" idx="2"/>
          </p:cNvCxnSpPr>
          <p:nvPr/>
        </p:nvCxnSpPr>
        <p:spPr>
          <a:xfrm flipV="1">
            <a:off x="4650935" y="2067694"/>
            <a:ext cx="792088" cy="72008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357AB0F7-5239-418D-A83C-05F6355DC824}"/>
              </a:ext>
            </a:extLst>
          </p:cNvPr>
          <p:cNvCxnSpPr>
            <a:cxnSpLocks/>
            <a:stCxn id="221" idx="6"/>
            <a:endCxn id="284" idx="2"/>
          </p:cNvCxnSpPr>
          <p:nvPr/>
        </p:nvCxnSpPr>
        <p:spPr>
          <a:xfrm flipV="1">
            <a:off x="4650935" y="2067694"/>
            <a:ext cx="792088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97B4B2A9-5041-4145-A4F6-E92E401111AD}"/>
              </a:ext>
            </a:extLst>
          </p:cNvPr>
          <p:cNvGrpSpPr/>
          <p:nvPr/>
        </p:nvGrpSpPr>
        <p:grpSpPr>
          <a:xfrm>
            <a:off x="5443023" y="1923678"/>
            <a:ext cx="288032" cy="288032"/>
            <a:chOff x="5940152" y="3003798"/>
            <a:chExt cx="288032" cy="2880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FFF7F941-3A92-440F-9B47-5DA79B12F052}"/>
                    </a:ext>
                  </a:extLst>
                </p:cNvPr>
                <p:cNvSpPr/>
                <p:nvPr/>
              </p:nvSpPr>
              <p:spPr>
                <a:xfrm>
                  <a:off x="5940152" y="3003798"/>
                  <a:ext cx="288032" cy="28803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FFF7F941-3A92-440F-9B47-5DA79B12F0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0152" y="3003798"/>
                  <a:ext cx="288032" cy="288032"/>
                </a:xfrm>
                <a:prstGeom prst="ellipse">
                  <a:avLst/>
                </a:prstGeom>
                <a:blipFill>
                  <a:blip r:embed="rId7"/>
                  <a:stretch>
                    <a:fillRect l="-19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5" name="Connector: Elbow 284">
              <a:extLst>
                <a:ext uri="{FF2B5EF4-FFF2-40B4-BE49-F238E27FC236}">
                  <a16:creationId xmlns:a16="http://schemas.microsoft.com/office/drawing/2014/main" id="{737465DF-D331-4C48-9E26-E07C1F167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7800" y="3057518"/>
              <a:ext cx="216000" cy="180000"/>
            </a:xfrm>
            <a:prstGeom prst="bentConnector3">
              <a:avLst>
                <a:gd name="adj1" fmla="val 52822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F9239BD2-A695-4B84-BE9B-C01D0DF8B60D}"/>
              </a:ext>
            </a:extLst>
          </p:cNvPr>
          <p:cNvGrpSpPr/>
          <p:nvPr/>
        </p:nvGrpSpPr>
        <p:grpSpPr>
          <a:xfrm>
            <a:off x="5443023" y="2643758"/>
            <a:ext cx="288032" cy="288032"/>
            <a:chOff x="5940152" y="3003798"/>
            <a:chExt cx="288032" cy="2880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84FDDC7F-6266-45AC-AB0C-AE504BC67882}"/>
                    </a:ext>
                  </a:extLst>
                </p:cNvPr>
                <p:cNvSpPr/>
                <p:nvPr/>
              </p:nvSpPr>
              <p:spPr>
                <a:xfrm>
                  <a:off x="5940152" y="3003798"/>
                  <a:ext cx="288032" cy="28803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84FDDC7F-6266-45AC-AB0C-AE504BC678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0152" y="3003798"/>
                  <a:ext cx="288032" cy="288032"/>
                </a:xfrm>
                <a:prstGeom prst="ellipse">
                  <a:avLst/>
                </a:prstGeom>
                <a:blipFill>
                  <a:blip r:embed="rId7"/>
                  <a:stretch>
                    <a:fillRect l="-196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1" name="Connector: Elbow 280">
              <a:extLst>
                <a:ext uri="{FF2B5EF4-FFF2-40B4-BE49-F238E27FC236}">
                  <a16:creationId xmlns:a16="http://schemas.microsoft.com/office/drawing/2014/main" id="{3BD35DB1-C92B-4924-9C02-A1D53FD29C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7800" y="3057518"/>
              <a:ext cx="216000" cy="180000"/>
            </a:xfrm>
            <a:prstGeom prst="bentConnector3">
              <a:avLst>
                <a:gd name="adj1" fmla="val 52822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F53CA79A-4890-40B2-9E1B-58C25C825886}"/>
              </a:ext>
            </a:extLst>
          </p:cNvPr>
          <p:cNvCxnSpPr>
            <a:cxnSpLocks/>
            <a:endCxn id="280" idx="2"/>
          </p:cNvCxnSpPr>
          <p:nvPr/>
        </p:nvCxnSpPr>
        <p:spPr>
          <a:xfrm>
            <a:off x="4650935" y="1707654"/>
            <a:ext cx="792088" cy="108012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AA8CD3AD-0867-41D0-B426-B9314E672D27}"/>
              </a:ext>
            </a:extLst>
          </p:cNvPr>
          <p:cNvCxnSpPr>
            <a:cxnSpLocks/>
            <a:endCxn id="280" idx="2"/>
          </p:cNvCxnSpPr>
          <p:nvPr/>
        </p:nvCxnSpPr>
        <p:spPr>
          <a:xfrm>
            <a:off x="4650935" y="2067694"/>
            <a:ext cx="792088" cy="72008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AAD0422A-4027-4778-9C3A-9C1FF7DEDDAF}"/>
              </a:ext>
            </a:extLst>
          </p:cNvPr>
          <p:cNvCxnSpPr>
            <a:cxnSpLocks/>
            <a:endCxn id="280" idx="2"/>
          </p:cNvCxnSpPr>
          <p:nvPr/>
        </p:nvCxnSpPr>
        <p:spPr>
          <a:xfrm>
            <a:off x="4650935" y="2427734"/>
            <a:ext cx="792088" cy="36004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326B2516-09A4-4CDB-8E40-77FE4C0A423E}"/>
              </a:ext>
            </a:extLst>
          </p:cNvPr>
          <p:cNvCxnSpPr>
            <a:cxnSpLocks/>
            <a:endCxn id="280" idx="2"/>
          </p:cNvCxnSpPr>
          <p:nvPr/>
        </p:nvCxnSpPr>
        <p:spPr>
          <a:xfrm>
            <a:off x="4650935" y="2787774"/>
            <a:ext cx="792088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77E8EAD2-D8E8-425B-B653-94101C984B9C}"/>
              </a:ext>
            </a:extLst>
          </p:cNvPr>
          <p:cNvCxnSpPr>
            <a:cxnSpLocks/>
            <a:endCxn id="280" idx="2"/>
          </p:cNvCxnSpPr>
          <p:nvPr/>
        </p:nvCxnSpPr>
        <p:spPr>
          <a:xfrm flipV="1">
            <a:off x="4650935" y="2787774"/>
            <a:ext cx="792088" cy="36004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475B7148-DC8A-49AC-BD9E-B2AE80A49897}"/>
              </a:ext>
            </a:extLst>
          </p:cNvPr>
          <p:cNvCxnSpPr>
            <a:cxnSpLocks/>
          </p:cNvCxnSpPr>
          <p:nvPr/>
        </p:nvCxnSpPr>
        <p:spPr>
          <a:xfrm>
            <a:off x="4650935" y="1707654"/>
            <a:ext cx="792088" cy="72008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8DDDB042-D7EC-45D0-9374-C22B91F77A9F}"/>
              </a:ext>
            </a:extLst>
          </p:cNvPr>
          <p:cNvCxnSpPr>
            <a:cxnSpLocks/>
          </p:cNvCxnSpPr>
          <p:nvPr/>
        </p:nvCxnSpPr>
        <p:spPr>
          <a:xfrm>
            <a:off x="4650935" y="2067694"/>
            <a:ext cx="792088" cy="36004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C23E4FEF-6622-457E-8BD9-F1E08D4E521C}"/>
              </a:ext>
            </a:extLst>
          </p:cNvPr>
          <p:cNvCxnSpPr/>
          <p:nvPr/>
        </p:nvCxnSpPr>
        <p:spPr>
          <a:xfrm>
            <a:off x="4650935" y="2427734"/>
            <a:ext cx="792088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22E04D67-29C8-4508-A2A3-67F5691F108C}"/>
              </a:ext>
            </a:extLst>
          </p:cNvPr>
          <p:cNvCxnSpPr/>
          <p:nvPr/>
        </p:nvCxnSpPr>
        <p:spPr>
          <a:xfrm flipV="1">
            <a:off x="4650935" y="2427734"/>
            <a:ext cx="792088" cy="36004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C7138F0A-0742-4395-80C5-8DFCC8BFBF9B}"/>
              </a:ext>
            </a:extLst>
          </p:cNvPr>
          <p:cNvCxnSpPr/>
          <p:nvPr/>
        </p:nvCxnSpPr>
        <p:spPr>
          <a:xfrm flipV="1">
            <a:off x="4650935" y="2427734"/>
            <a:ext cx="792088" cy="72008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F161885F-E71E-48B8-82F2-01D8C25A9F42}"/>
              </a:ext>
            </a:extLst>
          </p:cNvPr>
          <p:cNvGrpSpPr/>
          <p:nvPr/>
        </p:nvGrpSpPr>
        <p:grpSpPr>
          <a:xfrm>
            <a:off x="6520461" y="2283718"/>
            <a:ext cx="288032" cy="288032"/>
            <a:chOff x="5940152" y="3003798"/>
            <a:chExt cx="288032" cy="2880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B0574CAA-62DA-41C6-986E-4941A347CFA7}"/>
                    </a:ext>
                  </a:extLst>
                </p:cNvPr>
                <p:cNvSpPr/>
                <p:nvPr/>
              </p:nvSpPr>
              <p:spPr>
                <a:xfrm>
                  <a:off x="5940152" y="3003798"/>
                  <a:ext cx="288032" cy="28803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</m:t>
                        </m:r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B0574CAA-62DA-41C6-986E-4941A347CF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0152" y="3003798"/>
                  <a:ext cx="288032" cy="288032"/>
                </a:xfrm>
                <a:prstGeom prst="ellipse">
                  <a:avLst/>
                </a:prstGeom>
                <a:blipFill>
                  <a:blip r:embed="rId8"/>
                  <a:stretch>
                    <a:fillRect l="-39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3" name="Connector: Elbow 272">
              <a:extLst>
                <a:ext uri="{FF2B5EF4-FFF2-40B4-BE49-F238E27FC236}">
                  <a16:creationId xmlns:a16="http://schemas.microsoft.com/office/drawing/2014/main" id="{E152D9F1-9B96-4278-B5AF-588676DA5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7800" y="3057518"/>
              <a:ext cx="216000" cy="180000"/>
            </a:xfrm>
            <a:prstGeom prst="bentConnector3">
              <a:avLst>
                <a:gd name="adj1" fmla="val 52822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0E790663-5D6A-4F73-A59B-EA8D33CD070B}"/>
              </a:ext>
            </a:extLst>
          </p:cNvPr>
          <p:cNvCxnSpPr>
            <a:cxnSpLocks/>
          </p:cNvCxnSpPr>
          <p:nvPr/>
        </p:nvCxnSpPr>
        <p:spPr>
          <a:xfrm>
            <a:off x="5734550" y="2083961"/>
            <a:ext cx="792088" cy="36004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161FC24B-8E56-44DE-BCE8-1186C8C9770B}"/>
              </a:ext>
            </a:extLst>
          </p:cNvPr>
          <p:cNvCxnSpPr/>
          <p:nvPr/>
        </p:nvCxnSpPr>
        <p:spPr>
          <a:xfrm>
            <a:off x="5734550" y="2444001"/>
            <a:ext cx="792088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D2DC90ED-8F10-4966-AC5F-8A60C6A1B96A}"/>
              </a:ext>
            </a:extLst>
          </p:cNvPr>
          <p:cNvCxnSpPr/>
          <p:nvPr/>
        </p:nvCxnSpPr>
        <p:spPr>
          <a:xfrm flipV="1">
            <a:off x="5734550" y="2444001"/>
            <a:ext cx="792088" cy="36004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BB218C3-2C1B-4307-9610-E07B0E63E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Feedforward Networks: Multi-Layer Perceptron &amp; Deep </a:t>
            </a:r>
            <a:r>
              <a:rPr lang="en-GB"/>
              <a:t>Neural Nets</a:t>
            </a:r>
            <a:endParaRPr lang="en-GB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BF3D020-992B-4F80-A9FA-E78EDE53AF0F}"/>
              </a:ext>
            </a:extLst>
          </p:cNvPr>
          <p:cNvGrpSpPr/>
          <p:nvPr/>
        </p:nvGrpSpPr>
        <p:grpSpPr>
          <a:xfrm>
            <a:off x="-105987" y="583341"/>
            <a:ext cx="3731035" cy="3845303"/>
            <a:chOff x="-105987" y="583341"/>
            <a:chExt cx="3731035" cy="3845303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97F163ED-72BF-4470-877C-8484D53D33C8}"/>
                </a:ext>
              </a:extLst>
            </p:cNvPr>
            <p:cNvGrpSpPr/>
            <p:nvPr/>
          </p:nvGrpSpPr>
          <p:grpSpPr>
            <a:xfrm rot="8118471">
              <a:off x="238992" y="1552752"/>
              <a:ext cx="2880320" cy="2448272"/>
              <a:chOff x="467544" y="1203598"/>
              <a:chExt cx="2880320" cy="2448272"/>
            </a:xfrm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6D0A3F6-86DF-410C-A102-E1E9D51F7F61}"/>
                  </a:ext>
                </a:extLst>
              </p:cNvPr>
              <p:cNvSpPr/>
              <p:nvPr/>
            </p:nvSpPr>
            <p:spPr>
              <a:xfrm>
                <a:off x="913168" y="1210719"/>
                <a:ext cx="2286000" cy="2001982"/>
              </a:xfrm>
              <a:custGeom>
                <a:avLst/>
                <a:gdLst>
                  <a:gd name="connsiteX0" fmla="*/ 0 w 2286000"/>
                  <a:gd name="connsiteY0" fmla="*/ 360218 h 2001982"/>
                  <a:gd name="connsiteX1" fmla="*/ 1918855 w 2286000"/>
                  <a:gd name="connsiteY1" fmla="*/ 2001982 h 2001982"/>
                  <a:gd name="connsiteX2" fmla="*/ 2286000 w 2286000"/>
                  <a:gd name="connsiteY2" fmla="*/ 1267691 h 2001982"/>
                  <a:gd name="connsiteX3" fmla="*/ 2015837 w 2286000"/>
                  <a:gd name="connsiteY3" fmla="*/ 533400 h 2001982"/>
                  <a:gd name="connsiteX4" fmla="*/ 1288473 w 2286000"/>
                  <a:gd name="connsiteY4" fmla="*/ 152400 h 2001982"/>
                  <a:gd name="connsiteX5" fmla="*/ 353291 w 2286000"/>
                  <a:gd name="connsiteY5" fmla="*/ 0 h 2001982"/>
                  <a:gd name="connsiteX6" fmla="*/ 0 w 2286000"/>
                  <a:gd name="connsiteY6" fmla="*/ 360218 h 2001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0" h="2001982">
                    <a:moveTo>
                      <a:pt x="0" y="360218"/>
                    </a:moveTo>
                    <a:lnTo>
                      <a:pt x="1918855" y="2001982"/>
                    </a:lnTo>
                    <a:lnTo>
                      <a:pt x="2286000" y="1267691"/>
                    </a:lnTo>
                    <a:lnTo>
                      <a:pt x="2015837" y="533400"/>
                    </a:lnTo>
                    <a:lnTo>
                      <a:pt x="1288473" y="152400"/>
                    </a:lnTo>
                    <a:lnTo>
                      <a:pt x="353291" y="0"/>
                    </a:lnTo>
                    <a:lnTo>
                      <a:pt x="0" y="360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FDFC"/>
                  </a:gs>
                  <a:gs pos="26000">
                    <a:srgbClr val="FEFDFC"/>
                  </a:gs>
                  <a:gs pos="54000">
                    <a:srgbClr val="CE7876"/>
                  </a:gs>
                  <a:gs pos="100000">
                    <a:schemeClr val="accent2">
                      <a:lumMod val="100000"/>
                    </a:schemeClr>
                  </a:gs>
                </a:gsLst>
                <a:lin ang="7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A1721BD8-7E7C-4561-8832-A173239C95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544" y="1203598"/>
                <a:ext cx="2880320" cy="244827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B95184B-5764-429A-8D64-5E7048DA227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rot="5400000">
                <a:off x="1844403" y="2031710"/>
                <a:ext cx="423529" cy="360000"/>
              </a:xfrm>
              <a:prstGeom prst="line">
                <a:avLst/>
              </a:prstGeom>
              <a:ln>
                <a:headEnd type="arrow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17685010-329E-45DA-AB35-D02E9408FE83}"/>
                      </a:ext>
                    </a:extLst>
                  </p:cNvPr>
                  <p:cNvSpPr txBox="1"/>
                  <p:nvPr/>
                </p:nvSpPr>
                <p:spPr>
                  <a:xfrm rot="13481529">
                    <a:off x="1543112" y="1943590"/>
                    <a:ext cx="50359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3373B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17685010-329E-45DA-AB35-D02E9408FE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3481529">
                    <a:off x="1543112" y="1943590"/>
                    <a:ext cx="503599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3614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4ECDE79-2F27-49E0-8124-F7506CFA3B5E}"/>
                </a:ext>
              </a:extLst>
            </p:cNvPr>
            <p:cNvGrpSpPr/>
            <p:nvPr/>
          </p:nvGrpSpPr>
          <p:grpSpPr>
            <a:xfrm>
              <a:off x="-105987" y="583341"/>
              <a:ext cx="3731035" cy="3845303"/>
              <a:chOff x="-105987" y="583341"/>
              <a:chExt cx="3731035" cy="3845303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6D607EAA-C3ED-4323-BAE8-05D0EE59D7DB}"/>
                  </a:ext>
                </a:extLst>
              </p:cNvPr>
              <p:cNvGrpSpPr/>
              <p:nvPr/>
            </p:nvGrpSpPr>
            <p:grpSpPr>
              <a:xfrm>
                <a:off x="611560" y="1203598"/>
                <a:ext cx="2880320" cy="2448272"/>
                <a:chOff x="467544" y="1203598"/>
                <a:chExt cx="2880320" cy="2448272"/>
              </a:xfrm>
            </p:grpSpPr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6AB691D4-5587-4C9E-912C-F4FE6EC8133B}"/>
                    </a:ext>
                  </a:extLst>
                </p:cNvPr>
                <p:cNvSpPr/>
                <p:nvPr/>
              </p:nvSpPr>
              <p:spPr>
                <a:xfrm>
                  <a:off x="913168" y="1210719"/>
                  <a:ext cx="2286000" cy="2001982"/>
                </a:xfrm>
                <a:custGeom>
                  <a:avLst/>
                  <a:gdLst>
                    <a:gd name="connsiteX0" fmla="*/ 0 w 2286000"/>
                    <a:gd name="connsiteY0" fmla="*/ 360218 h 2001982"/>
                    <a:gd name="connsiteX1" fmla="*/ 1918855 w 2286000"/>
                    <a:gd name="connsiteY1" fmla="*/ 2001982 h 2001982"/>
                    <a:gd name="connsiteX2" fmla="*/ 2286000 w 2286000"/>
                    <a:gd name="connsiteY2" fmla="*/ 1267691 h 2001982"/>
                    <a:gd name="connsiteX3" fmla="*/ 2015837 w 2286000"/>
                    <a:gd name="connsiteY3" fmla="*/ 533400 h 2001982"/>
                    <a:gd name="connsiteX4" fmla="*/ 1288473 w 2286000"/>
                    <a:gd name="connsiteY4" fmla="*/ 152400 h 2001982"/>
                    <a:gd name="connsiteX5" fmla="*/ 353291 w 2286000"/>
                    <a:gd name="connsiteY5" fmla="*/ 0 h 2001982"/>
                    <a:gd name="connsiteX6" fmla="*/ 0 w 2286000"/>
                    <a:gd name="connsiteY6" fmla="*/ 360218 h 2001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86000" h="2001982">
                      <a:moveTo>
                        <a:pt x="0" y="360218"/>
                      </a:moveTo>
                      <a:lnTo>
                        <a:pt x="1918855" y="2001982"/>
                      </a:lnTo>
                      <a:lnTo>
                        <a:pt x="2286000" y="1267691"/>
                      </a:lnTo>
                      <a:lnTo>
                        <a:pt x="2015837" y="533400"/>
                      </a:lnTo>
                      <a:lnTo>
                        <a:pt x="1288473" y="152400"/>
                      </a:lnTo>
                      <a:lnTo>
                        <a:pt x="353291" y="0"/>
                      </a:lnTo>
                      <a:lnTo>
                        <a:pt x="0" y="36021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EFDFC"/>
                    </a:gs>
                    <a:gs pos="26000">
                      <a:srgbClr val="FEFDFC"/>
                    </a:gs>
                    <a:gs pos="54000">
                      <a:srgbClr val="CE7876"/>
                    </a:gs>
                    <a:gs pos="100000">
                      <a:schemeClr val="accent2">
                        <a:lumMod val="100000"/>
                      </a:schemeClr>
                    </a:gs>
                  </a:gsLst>
                  <a:lin ang="78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E17B70DF-6600-4888-89E9-4456515640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7544" y="1203598"/>
                  <a:ext cx="2880320" cy="244827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6F280A81-530B-488D-B4C0-B9D480D3E1E4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rot="5400000">
                  <a:off x="1844403" y="2031710"/>
                  <a:ext cx="423529" cy="360000"/>
                </a:xfrm>
                <a:prstGeom prst="line">
                  <a:avLst/>
                </a:prstGeom>
                <a:ln>
                  <a:headEnd type="arrow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E3CA5855-3A65-4C1B-9614-0F8D9945CC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47664" y="1945461"/>
                      <a:ext cx="5035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GB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373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373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GB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373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GB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373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E3CA5855-3A65-4C1B-9614-0F8D9945CC3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47664" y="1945461"/>
                      <a:ext cx="503599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439" r="-3659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ABF1DEF7-A696-47A1-B671-D89FE698F776}"/>
                  </a:ext>
                </a:extLst>
              </p:cNvPr>
              <p:cNvSpPr/>
              <p:nvPr/>
            </p:nvSpPr>
            <p:spPr>
              <a:xfrm rot="16711049">
                <a:off x="3201402" y="2382746"/>
                <a:ext cx="440944" cy="279410"/>
              </a:xfrm>
              <a:prstGeom prst="rect">
                <a:avLst/>
              </a:prstGeom>
              <a:solidFill>
                <a:srgbClr val="FEFDFC"/>
              </a:solidFill>
              <a:ln>
                <a:solidFill>
                  <a:srgbClr val="FEFD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A5E519E4-7CA7-4404-A6D6-2D091487FF5D}"/>
                  </a:ext>
                </a:extLst>
              </p:cNvPr>
              <p:cNvSpPr/>
              <p:nvPr/>
            </p:nvSpPr>
            <p:spPr>
              <a:xfrm rot="18752378">
                <a:off x="3009032" y="3107704"/>
                <a:ext cx="440944" cy="791089"/>
              </a:xfrm>
              <a:prstGeom prst="rect">
                <a:avLst/>
              </a:prstGeom>
              <a:solidFill>
                <a:srgbClr val="FEFDFC"/>
              </a:solidFill>
              <a:ln>
                <a:solidFill>
                  <a:srgbClr val="FEFD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C387F960-FA6D-4B06-A4D5-BBD8132592DD}"/>
                  </a:ext>
                </a:extLst>
              </p:cNvPr>
              <p:cNvGrpSpPr/>
              <p:nvPr/>
            </p:nvGrpSpPr>
            <p:grpSpPr>
              <a:xfrm rot="14666587">
                <a:off x="-322011" y="1158742"/>
                <a:ext cx="2880320" cy="2448272"/>
                <a:chOff x="467544" y="1203598"/>
                <a:chExt cx="2880320" cy="2448272"/>
              </a:xfrm>
            </p:grpSpPr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B582FFE8-3B40-461C-9570-06DDDC0AAC00}"/>
                    </a:ext>
                  </a:extLst>
                </p:cNvPr>
                <p:cNvSpPr/>
                <p:nvPr/>
              </p:nvSpPr>
              <p:spPr>
                <a:xfrm>
                  <a:off x="905642" y="1226459"/>
                  <a:ext cx="2286000" cy="2001982"/>
                </a:xfrm>
                <a:custGeom>
                  <a:avLst/>
                  <a:gdLst>
                    <a:gd name="connsiteX0" fmla="*/ 0 w 2286000"/>
                    <a:gd name="connsiteY0" fmla="*/ 360218 h 2001982"/>
                    <a:gd name="connsiteX1" fmla="*/ 1918855 w 2286000"/>
                    <a:gd name="connsiteY1" fmla="*/ 2001982 h 2001982"/>
                    <a:gd name="connsiteX2" fmla="*/ 2286000 w 2286000"/>
                    <a:gd name="connsiteY2" fmla="*/ 1267691 h 2001982"/>
                    <a:gd name="connsiteX3" fmla="*/ 2015837 w 2286000"/>
                    <a:gd name="connsiteY3" fmla="*/ 533400 h 2001982"/>
                    <a:gd name="connsiteX4" fmla="*/ 1288473 w 2286000"/>
                    <a:gd name="connsiteY4" fmla="*/ 152400 h 2001982"/>
                    <a:gd name="connsiteX5" fmla="*/ 353291 w 2286000"/>
                    <a:gd name="connsiteY5" fmla="*/ 0 h 2001982"/>
                    <a:gd name="connsiteX6" fmla="*/ 0 w 2286000"/>
                    <a:gd name="connsiteY6" fmla="*/ 360218 h 2001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86000" h="2001982">
                      <a:moveTo>
                        <a:pt x="0" y="360218"/>
                      </a:moveTo>
                      <a:lnTo>
                        <a:pt x="1918855" y="2001982"/>
                      </a:lnTo>
                      <a:lnTo>
                        <a:pt x="2286000" y="1267691"/>
                      </a:lnTo>
                      <a:lnTo>
                        <a:pt x="2015837" y="533400"/>
                      </a:lnTo>
                      <a:lnTo>
                        <a:pt x="1288473" y="152400"/>
                      </a:lnTo>
                      <a:lnTo>
                        <a:pt x="353291" y="0"/>
                      </a:lnTo>
                      <a:lnTo>
                        <a:pt x="0" y="36021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2">
                        <a:lumMod val="0"/>
                        <a:lumOff val="100000"/>
                      </a:schemeClr>
                    </a:gs>
                    <a:gs pos="27000">
                      <a:schemeClr val="accent2">
                        <a:lumMod val="0"/>
                        <a:lumOff val="100000"/>
                      </a:schemeClr>
                    </a:gs>
                    <a:gs pos="54000">
                      <a:srgbClr val="CE7876"/>
                    </a:gs>
                    <a:gs pos="100000">
                      <a:schemeClr val="accent2">
                        <a:lumMod val="100000"/>
                      </a:schemeClr>
                    </a:gs>
                  </a:gsLst>
                  <a:lin ang="78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0C25F545-23E5-4D7B-94BB-56FD926A0C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7544" y="1203598"/>
                  <a:ext cx="2880320" cy="2448272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8AE49CF2-8BC4-474B-A494-E72EA4CCC400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rot="5400000">
                  <a:off x="1844403" y="2031710"/>
                  <a:ext cx="423529" cy="360000"/>
                </a:xfrm>
                <a:prstGeom prst="line">
                  <a:avLst/>
                </a:prstGeom>
                <a:ln>
                  <a:headEnd type="arrow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3" name="TextBox 122">
                      <a:extLst>
                        <a:ext uri="{FF2B5EF4-FFF2-40B4-BE49-F238E27FC236}">
                          <a16:creationId xmlns:a16="http://schemas.microsoft.com/office/drawing/2014/main" id="{D9484577-F2C9-47A1-85E8-953EB32E1B58}"/>
                        </a:ext>
                      </a:extLst>
                    </p:cNvPr>
                    <p:cNvSpPr txBox="1"/>
                    <p:nvPr/>
                  </p:nvSpPr>
                  <p:spPr>
                    <a:xfrm rot="6933413">
                      <a:off x="1654299" y="1931842"/>
                      <a:ext cx="503599" cy="276999"/>
                    </a:xfrm>
                    <a:prstGeom prst="rect">
                      <a:avLst/>
                    </a:prstGeom>
                    <a:noFill/>
                  </p:spPr>
                  <p:txBody>
                    <a:bodyPr vert="horz"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GB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373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373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GB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373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0" lang="en-GB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373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123" name="TextBox 122">
                      <a:extLst>
                        <a:ext uri="{FF2B5EF4-FFF2-40B4-BE49-F238E27FC236}">
                          <a16:creationId xmlns:a16="http://schemas.microsoft.com/office/drawing/2014/main" id="{D9484577-F2C9-47A1-85E8-953EB32E1B5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6933413">
                      <a:off x="1654299" y="1931842"/>
                      <a:ext cx="503599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05" r="-3614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041671BD-5819-4B77-ACA9-5D9F85AA985E}"/>
                  </a:ext>
                </a:extLst>
              </p:cNvPr>
              <p:cNvSpPr/>
              <p:nvPr/>
            </p:nvSpPr>
            <p:spPr>
              <a:xfrm>
                <a:off x="467544" y="583341"/>
                <a:ext cx="1584176" cy="620258"/>
              </a:xfrm>
              <a:prstGeom prst="rect">
                <a:avLst/>
              </a:prstGeom>
              <a:solidFill>
                <a:srgbClr val="FEFDFC"/>
              </a:solidFill>
              <a:ln>
                <a:solidFill>
                  <a:srgbClr val="FEFD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C9B7DBBA-C1D4-495E-A980-6A3FD2319CD1}"/>
                  </a:ext>
                </a:extLst>
              </p:cNvPr>
              <p:cNvSpPr/>
              <p:nvPr/>
            </p:nvSpPr>
            <p:spPr>
              <a:xfrm>
                <a:off x="11109" y="1806961"/>
                <a:ext cx="135229" cy="1998174"/>
              </a:xfrm>
              <a:prstGeom prst="rect">
                <a:avLst/>
              </a:prstGeom>
              <a:solidFill>
                <a:srgbClr val="FEFDFC"/>
              </a:solidFill>
              <a:ln>
                <a:solidFill>
                  <a:srgbClr val="FEFD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831546CA-1B5B-4980-8E81-A0024C47A389}"/>
                  </a:ext>
                </a:extLst>
              </p:cNvPr>
              <p:cNvSpPr/>
              <p:nvPr/>
            </p:nvSpPr>
            <p:spPr>
              <a:xfrm rot="6514886">
                <a:off x="345643" y="3390477"/>
                <a:ext cx="783007" cy="1293327"/>
              </a:xfrm>
              <a:prstGeom prst="rect">
                <a:avLst/>
              </a:prstGeom>
              <a:solidFill>
                <a:srgbClr val="FEFDFC"/>
              </a:solidFill>
              <a:ln>
                <a:solidFill>
                  <a:srgbClr val="FEFD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78978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Freeform: Shape 340">
            <a:extLst>
              <a:ext uri="{FF2B5EF4-FFF2-40B4-BE49-F238E27FC236}">
                <a16:creationId xmlns:a16="http://schemas.microsoft.com/office/drawing/2014/main" id="{9553D525-E4EB-4E8E-932F-8BD354DC1360}"/>
              </a:ext>
            </a:extLst>
          </p:cNvPr>
          <p:cNvSpPr/>
          <p:nvPr/>
        </p:nvSpPr>
        <p:spPr>
          <a:xfrm rot="5400000">
            <a:off x="966511" y="1408380"/>
            <a:ext cx="458863" cy="691088"/>
          </a:xfrm>
          <a:custGeom>
            <a:avLst/>
            <a:gdLst>
              <a:gd name="connsiteX0" fmla="*/ 360218 w 2092036"/>
              <a:gd name="connsiteY0" fmla="*/ 55418 h 796636"/>
              <a:gd name="connsiteX1" fmla="*/ 1198418 w 2092036"/>
              <a:gd name="connsiteY1" fmla="*/ 0 h 796636"/>
              <a:gd name="connsiteX2" fmla="*/ 2092036 w 2092036"/>
              <a:gd name="connsiteY2" fmla="*/ 415636 h 796636"/>
              <a:gd name="connsiteX3" fmla="*/ 1239982 w 2092036"/>
              <a:gd name="connsiteY3" fmla="*/ 796636 h 796636"/>
              <a:gd name="connsiteX4" fmla="*/ 0 w 2092036"/>
              <a:gd name="connsiteY4" fmla="*/ 678873 h 796636"/>
              <a:gd name="connsiteX5" fmla="*/ 207818 w 2092036"/>
              <a:gd name="connsiteY5" fmla="*/ 270164 h 796636"/>
              <a:gd name="connsiteX6" fmla="*/ 360218 w 2092036"/>
              <a:gd name="connsiteY6" fmla="*/ 55418 h 796636"/>
              <a:gd name="connsiteX0" fmla="*/ 360218 w 2092036"/>
              <a:gd name="connsiteY0" fmla="*/ 55418 h 796636"/>
              <a:gd name="connsiteX1" fmla="*/ 1198418 w 2092036"/>
              <a:gd name="connsiteY1" fmla="*/ 0 h 796636"/>
              <a:gd name="connsiteX2" fmla="*/ 2092036 w 2092036"/>
              <a:gd name="connsiteY2" fmla="*/ 415636 h 796636"/>
              <a:gd name="connsiteX3" fmla="*/ 1239982 w 2092036"/>
              <a:gd name="connsiteY3" fmla="*/ 796636 h 796636"/>
              <a:gd name="connsiteX4" fmla="*/ 0 w 2092036"/>
              <a:gd name="connsiteY4" fmla="*/ 678873 h 796636"/>
              <a:gd name="connsiteX5" fmla="*/ 41471 w 2092036"/>
              <a:gd name="connsiteY5" fmla="*/ 232095 h 796636"/>
              <a:gd name="connsiteX6" fmla="*/ 360218 w 2092036"/>
              <a:gd name="connsiteY6" fmla="*/ 55418 h 796636"/>
              <a:gd name="connsiteX0" fmla="*/ 360218 w 2092036"/>
              <a:gd name="connsiteY0" fmla="*/ -1 h 741217"/>
              <a:gd name="connsiteX1" fmla="*/ 2092036 w 2092036"/>
              <a:gd name="connsiteY1" fmla="*/ 360217 h 741217"/>
              <a:gd name="connsiteX2" fmla="*/ 1239982 w 2092036"/>
              <a:gd name="connsiteY2" fmla="*/ 741217 h 741217"/>
              <a:gd name="connsiteX3" fmla="*/ 0 w 2092036"/>
              <a:gd name="connsiteY3" fmla="*/ 623454 h 741217"/>
              <a:gd name="connsiteX4" fmla="*/ 41471 w 2092036"/>
              <a:gd name="connsiteY4" fmla="*/ 176676 h 741217"/>
              <a:gd name="connsiteX5" fmla="*/ 360218 w 2092036"/>
              <a:gd name="connsiteY5" fmla="*/ -1 h 741217"/>
              <a:gd name="connsiteX0" fmla="*/ 41471 w 2092036"/>
              <a:gd name="connsiteY0" fmla="*/ 1 h 564542"/>
              <a:gd name="connsiteX1" fmla="*/ 2092036 w 2092036"/>
              <a:gd name="connsiteY1" fmla="*/ 183542 h 564542"/>
              <a:gd name="connsiteX2" fmla="*/ 1239982 w 2092036"/>
              <a:gd name="connsiteY2" fmla="*/ 564542 h 564542"/>
              <a:gd name="connsiteX3" fmla="*/ 0 w 2092036"/>
              <a:gd name="connsiteY3" fmla="*/ 446779 h 564542"/>
              <a:gd name="connsiteX4" fmla="*/ 41471 w 2092036"/>
              <a:gd name="connsiteY4" fmla="*/ 1 h 564542"/>
              <a:gd name="connsiteX0" fmla="*/ 41471 w 3989718"/>
              <a:gd name="connsiteY0" fmla="*/ -1 h 564540"/>
              <a:gd name="connsiteX1" fmla="*/ 3989715 w 3989718"/>
              <a:gd name="connsiteY1" fmla="*/ 53312 h 564540"/>
              <a:gd name="connsiteX2" fmla="*/ 1239982 w 3989718"/>
              <a:gd name="connsiteY2" fmla="*/ 564540 h 564540"/>
              <a:gd name="connsiteX3" fmla="*/ 0 w 3989718"/>
              <a:gd name="connsiteY3" fmla="*/ 446777 h 564540"/>
              <a:gd name="connsiteX4" fmla="*/ 41471 w 3989718"/>
              <a:gd name="connsiteY4" fmla="*/ -1 h 564540"/>
              <a:gd name="connsiteX0" fmla="*/ 41471 w 3989718"/>
              <a:gd name="connsiteY0" fmla="*/ 1 h 747272"/>
              <a:gd name="connsiteX1" fmla="*/ 3989715 w 3989718"/>
              <a:gd name="connsiteY1" fmla="*/ 53314 h 747272"/>
              <a:gd name="connsiteX2" fmla="*/ 2779886 w 3989718"/>
              <a:gd name="connsiteY2" fmla="*/ 747272 h 747272"/>
              <a:gd name="connsiteX3" fmla="*/ 0 w 3989718"/>
              <a:gd name="connsiteY3" fmla="*/ 446779 h 747272"/>
              <a:gd name="connsiteX4" fmla="*/ 41471 w 3989718"/>
              <a:gd name="connsiteY4" fmla="*/ 1 h 747272"/>
              <a:gd name="connsiteX0" fmla="*/ 41471 w 2779886"/>
              <a:gd name="connsiteY0" fmla="*/ 197942 h 945213"/>
              <a:gd name="connsiteX1" fmla="*/ 2449830 w 2779886"/>
              <a:gd name="connsiteY1" fmla="*/ 0 h 945213"/>
              <a:gd name="connsiteX2" fmla="*/ 2779886 w 2779886"/>
              <a:gd name="connsiteY2" fmla="*/ 945213 h 945213"/>
              <a:gd name="connsiteX3" fmla="*/ 0 w 2779886"/>
              <a:gd name="connsiteY3" fmla="*/ 644720 h 945213"/>
              <a:gd name="connsiteX4" fmla="*/ 41471 w 2779886"/>
              <a:gd name="connsiteY4" fmla="*/ 197942 h 945213"/>
              <a:gd name="connsiteX0" fmla="*/ -3 w 2738412"/>
              <a:gd name="connsiteY0" fmla="*/ 197942 h 945213"/>
              <a:gd name="connsiteX1" fmla="*/ 2408356 w 2738412"/>
              <a:gd name="connsiteY1" fmla="*/ 0 h 945213"/>
              <a:gd name="connsiteX2" fmla="*/ 2738412 w 2738412"/>
              <a:gd name="connsiteY2" fmla="*/ 945213 h 945213"/>
              <a:gd name="connsiteX3" fmla="*/ 486493 w 2738412"/>
              <a:gd name="connsiteY3" fmla="*/ 656140 h 945213"/>
              <a:gd name="connsiteX4" fmla="*/ -3 w 2738412"/>
              <a:gd name="connsiteY4" fmla="*/ 197942 h 945213"/>
              <a:gd name="connsiteX0" fmla="*/ -3 w 2738412"/>
              <a:gd name="connsiteY0" fmla="*/ 152259 h 899530"/>
              <a:gd name="connsiteX1" fmla="*/ 1924388 w 2738412"/>
              <a:gd name="connsiteY1" fmla="*/ 0 h 899530"/>
              <a:gd name="connsiteX2" fmla="*/ 2738412 w 2738412"/>
              <a:gd name="connsiteY2" fmla="*/ 899530 h 899530"/>
              <a:gd name="connsiteX3" fmla="*/ 486493 w 2738412"/>
              <a:gd name="connsiteY3" fmla="*/ 610457 h 899530"/>
              <a:gd name="connsiteX4" fmla="*/ -3 w 2738412"/>
              <a:gd name="connsiteY4" fmla="*/ 152259 h 899530"/>
              <a:gd name="connsiteX0" fmla="*/ 3 w 2914388"/>
              <a:gd name="connsiteY0" fmla="*/ -1 h 930000"/>
              <a:gd name="connsiteX1" fmla="*/ 2100364 w 2914388"/>
              <a:gd name="connsiteY1" fmla="*/ 30470 h 930000"/>
              <a:gd name="connsiteX2" fmla="*/ 2914388 w 2914388"/>
              <a:gd name="connsiteY2" fmla="*/ 930000 h 930000"/>
              <a:gd name="connsiteX3" fmla="*/ 662469 w 2914388"/>
              <a:gd name="connsiteY3" fmla="*/ 640927 h 930000"/>
              <a:gd name="connsiteX4" fmla="*/ 3 w 2914388"/>
              <a:gd name="connsiteY4" fmla="*/ -1 h 930000"/>
              <a:gd name="connsiteX0" fmla="*/ 3 w 2914388"/>
              <a:gd name="connsiteY0" fmla="*/ 209363 h 1139364"/>
              <a:gd name="connsiteX1" fmla="*/ 1924375 w 2914388"/>
              <a:gd name="connsiteY1" fmla="*/ 0 h 1139364"/>
              <a:gd name="connsiteX2" fmla="*/ 2914388 w 2914388"/>
              <a:gd name="connsiteY2" fmla="*/ 1139364 h 1139364"/>
              <a:gd name="connsiteX3" fmla="*/ 662469 w 2914388"/>
              <a:gd name="connsiteY3" fmla="*/ 850291 h 1139364"/>
              <a:gd name="connsiteX4" fmla="*/ 3 w 2914388"/>
              <a:gd name="connsiteY4" fmla="*/ 209363 h 113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4388" h="1139364">
                <a:moveTo>
                  <a:pt x="3" y="209363"/>
                </a:moveTo>
                <a:lnTo>
                  <a:pt x="1924375" y="0"/>
                </a:lnTo>
                <a:lnTo>
                  <a:pt x="2914388" y="1139364"/>
                </a:lnTo>
                <a:lnTo>
                  <a:pt x="662469" y="850291"/>
                </a:lnTo>
                <a:lnTo>
                  <a:pt x="3" y="209363"/>
                </a:lnTo>
                <a:close/>
              </a:path>
            </a:pathLst>
          </a:custGeom>
          <a:solidFill>
            <a:srgbClr val="FEFD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1FDCEA1-A024-4D8D-8731-B71073357E66}"/>
              </a:ext>
            </a:extLst>
          </p:cNvPr>
          <p:cNvGrpSpPr/>
          <p:nvPr/>
        </p:nvGrpSpPr>
        <p:grpSpPr>
          <a:xfrm>
            <a:off x="4355976" y="1203598"/>
            <a:ext cx="3528392" cy="2448272"/>
            <a:chOff x="4860032" y="1923678"/>
            <a:chExt cx="3528392" cy="24482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35AB1664-D255-418D-BB6E-89BC14EB8DFF}"/>
                    </a:ext>
                  </a:extLst>
                </p:cNvPr>
                <p:cNvSpPr/>
                <p:nvPr/>
              </p:nvSpPr>
              <p:spPr>
                <a:xfrm>
                  <a:off x="4860032" y="2283718"/>
                  <a:ext cx="288032" cy="28803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35AB1664-D255-418D-BB6E-89BC14EB8D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032" y="2283718"/>
                  <a:ext cx="288032" cy="288032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1621B86E-6D5F-4CC0-8BA6-26B8EF752BFA}"/>
                    </a:ext>
                  </a:extLst>
                </p:cNvPr>
                <p:cNvSpPr/>
                <p:nvPr/>
              </p:nvSpPr>
              <p:spPr>
                <a:xfrm>
                  <a:off x="4860032" y="2643758"/>
                  <a:ext cx="288032" cy="28803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1621B86E-6D5F-4CC0-8BA6-26B8EF752B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032" y="2643758"/>
                  <a:ext cx="288032" cy="288032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218A4C9C-5254-4FBF-AEC2-0D53D5F860FB}"/>
                    </a:ext>
                  </a:extLst>
                </p:cNvPr>
                <p:cNvSpPr/>
                <p:nvPr/>
              </p:nvSpPr>
              <p:spPr>
                <a:xfrm>
                  <a:off x="4860032" y="3003798"/>
                  <a:ext cx="288032" cy="28803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218A4C9C-5254-4FBF-AEC2-0D53D5F860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032" y="3003798"/>
                  <a:ext cx="288032" cy="28803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FF6353C6-6F8A-4D48-9F09-5EC20247460B}"/>
                    </a:ext>
                  </a:extLst>
                </p:cNvPr>
                <p:cNvSpPr/>
                <p:nvPr/>
              </p:nvSpPr>
              <p:spPr>
                <a:xfrm>
                  <a:off x="4860032" y="3363838"/>
                  <a:ext cx="288032" cy="28803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FF6353C6-6F8A-4D48-9F09-5EC2024746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032" y="3363838"/>
                  <a:ext cx="288032" cy="28803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2A4916BD-2508-46B6-A40D-2E2CC6D6F610}"/>
                    </a:ext>
                  </a:extLst>
                </p:cNvPr>
                <p:cNvSpPr/>
                <p:nvPr/>
              </p:nvSpPr>
              <p:spPr>
                <a:xfrm>
                  <a:off x="4860032" y="3723878"/>
                  <a:ext cx="288032" cy="28803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2A4916BD-2508-46B6-A40D-2E2CC6D6F6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032" y="3723878"/>
                  <a:ext cx="288032" cy="28803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3ADA457-8636-4BF9-9A5E-65560DB2D239}"/>
                </a:ext>
              </a:extLst>
            </p:cNvPr>
            <p:cNvGrpSpPr/>
            <p:nvPr/>
          </p:nvGrpSpPr>
          <p:grpSpPr>
            <a:xfrm>
              <a:off x="5940152" y="300379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1" name="Oval 330">
                    <a:extLst>
                      <a:ext uri="{FF2B5EF4-FFF2-40B4-BE49-F238E27FC236}">
                        <a16:creationId xmlns:a16="http://schemas.microsoft.com/office/drawing/2014/main" id="{8D745039-6AB2-403D-A3A0-779C55C9DD15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31" name="Oval 330">
                    <a:extLst>
                      <a:ext uri="{FF2B5EF4-FFF2-40B4-BE49-F238E27FC236}">
                        <a16:creationId xmlns:a16="http://schemas.microsoft.com/office/drawing/2014/main" id="{8D745039-6AB2-403D-A3A0-779C55C9DD1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2" name="Connector: Elbow 331">
                <a:extLst>
                  <a:ext uri="{FF2B5EF4-FFF2-40B4-BE49-F238E27FC236}">
                    <a16:creationId xmlns:a16="http://schemas.microsoft.com/office/drawing/2014/main" id="{32767CA6-711A-4096-BEEC-F50EBEB5E1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97F12E6-9AEC-40A8-A46D-CB40F0C33D16}"/>
                </a:ext>
              </a:extLst>
            </p:cNvPr>
            <p:cNvCxnSpPr>
              <a:cxnSpLocks/>
              <a:stCxn id="98" idx="6"/>
              <a:endCxn id="329" idx="2"/>
            </p:cNvCxnSpPr>
            <p:nvPr/>
          </p:nvCxnSpPr>
          <p:spPr>
            <a:xfrm>
              <a:off x="5148064" y="242773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B202C69-A038-4217-B1F4-F574E6AEA6B5}"/>
                </a:ext>
              </a:extLst>
            </p:cNvPr>
            <p:cNvCxnSpPr>
              <a:cxnSpLocks/>
              <a:stCxn id="99" idx="6"/>
              <a:endCxn id="329" idx="2"/>
            </p:cNvCxnSpPr>
            <p:nvPr/>
          </p:nvCxnSpPr>
          <p:spPr>
            <a:xfrm>
              <a:off x="5148064" y="2787774"/>
              <a:ext cx="792088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9655DF-B494-40D5-8CD5-9AE1C304641F}"/>
                </a:ext>
              </a:extLst>
            </p:cNvPr>
            <p:cNvCxnSpPr>
              <a:cxnSpLocks/>
              <a:stCxn id="100" idx="6"/>
              <a:endCxn id="329" idx="2"/>
            </p:cNvCxnSpPr>
            <p:nvPr/>
          </p:nvCxnSpPr>
          <p:spPr>
            <a:xfrm flipV="1">
              <a:off x="5148064" y="278777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FED4801-B6B2-4019-88E7-61D6D68C19E2}"/>
                </a:ext>
              </a:extLst>
            </p:cNvPr>
            <p:cNvCxnSpPr>
              <a:cxnSpLocks/>
              <a:stCxn id="101" idx="6"/>
              <a:endCxn id="329" idx="2"/>
            </p:cNvCxnSpPr>
            <p:nvPr/>
          </p:nvCxnSpPr>
          <p:spPr>
            <a:xfrm flipV="1">
              <a:off x="5148064" y="2787774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2F31EF-A13E-4F80-8A21-D7AC12FDF918}"/>
                </a:ext>
              </a:extLst>
            </p:cNvPr>
            <p:cNvCxnSpPr>
              <a:cxnSpLocks/>
              <a:stCxn id="102" idx="6"/>
              <a:endCxn id="329" idx="2"/>
            </p:cNvCxnSpPr>
            <p:nvPr/>
          </p:nvCxnSpPr>
          <p:spPr>
            <a:xfrm flipV="1">
              <a:off x="5148064" y="2787774"/>
              <a:ext cx="792088" cy="108012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7D84E61D-90CE-406A-8ED3-C118D578B6B4}"/>
                </a:ext>
              </a:extLst>
            </p:cNvPr>
            <p:cNvGrpSpPr/>
            <p:nvPr/>
          </p:nvGrpSpPr>
          <p:grpSpPr>
            <a:xfrm>
              <a:off x="5940152" y="264375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9" name="Oval 328">
                    <a:extLst>
                      <a:ext uri="{FF2B5EF4-FFF2-40B4-BE49-F238E27FC236}">
                        <a16:creationId xmlns:a16="http://schemas.microsoft.com/office/drawing/2014/main" id="{B6E9301C-487D-4CCB-9E60-04992913B901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29" name="Oval 328">
                    <a:extLst>
                      <a:ext uri="{FF2B5EF4-FFF2-40B4-BE49-F238E27FC236}">
                        <a16:creationId xmlns:a16="http://schemas.microsoft.com/office/drawing/2014/main" id="{B6E9301C-487D-4CCB-9E60-04992913B90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0" name="Connector: Elbow 329">
                <a:extLst>
                  <a:ext uri="{FF2B5EF4-FFF2-40B4-BE49-F238E27FC236}">
                    <a16:creationId xmlns:a16="http://schemas.microsoft.com/office/drawing/2014/main" id="{0E0D42E2-0D95-4A05-99D3-5516B12709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2730004-4B17-40C8-8A46-C3137BD5CD72}"/>
                </a:ext>
              </a:extLst>
            </p:cNvPr>
            <p:cNvGrpSpPr/>
            <p:nvPr/>
          </p:nvGrpSpPr>
          <p:grpSpPr>
            <a:xfrm>
              <a:off x="5940152" y="228371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7" name="Oval 326">
                    <a:extLst>
                      <a:ext uri="{FF2B5EF4-FFF2-40B4-BE49-F238E27FC236}">
                        <a16:creationId xmlns:a16="http://schemas.microsoft.com/office/drawing/2014/main" id="{DE9A87B2-9D4D-4F3E-9D06-031B320B2575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27" name="Oval 326">
                    <a:extLst>
                      <a:ext uri="{FF2B5EF4-FFF2-40B4-BE49-F238E27FC236}">
                        <a16:creationId xmlns:a16="http://schemas.microsoft.com/office/drawing/2014/main" id="{DE9A87B2-9D4D-4F3E-9D06-031B320B25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8" name="Connector: Elbow 327">
                <a:extLst>
                  <a:ext uri="{FF2B5EF4-FFF2-40B4-BE49-F238E27FC236}">
                    <a16:creationId xmlns:a16="http://schemas.microsoft.com/office/drawing/2014/main" id="{729BE5D3-B5F6-449F-8330-A8DD2EE9F1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C7E27F78-7671-4371-8A25-D252381C6AA8}"/>
                </a:ext>
              </a:extLst>
            </p:cNvPr>
            <p:cNvGrpSpPr/>
            <p:nvPr/>
          </p:nvGrpSpPr>
          <p:grpSpPr>
            <a:xfrm>
              <a:off x="5940152" y="336383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B55D4EF3-A82C-452D-B71F-243B4E0487D5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B55D4EF3-A82C-452D-B71F-243B4E0487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6" name="Connector: Elbow 325">
                <a:extLst>
                  <a:ext uri="{FF2B5EF4-FFF2-40B4-BE49-F238E27FC236}">
                    <a16:creationId xmlns:a16="http://schemas.microsoft.com/office/drawing/2014/main" id="{1D8AA7B4-757A-4E49-AD6D-D6F52B0A26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3BC39AAF-E283-4E1F-A75B-28199B0A21D1}"/>
                </a:ext>
              </a:extLst>
            </p:cNvPr>
            <p:cNvGrpSpPr/>
            <p:nvPr/>
          </p:nvGrpSpPr>
          <p:grpSpPr>
            <a:xfrm>
              <a:off x="5940152" y="372387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3" name="Oval 322">
                    <a:extLst>
                      <a:ext uri="{FF2B5EF4-FFF2-40B4-BE49-F238E27FC236}">
                        <a16:creationId xmlns:a16="http://schemas.microsoft.com/office/drawing/2014/main" id="{0F24F22F-74D5-422F-95B0-8CCCFF9D0BD2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23" name="Oval 322">
                    <a:extLst>
                      <a:ext uri="{FF2B5EF4-FFF2-40B4-BE49-F238E27FC236}">
                        <a16:creationId xmlns:a16="http://schemas.microsoft.com/office/drawing/2014/main" id="{0F24F22F-74D5-422F-95B0-8CCCFF9D0B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4" name="Connector: Elbow 323">
                <a:extLst>
                  <a:ext uri="{FF2B5EF4-FFF2-40B4-BE49-F238E27FC236}">
                    <a16:creationId xmlns:a16="http://schemas.microsoft.com/office/drawing/2014/main" id="{68D54708-9836-45B5-B375-E670B88DBA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BE25B217-018D-43FD-82CC-47647F85D4DD}"/>
                </a:ext>
              </a:extLst>
            </p:cNvPr>
            <p:cNvGrpSpPr/>
            <p:nvPr/>
          </p:nvGrpSpPr>
          <p:grpSpPr>
            <a:xfrm>
              <a:off x="5940152" y="408391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1" name="Oval 320">
                    <a:extLst>
                      <a:ext uri="{FF2B5EF4-FFF2-40B4-BE49-F238E27FC236}">
                        <a16:creationId xmlns:a16="http://schemas.microsoft.com/office/drawing/2014/main" id="{481B7F28-9272-4C9B-BD3D-A1F572D2BB94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21" name="Oval 320">
                    <a:extLst>
                      <a:ext uri="{FF2B5EF4-FFF2-40B4-BE49-F238E27FC236}">
                        <a16:creationId xmlns:a16="http://schemas.microsoft.com/office/drawing/2014/main" id="{481B7F28-9272-4C9B-BD3D-A1F572D2BB9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2" name="Connector: Elbow 321">
                <a:extLst>
                  <a:ext uri="{FF2B5EF4-FFF2-40B4-BE49-F238E27FC236}">
                    <a16:creationId xmlns:a16="http://schemas.microsoft.com/office/drawing/2014/main" id="{86A60EA6-A92C-4D81-A6A2-D66821EFF1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7541A617-035F-47CF-9161-FFFDE48EC1AF}"/>
                </a:ext>
              </a:extLst>
            </p:cNvPr>
            <p:cNvGrpSpPr/>
            <p:nvPr/>
          </p:nvGrpSpPr>
          <p:grpSpPr>
            <a:xfrm>
              <a:off x="5940152" y="192367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9" name="Oval 318">
                    <a:extLst>
                      <a:ext uri="{FF2B5EF4-FFF2-40B4-BE49-F238E27FC236}">
                        <a16:creationId xmlns:a16="http://schemas.microsoft.com/office/drawing/2014/main" id="{CA163641-6643-45C8-AEF0-92AB8387EB63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9" name="Oval 318">
                    <a:extLst>
                      <a:ext uri="{FF2B5EF4-FFF2-40B4-BE49-F238E27FC236}">
                        <a16:creationId xmlns:a16="http://schemas.microsoft.com/office/drawing/2014/main" id="{CA163641-6643-45C8-AEF0-92AB8387EB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0" name="Connector: Elbow 319">
                <a:extLst>
                  <a:ext uri="{FF2B5EF4-FFF2-40B4-BE49-F238E27FC236}">
                    <a16:creationId xmlns:a16="http://schemas.microsoft.com/office/drawing/2014/main" id="{4FA22524-D846-4E6C-BC51-F3D45804C0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96343BF-71F0-45A5-B492-F015E3D1DF4C}"/>
                </a:ext>
              </a:extLst>
            </p:cNvPr>
            <p:cNvCxnSpPr>
              <a:cxnSpLocks/>
              <a:endCxn id="327" idx="2"/>
            </p:cNvCxnSpPr>
            <p:nvPr/>
          </p:nvCxnSpPr>
          <p:spPr>
            <a:xfrm>
              <a:off x="5148064" y="2427734"/>
              <a:ext cx="792088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335AE91-A0EA-4C3C-9BD7-999872CB6788}"/>
                </a:ext>
              </a:extLst>
            </p:cNvPr>
            <p:cNvCxnSpPr>
              <a:cxnSpLocks/>
              <a:endCxn id="327" idx="2"/>
            </p:cNvCxnSpPr>
            <p:nvPr/>
          </p:nvCxnSpPr>
          <p:spPr>
            <a:xfrm flipV="1">
              <a:off x="5148064" y="242773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85CD4DE-74E8-4B93-8A7D-42FCEB4245FA}"/>
                </a:ext>
              </a:extLst>
            </p:cNvPr>
            <p:cNvCxnSpPr>
              <a:cxnSpLocks/>
              <a:endCxn id="327" idx="2"/>
            </p:cNvCxnSpPr>
            <p:nvPr/>
          </p:nvCxnSpPr>
          <p:spPr>
            <a:xfrm flipV="1">
              <a:off x="5148064" y="2427734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7C45A55-BAE0-4FF2-8F1D-5763011E58D7}"/>
                </a:ext>
              </a:extLst>
            </p:cNvPr>
            <p:cNvCxnSpPr>
              <a:cxnSpLocks/>
              <a:endCxn id="327" idx="2"/>
            </p:cNvCxnSpPr>
            <p:nvPr/>
          </p:nvCxnSpPr>
          <p:spPr>
            <a:xfrm flipV="1">
              <a:off x="5148064" y="2427734"/>
              <a:ext cx="792088" cy="108012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05B5EFC-7A26-406C-997C-4D8B170AAAF7}"/>
                </a:ext>
              </a:extLst>
            </p:cNvPr>
            <p:cNvCxnSpPr>
              <a:cxnSpLocks/>
              <a:endCxn id="327" idx="2"/>
            </p:cNvCxnSpPr>
            <p:nvPr/>
          </p:nvCxnSpPr>
          <p:spPr>
            <a:xfrm flipV="1">
              <a:off x="5148064" y="2427734"/>
              <a:ext cx="792088" cy="144016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CB58548-014B-4D2C-AB57-E246147DF06B}"/>
                </a:ext>
              </a:extLst>
            </p:cNvPr>
            <p:cNvCxnSpPr>
              <a:cxnSpLocks/>
              <a:endCxn id="325" idx="2"/>
            </p:cNvCxnSpPr>
            <p:nvPr/>
          </p:nvCxnSpPr>
          <p:spPr>
            <a:xfrm>
              <a:off x="5148064" y="2427734"/>
              <a:ext cx="792088" cy="108012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AD4584A-1C4E-4A25-B1BE-7ABE1D33C2BC}"/>
                </a:ext>
              </a:extLst>
            </p:cNvPr>
            <p:cNvCxnSpPr>
              <a:cxnSpLocks/>
              <a:endCxn id="325" idx="2"/>
            </p:cNvCxnSpPr>
            <p:nvPr/>
          </p:nvCxnSpPr>
          <p:spPr>
            <a:xfrm>
              <a:off x="5148064" y="2787774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3C82817-BBAE-4B85-B6D7-891768DF9821}"/>
                </a:ext>
              </a:extLst>
            </p:cNvPr>
            <p:cNvCxnSpPr>
              <a:cxnSpLocks/>
              <a:endCxn id="325" idx="2"/>
            </p:cNvCxnSpPr>
            <p:nvPr/>
          </p:nvCxnSpPr>
          <p:spPr>
            <a:xfrm>
              <a:off x="5148064" y="314781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422B3C1-9B4A-4FB0-977D-E56A367B8708}"/>
                </a:ext>
              </a:extLst>
            </p:cNvPr>
            <p:cNvCxnSpPr>
              <a:cxnSpLocks/>
              <a:endCxn id="325" idx="2"/>
            </p:cNvCxnSpPr>
            <p:nvPr/>
          </p:nvCxnSpPr>
          <p:spPr>
            <a:xfrm>
              <a:off x="5148064" y="3507854"/>
              <a:ext cx="792088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1CB9EDD-6ACC-4288-8D9F-2DA61D2F96BE}"/>
                </a:ext>
              </a:extLst>
            </p:cNvPr>
            <p:cNvCxnSpPr>
              <a:cxnSpLocks/>
              <a:endCxn id="325" idx="2"/>
            </p:cNvCxnSpPr>
            <p:nvPr/>
          </p:nvCxnSpPr>
          <p:spPr>
            <a:xfrm flipV="1">
              <a:off x="5148064" y="350785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3417541-314B-4DB3-BB3E-46BCDF5BBD95}"/>
                </a:ext>
              </a:extLst>
            </p:cNvPr>
            <p:cNvCxnSpPr>
              <a:cxnSpLocks/>
              <a:endCxn id="319" idx="3"/>
            </p:cNvCxnSpPr>
            <p:nvPr/>
          </p:nvCxnSpPr>
          <p:spPr>
            <a:xfrm flipV="1">
              <a:off x="5148064" y="2169529"/>
              <a:ext cx="834269" cy="25820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997A5F6-20A3-4DED-8085-A00DAE2F8DE2}"/>
                </a:ext>
              </a:extLst>
            </p:cNvPr>
            <p:cNvCxnSpPr>
              <a:cxnSpLocks/>
              <a:endCxn id="319" idx="3"/>
            </p:cNvCxnSpPr>
            <p:nvPr/>
          </p:nvCxnSpPr>
          <p:spPr>
            <a:xfrm flipV="1">
              <a:off x="5148064" y="2169529"/>
              <a:ext cx="834269" cy="61824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C5F16F1-40F6-4E23-81B9-53BBF1583FAC}"/>
                </a:ext>
              </a:extLst>
            </p:cNvPr>
            <p:cNvCxnSpPr>
              <a:cxnSpLocks/>
              <a:endCxn id="319" idx="3"/>
            </p:cNvCxnSpPr>
            <p:nvPr/>
          </p:nvCxnSpPr>
          <p:spPr>
            <a:xfrm flipV="1">
              <a:off x="5148064" y="2169529"/>
              <a:ext cx="834269" cy="97828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B865642-C4E8-431C-A7FF-E27E1CE081FE}"/>
                </a:ext>
              </a:extLst>
            </p:cNvPr>
            <p:cNvCxnSpPr>
              <a:cxnSpLocks/>
              <a:endCxn id="319" idx="3"/>
            </p:cNvCxnSpPr>
            <p:nvPr/>
          </p:nvCxnSpPr>
          <p:spPr>
            <a:xfrm flipV="1">
              <a:off x="5148064" y="2169529"/>
              <a:ext cx="834269" cy="133832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2F69D2D-4C20-4FDE-8490-9D3AA70CF4A8}"/>
                </a:ext>
              </a:extLst>
            </p:cNvPr>
            <p:cNvCxnSpPr>
              <a:cxnSpLocks/>
              <a:endCxn id="319" idx="3"/>
            </p:cNvCxnSpPr>
            <p:nvPr/>
          </p:nvCxnSpPr>
          <p:spPr>
            <a:xfrm flipV="1">
              <a:off x="5148064" y="2169529"/>
              <a:ext cx="834269" cy="169836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C0C9691-329C-4F2D-BA9C-1A9FB9544E5C}"/>
                </a:ext>
              </a:extLst>
            </p:cNvPr>
            <p:cNvCxnSpPr>
              <a:cxnSpLocks/>
              <a:endCxn id="323" idx="2"/>
            </p:cNvCxnSpPr>
            <p:nvPr/>
          </p:nvCxnSpPr>
          <p:spPr>
            <a:xfrm>
              <a:off x="5148064" y="2427734"/>
              <a:ext cx="792088" cy="144016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10AD180-66BD-4269-B309-BC8A95D539DD}"/>
                </a:ext>
              </a:extLst>
            </p:cNvPr>
            <p:cNvCxnSpPr>
              <a:cxnSpLocks/>
              <a:endCxn id="323" idx="2"/>
            </p:cNvCxnSpPr>
            <p:nvPr/>
          </p:nvCxnSpPr>
          <p:spPr>
            <a:xfrm>
              <a:off x="5148064" y="2787774"/>
              <a:ext cx="792088" cy="108012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4FC7A37-1EC4-4646-A0D2-4B93C18D71E1}"/>
                </a:ext>
              </a:extLst>
            </p:cNvPr>
            <p:cNvCxnSpPr>
              <a:cxnSpLocks/>
              <a:endCxn id="323" idx="2"/>
            </p:cNvCxnSpPr>
            <p:nvPr/>
          </p:nvCxnSpPr>
          <p:spPr>
            <a:xfrm>
              <a:off x="5148064" y="3147814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77C2316-E31A-41C2-AC16-4DF6684B8DF8}"/>
                </a:ext>
              </a:extLst>
            </p:cNvPr>
            <p:cNvCxnSpPr>
              <a:cxnSpLocks/>
              <a:endCxn id="323" idx="2"/>
            </p:cNvCxnSpPr>
            <p:nvPr/>
          </p:nvCxnSpPr>
          <p:spPr>
            <a:xfrm>
              <a:off x="5148064" y="350785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00DB26-74F5-428E-92A3-72C4FCA99E33}"/>
                </a:ext>
              </a:extLst>
            </p:cNvPr>
            <p:cNvCxnSpPr>
              <a:cxnSpLocks/>
              <a:endCxn id="323" idx="2"/>
            </p:cNvCxnSpPr>
            <p:nvPr/>
          </p:nvCxnSpPr>
          <p:spPr>
            <a:xfrm>
              <a:off x="5148064" y="3867894"/>
              <a:ext cx="792088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790EF31-EF20-44FC-B1B8-DF368186E925}"/>
                </a:ext>
              </a:extLst>
            </p:cNvPr>
            <p:cNvCxnSpPr>
              <a:cxnSpLocks/>
              <a:endCxn id="321" idx="1"/>
            </p:cNvCxnSpPr>
            <p:nvPr/>
          </p:nvCxnSpPr>
          <p:spPr>
            <a:xfrm>
              <a:off x="5148064" y="2427734"/>
              <a:ext cx="834269" cy="169836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BFC44CD-FF10-4F39-BD78-E84C5D6973F1}"/>
                </a:ext>
              </a:extLst>
            </p:cNvPr>
            <p:cNvCxnSpPr>
              <a:cxnSpLocks/>
              <a:endCxn id="321" idx="1"/>
            </p:cNvCxnSpPr>
            <p:nvPr/>
          </p:nvCxnSpPr>
          <p:spPr>
            <a:xfrm>
              <a:off x="5148064" y="2787774"/>
              <a:ext cx="834269" cy="133832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F776962-CC35-485E-8C08-5A426266899B}"/>
                </a:ext>
              </a:extLst>
            </p:cNvPr>
            <p:cNvCxnSpPr>
              <a:cxnSpLocks/>
              <a:endCxn id="321" idx="1"/>
            </p:cNvCxnSpPr>
            <p:nvPr/>
          </p:nvCxnSpPr>
          <p:spPr>
            <a:xfrm>
              <a:off x="5148064" y="3147814"/>
              <a:ext cx="834269" cy="97828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ABB4563-2A33-48BC-A4CA-52E6BB9F0C0A}"/>
                </a:ext>
              </a:extLst>
            </p:cNvPr>
            <p:cNvCxnSpPr>
              <a:cxnSpLocks/>
              <a:endCxn id="321" idx="1"/>
            </p:cNvCxnSpPr>
            <p:nvPr/>
          </p:nvCxnSpPr>
          <p:spPr>
            <a:xfrm>
              <a:off x="5148064" y="3507854"/>
              <a:ext cx="834269" cy="61824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D8D7BC7-889A-4471-8805-392F080BD262}"/>
                </a:ext>
              </a:extLst>
            </p:cNvPr>
            <p:cNvCxnSpPr>
              <a:cxnSpLocks/>
              <a:endCxn id="321" idx="1"/>
            </p:cNvCxnSpPr>
            <p:nvPr/>
          </p:nvCxnSpPr>
          <p:spPr>
            <a:xfrm>
              <a:off x="5148064" y="3867894"/>
              <a:ext cx="834269" cy="25820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3FBD3D8-DDFC-4430-B943-0D02561EFF09}"/>
                </a:ext>
              </a:extLst>
            </p:cNvPr>
            <p:cNvCxnSpPr>
              <a:cxnSpLocks/>
            </p:cNvCxnSpPr>
            <p:nvPr/>
          </p:nvCxnSpPr>
          <p:spPr>
            <a:xfrm>
              <a:off x="5148064" y="2427734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9AB22CA-E9BC-4A6F-834C-E44B02F5CFF0}"/>
                </a:ext>
              </a:extLst>
            </p:cNvPr>
            <p:cNvCxnSpPr>
              <a:cxnSpLocks/>
            </p:cNvCxnSpPr>
            <p:nvPr/>
          </p:nvCxnSpPr>
          <p:spPr>
            <a:xfrm>
              <a:off x="5148064" y="278777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A8F2279-0F9C-4EBC-B10C-915FA413A426}"/>
                </a:ext>
              </a:extLst>
            </p:cNvPr>
            <p:cNvCxnSpPr/>
            <p:nvPr/>
          </p:nvCxnSpPr>
          <p:spPr>
            <a:xfrm>
              <a:off x="5148064" y="3147814"/>
              <a:ext cx="792088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B2EF550-0A08-40B6-B0DA-512465AEDB63}"/>
                </a:ext>
              </a:extLst>
            </p:cNvPr>
            <p:cNvCxnSpPr/>
            <p:nvPr/>
          </p:nvCxnSpPr>
          <p:spPr>
            <a:xfrm flipV="1">
              <a:off x="5148064" y="314781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C3DD0E1-18C7-43E3-8184-C16B3E82F578}"/>
                </a:ext>
              </a:extLst>
            </p:cNvPr>
            <p:cNvCxnSpPr/>
            <p:nvPr/>
          </p:nvCxnSpPr>
          <p:spPr>
            <a:xfrm flipV="1">
              <a:off x="5148064" y="3147814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427D1D7D-C40A-4DC8-AF93-80B0C520EB41}"/>
                </a:ext>
              </a:extLst>
            </p:cNvPr>
            <p:cNvGrpSpPr/>
            <p:nvPr/>
          </p:nvGrpSpPr>
          <p:grpSpPr>
            <a:xfrm>
              <a:off x="7020272" y="300379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7" name="Oval 316">
                    <a:extLst>
                      <a:ext uri="{FF2B5EF4-FFF2-40B4-BE49-F238E27FC236}">
                        <a16:creationId xmlns:a16="http://schemas.microsoft.com/office/drawing/2014/main" id="{CFC441FE-960C-411D-9837-B158D206AD84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7" name="Oval 316">
                    <a:extLst>
                      <a:ext uri="{FF2B5EF4-FFF2-40B4-BE49-F238E27FC236}">
                        <a16:creationId xmlns:a16="http://schemas.microsoft.com/office/drawing/2014/main" id="{CFC441FE-960C-411D-9837-B158D206AD8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8" name="Connector: Elbow 317">
                <a:extLst>
                  <a:ext uri="{FF2B5EF4-FFF2-40B4-BE49-F238E27FC236}">
                    <a16:creationId xmlns:a16="http://schemas.microsoft.com/office/drawing/2014/main" id="{BC59F954-EB09-4F93-8FBD-49CC813225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B709968-E836-41E3-9B11-4DF26D860E21}"/>
                </a:ext>
              </a:extLst>
            </p:cNvPr>
            <p:cNvCxnSpPr>
              <a:cxnSpLocks/>
              <a:endCxn id="315" idx="2"/>
            </p:cNvCxnSpPr>
            <p:nvPr/>
          </p:nvCxnSpPr>
          <p:spPr>
            <a:xfrm>
              <a:off x="6228184" y="242773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1E64420-72B3-4001-A11B-0E30430C96B1}"/>
                </a:ext>
              </a:extLst>
            </p:cNvPr>
            <p:cNvCxnSpPr>
              <a:cxnSpLocks/>
              <a:endCxn id="315" idx="2"/>
            </p:cNvCxnSpPr>
            <p:nvPr/>
          </p:nvCxnSpPr>
          <p:spPr>
            <a:xfrm>
              <a:off x="6228184" y="2787774"/>
              <a:ext cx="792088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94B4250-0A17-466B-B08C-99B51B0680E6}"/>
                </a:ext>
              </a:extLst>
            </p:cNvPr>
            <p:cNvCxnSpPr>
              <a:cxnSpLocks/>
              <a:endCxn id="315" idx="2"/>
            </p:cNvCxnSpPr>
            <p:nvPr/>
          </p:nvCxnSpPr>
          <p:spPr>
            <a:xfrm flipV="1">
              <a:off x="6228184" y="278777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41E84037-6ED7-49E7-A5D0-CA0316111987}"/>
                </a:ext>
              </a:extLst>
            </p:cNvPr>
            <p:cNvCxnSpPr>
              <a:cxnSpLocks/>
              <a:endCxn id="315" idx="2"/>
            </p:cNvCxnSpPr>
            <p:nvPr/>
          </p:nvCxnSpPr>
          <p:spPr>
            <a:xfrm flipV="1">
              <a:off x="6228184" y="2787774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50CFD86-D048-4DF1-AAB2-CD3B082C0BAA}"/>
                </a:ext>
              </a:extLst>
            </p:cNvPr>
            <p:cNvCxnSpPr>
              <a:cxnSpLocks/>
              <a:endCxn id="315" idx="2"/>
            </p:cNvCxnSpPr>
            <p:nvPr/>
          </p:nvCxnSpPr>
          <p:spPr>
            <a:xfrm flipV="1">
              <a:off x="6228184" y="2787774"/>
              <a:ext cx="792088" cy="108012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F57D915A-ABAC-4E04-B886-C7E225159578}"/>
                </a:ext>
              </a:extLst>
            </p:cNvPr>
            <p:cNvGrpSpPr/>
            <p:nvPr/>
          </p:nvGrpSpPr>
          <p:grpSpPr>
            <a:xfrm>
              <a:off x="7020272" y="264375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5" name="Oval 314">
                    <a:extLst>
                      <a:ext uri="{FF2B5EF4-FFF2-40B4-BE49-F238E27FC236}">
                        <a16:creationId xmlns:a16="http://schemas.microsoft.com/office/drawing/2014/main" id="{1B0314F9-5BFE-493D-84B8-1C82F7163819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5" name="Oval 314">
                    <a:extLst>
                      <a:ext uri="{FF2B5EF4-FFF2-40B4-BE49-F238E27FC236}">
                        <a16:creationId xmlns:a16="http://schemas.microsoft.com/office/drawing/2014/main" id="{1B0314F9-5BFE-493D-84B8-1C82F71638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6" name="Connector: Elbow 315">
                <a:extLst>
                  <a:ext uri="{FF2B5EF4-FFF2-40B4-BE49-F238E27FC236}">
                    <a16:creationId xmlns:a16="http://schemas.microsoft.com/office/drawing/2014/main" id="{63B4D16D-B270-40E4-A10A-976F0370A9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63CEF4AB-4CB1-4604-90C8-8A85778692B6}"/>
                </a:ext>
              </a:extLst>
            </p:cNvPr>
            <p:cNvGrpSpPr/>
            <p:nvPr/>
          </p:nvGrpSpPr>
          <p:grpSpPr>
            <a:xfrm>
              <a:off x="7020272" y="228371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3" name="Oval 312">
                    <a:extLst>
                      <a:ext uri="{FF2B5EF4-FFF2-40B4-BE49-F238E27FC236}">
                        <a16:creationId xmlns:a16="http://schemas.microsoft.com/office/drawing/2014/main" id="{E7EFA927-0EEF-4B9D-B5D6-AF9F5DFCBD4C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3" name="Oval 312">
                    <a:extLst>
                      <a:ext uri="{FF2B5EF4-FFF2-40B4-BE49-F238E27FC236}">
                        <a16:creationId xmlns:a16="http://schemas.microsoft.com/office/drawing/2014/main" id="{E7EFA927-0EEF-4B9D-B5D6-AF9F5DFCBD4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4" name="Connector: Elbow 313">
                <a:extLst>
                  <a:ext uri="{FF2B5EF4-FFF2-40B4-BE49-F238E27FC236}">
                    <a16:creationId xmlns:a16="http://schemas.microsoft.com/office/drawing/2014/main" id="{7DAE432F-D946-4BC2-9232-4E53B3BAE6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89BAA5D1-934A-41B1-AC4E-E696F639222C}"/>
                </a:ext>
              </a:extLst>
            </p:cNvPr>
            <p:cNvGrpSpPr/>
            <p:nvPr/>
          </p:nvGrpSpPr>
          <p:grpSpPr>
            <a:xfrm>
              <a:off x="7020272" y="336383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1" name="Oval 310">
                    <a:extLst>
                      <a:ext uri="{FF2B5EF4-FFF2-40B4-BE49-F238E27FC236}">
                        <a16:creationId xmlns:a16="http://schemas.microsoft.com/office/drawing/2014/main" id="{D9DAF02D-65D9-452B-8B3B-E3B669518A23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1" name="Oval 310">
                    <a:extLst>
                      <a:ext uri="{FF2B5EF4-FFF2-40B4-BE49-F238E27FC236}">
                        <a16:creationId xmlns:a16="http://schemas.microsoft.com/office/drawing/2014/main" id="{D9DAF02D-65D9-452B-8B3B-E3B669518A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2" name="Connector: Elbow 311">
                <a:extLst>
                  <a:ext uri="{FF2B5EF4-FFF2-40B4-BE49-F238E27FC236}">
                    <a16:creationId xmlns:a16="http://schemas.microsoft.com/office/drawing/2014/main" id="{3C52C3A2-C624-42A5-A7DC-A86EAA9666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731DCF23-233C-42C3-A5B3-9BFCC5370D3F}"/>
                </a:ext>
              </a:extLst>
            </p:cNvPr>
            <p:cNvGrpSpPr/>
            <p:nvPr/>
          </p:nvGrpSpPr>
          <p:grpSpPr>
            <a:xfrm>
              <a:off x="7020272" y="372387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9" name="Oval 308">
                    <a:extLst>
                      <a:ext uri="{FF2B5EF4-FFF2-40B4-BE49-F238E27FC236}">
                        <a16:creationId xmlns:a16="http://schemas.microsoft.com/office/drawing/2014/main" id="{3C99897F-5D3F-4831-9169-19549A89A025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09" name="Oval 308">
                    <a:extLst>
                      <a:ext uri="{FF2B5EF4-FFF2-40B4-BE49-F238E27FC236}">
                        <a16:creationId xmlns:a16="http://schemas.microsoft.com/office/drawing/2014/main" id="{3C99897F-5D3F-4831-9169-19549A89A0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0" name="Connector: Elbow 309">
                <a:extLst>
                  <a:ext uri="{FF2B5EF4-FFF2-40B4-BE49-F238E27FC236}">
                    <a16:creationId xmlns:a16="http://schemas.microsoft.com/office/drawing/2014/main" id="{715D79C2-19F7-43A6-AF32-614B2C6FD5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C8C034B5-4BBB-45D9-9360-6FCA68199B06}"/>
                </a:ext>
              </a:extLst>
            </p:cNvPr>
            <p:cNvGrpSpPr/>
            <p:nvPr/>
          </p:nvGrpSpPr>
          <p:grpSpPr>
            <a:xfrm>
              <a:off x="7020272" y="408391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7" name="Oval 306">
                    <a:extLst>
                      <a:ext uri="{FF2B5EF4-FFF2-40B4-BE49-F238E27FC236}">
                        <a16:creationId xmlns:a16="http://schemas.microsoft.com/office/drawing/2014/main" id="{3F96B51F-8C3A-4D57-A73E-50FDA478642C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07" name="Oval 306">
                    <a:extLst>
                      <a:ext uri="{FF2B5EF4-FFF2-40B4-BE49-F238E27FC236}">
                        <a16:creationId xmlns:a16="http://schemas.microsoft.com/office/drawing/2014/main" id="{3F96B51F-8C3A-4D57-A73E-50FDA47864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8" name="Connector: Elbow 307">
                <a:extLst>
                  <a:ext uri="{FF2B5EF4-FFF2-40B4-BE49-F238E27FC236}">
                    <a16:creationId xmlns:a16="http://schemas.microsoft.com/office/drawing/2014/main" id="{B0DDF867-D4E1-4E66-98B5-70E0C89DA8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9039C0DC-E8D3-4EAD-8872-ED07C1F9AE0F}"/>
                </a:ext>
              </a:extLst>
            </p:cNvPr>
            <p:cNvGrpSpPr/>
            <p:nvPr/>
          </p:nvGrpSpPr>
          <p:grpSpPr>
            <a:xfrm>
              <a:off x="7020272" y="192367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5" name="Oval 304">
                    <a:extLst>
                      <a:ext uri="{FF2B5EF4-FFF2-40B4-BE49-F238E27FC236}">
                        <a16:creationId xmlns:a16="http://schemas.microsoft.com/office/drawing/2014/main" id="{065A2174-D158-4700-B813-F283178FFC64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05" name="Oval 304">
                    <a:extLst>
                      <a:ext uri="{FF2B5EF4-FFF2-40B4-BE49-F238E27FC236}">
                        <a16:creationId xmlns:a16="http://schemas.microsoft.com/office/drawing/2014/main" id="{065A2174-D158-4700-B813-F283178FFC6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6" name="Connector: Elbow 305">
                <a:extLst>
                  <a:ext uri="{FF2B5EF4-FFF2-40B4-BE49-F238E27FC236}">
                    <a16:creationId xmlns:a16="http://schemas.microsoft.com/office/drawing/2014/main" id="{B1B368FA-409E-4BA0-B7B4-B518A4CBAC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35CC400-AFA7-421A-889B-DA857E692291}"/>
                </a:ext>
              </a:extLst>
            </p:cNvPr>
            <p:cNvCxnSpPr>
              <a:cxnSpLocks/>
              <a:endCxn id="313" idx="2"/>
            </p:cNvCxnSpPr>
            <p:nvPr/>
          </p:nvCxnSpPr>
          <p:spPr>
            <a:xfrm>
              <a:off x="6228184" y="2427734"/>
              <a:ext cx="792088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1AEF787-FBBB-427C-8875-860783119CA1}"/>
                </a:ext>
              </a:extLst>
            </p:cNvPr>
            <p:cNvCxnSpPr>
              <a:cxnSpLocks/>
              <a:endCxn id="313" idx="2"/>
            </p:cNvCxnSpPr>
            <p:nvPr/>
          </p:nvCxnSpPr>
          <p:spPr>
            <a:xfrm flipV="1">
              <a:off x="6228184" y="242773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906D429-8F6F-4BA0-9955-949A04C6F819}"/>
                </a:ext>
              </a:extLst>
            </p:cNvPr>
            <p:cNvCxnSpPr>
              <a:cxnSpLocks/>
              <a:endCxn id="313" idx="2"/>
            </p:cNvCxnSpPr>
            <p:nvPr/>
          </p:nvCxnSpPr>
          <p:spPr>
            <a:xfrm flipV="1">
              <a:off x="6228184" y="2427734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A85C690-22C0-48BD-8618-D81B692037B6}"/>
                </a:ext>
              </a:extLst>
            </p:cNvPr>
            <p:cNvCxnSpPr>
              <a:cxnSpLocks/>
              <a:endCxn id="313" idx="2"/>
            </p:cNvCxnSpPr>
            <p:nvPr/>
          </p:nvCxnSpPr>
          <p:spPr>
            <a:xfrm flipV="1">
              <a:off x="6228184" y="2427734"/>
              <a:ext cx="792088" cy="108012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08EAD42-B620-4676-B9D2-D87A819DB7E9}"/>
                </a:ext>
              </a:extLst>
            </p:cNvPr>
            <p:cNvCxnSpPr>
              <a:cxnSpLocks/>
              <a:endCxn id="313" idx="2"/>
            </p:cNvCxnSpPr>
            <p:nvPr/>
          </p:nvCxnSpPr>
          <p:spPr>
            <a:xfrm flipV="1">
              <a:off x="6228184" y="2427734"/>
              <a:ext cx="792088" cy="144016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F386E81-86B1-423F-91BA-DE344C8ED22E}"/>
                </a:ext>
              </a:extLst>
            </p:cNvPr>
            <p:cNvCxnSpPr>
              <a:cxnSpLocks/>
              <a:endCxn id="311" idx="2"/>
            </p:cNvCxnSpPr>
            <p:nvPr/>
          </p:nvCxnSpPr>
          <p:spPr>
            <a:xfrm>
              <a:off x="6228184" y="2427734"/>
              <a:ext cx="792088" cy="108012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826FA21-8722-4DF4-AF5B-287FE1F0E314}"/>
                </a:ext>
              </a:extLst>
            </p:cNvPr>
            <p:cNvCxnSpPr>
              <a:cxnSpLocks/>
              <a:endCxn id="311" idx="2"/>
            </p:cNvCxnSpPr>
            <p:nvPr/>
          </p:nvCxnSpPr>
          <p:spPr>
            <a:xfrm>
              <a:off x="6228184" y="2787774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6A3B9FE-794A-49FC-9233-DAFCA2BC702B}"/>
                </a:ext>
              </a:extLst>
            </p:cNvPr>
            <p:cNvCxnSpPr>
              <a:cxnSpLocks/>
              <a:endCxn id="311" idx="2"/>
            </p:cNvCxnSpPr>
            <p:nvPr/>
          </p:nvCxnSpPr>
          <p:spPr>
            <a:xfrm>
              <a:off x="6228184" y="314781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DF0E648-DEE3-4CD7-92EF-8FE09AF57937}"/>
                </a:ext>
              </a:extLst>
            </p:cNvPr>
            <p:cNvCxnSpPr>
              <a:cxnSpLocks/>
              <a:endCxn id="311" idx="2"/>
            </p:cNvCxnSpPr>
            <p:nvPr/>
          </p:nvCxnSpPr>
          <p:spPr>
            <a:xfrm>
              <a:off x="6228184" y="3507854"/>
              <a:ext cx="792088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B315494-2D28-4DD8-8A28-742CF021DCB4}"/>
                </a:ext>
              </a:extLst>
            </p:cNvPr>
            <p:cNvCxnSpPr>
              <a:cxnSpLocks/>
              <a:endCxn id="311" idx="2"/>
            </p:cNvCxnSpPr>
            <p:nvPr/>
          </p:nvCxnSpPr>
          <p:spPr>
            <a:xfrm flipV="1">
              <a:off x="6228184" y="350785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BFA273EF-4477-41EF-88A7-A3A4BF76CDA9}"/>
                </a:ext>
              </a:extLst>
            </p:cNvPr>
            <p:cNvCxnSpPr>
              <a:cxnSpLocks/>
              <a:endCxn id="305" idx="3"/>
            </p:cNvCxnSpPr>
            <p:nvPr/>
          </p:nvCxnSpPr>
          <p:spPr>
            <a:xfrm flipV="1">
              <a:off x="6228184" y="2169529"/>
              <a:ext cx="834269" cy="25820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25BCBFF-BE86-42F0-90E9-5A3DC8D9F14E}"/>
                </a:ext>
              </a:extLst>
            </p:cNvPr>
            <p:cNvCxnSpPr>
              <a:cxnSpLocks/>
              <a:endCxn id="305" idx="3"/>
            </p:cNvCxnSpPr>
            <p:nvPr/>
          </p:nvCxnSpPr>
          <p:spPr>
            <a:xfrm flipV="1">
              <a:off x="6228184" y="2169529"/>
              <a:ext cx="834269" cy="61824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CF099E7-B945-4C2D-B32D-72EF4587809C}"/>
                </a:ext>
              </a:extLst>
            </p:cNvPr>
            <p:cNvCxnSpPr>
              <a:cxnSpLocks/>
              <a:endCxn id="305" idx="3"/>
            </p:cNvCxnSpPr>
            <p:nvPr/>
          </p:nvCxnSpPr>
          <p:spPr>
            <a:xfrm flipV="1">
              <a:off x="6228184" y="2169529"/>
              <a:ext cx="834269" cy="97828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F895B18-59F8-45F1-8438-1A326918D2E1}"/>
                </a:ext>
              </a:extLst>
            </p:cNvPr>
            <p:cNvCxnSpPr>
              <a:cxnSpLocks/>
              <a:endCxn id="305" idx="3"/>
            </p:cNvCxnSpPr>
            <p:nvPr/>
          </p:nvCxnSpPr>
          <p:spPr>
            <a:xfrm flipV="1">
              <a:off x="6228184" y="2169529"/>
              <a:ext cx="834269" cy="133832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105B5C67-253D-4BE5-BE8C-7D1AC14814B3}"/>
                </a:ext>
              </a:extLst>
            </p:cNvPr>
            <p:cNvCxnSpPr>
              <a:cxnSpLocks/>
              <a:endCxn id="305" idx="3"/>
            </p:cNvCxnSpPr>
            <p:nvPr/>
          </p:nvCxnSpPr>
          <p:spPr>
            <a:xfrm flipV="1">
              <a:off x="6228184" y="2169529"/>
              <a:ext cx="834269" cy="169836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0597504-556B-4238-A700-B5FF809CB4DE}"/>
                </a:ext>
              </a:extLst>
            </p:cNvPr>
            <p:cNvCxnSpPr>
              <a:cxnSpLocks/>
              <a:endCxn id="309" idx="2"/>
            </p:cNvCxnSpPr>
            <p:nvPr/>
          </p:nvCxnSpPr>
          <p:spPr>
            <a:xfrm>
              <a:off x="6228184" y="2427734"/>
              <a:ext cx="792088" cy="144016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0EBC547E-3E58-4784-8056-19EAD0719F0C}"/>
                </a:ext>
              </a:extLst>
            </p:cNvPr>
            <p:cNvCxnSpPr>
              <a:cxnSpLocks/>
              <a:endCxn id="309" idx="2"/>
            </p:cNvCxnSpPr>
            <p:nvPr/>
          </p:nvCxnSpPr>
          <p:spPr>
            <a:xfrm>
              <a:off x="6228184" y="2787774"/>
              <a:ext cx="792088" cy="108012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F2B448-3D8D-4C37-B143-9022546CAD14}"/>
                </a:ext>
              </a:extLst>
            </p:cNvPr>
            <p:cNvCxnSpPr>
              <a:cxnSpLocks/>
              <a:endCxn id="309" idx="2"/>
            </p:cNvCxnSpPr>
            <p:nvPr/>
          </p:nvCxnSpPr>
          <p:spPr>
            <a:xfrm>
              <a:off x="6228184" y="3147814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82B8F42-757E-4B5D-ADED-979F48A21479}"/>
                </a:ext>
              </a:extLst>
            </p:cNvPr>
            <p:cNvCxnSpPr>
              <a:cxnSpLocks/>
              <a:endCxn id="309" idx="2"/>
            </p:cNvCxnSpPr>
            <p:nvPr/>
          </p:nvCxnSpPr>
          <p:spPr>
            <a:xfrm>
              <a:off x="6228184" y="350785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B063969-9898-4DAA-906E-5A3B2A0C38D2}"/>
                </a:ext>
              </a:extLst>
            </p:cNvPr>
            <p:cNvCxnSpPr>
              <a:cxnSpLocks/>
              <a:endCxn id="309" idx="2"/>
            </p:cNvCxnSpPr>
            <p:nvPr/>
          </p:nvCxnSpPr>
          <p:spPr>
            <a:xfrm>
              <a:off x="6228184" y="3867894"/>
              <a:ext cx="792088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39E3D3C1-BE1A-4D50-B332-7F97AA41172E}"/>
                </a:ext>
              </a:extLst>
            </p:cNvPr>
            <p:cNvCxnSpPr>
              <a:cxnSpLocks/>
              <a:endCxn id="307" idx="1"/>
            </p:cNvCxnSpPr>
            <p:nvPr/>
          </p:nvCxnSpPr>
          <p:spPr>
            <a:xfrm>
              <a:off x="6228184" y="2427734"/>
              <a:ext cx="834269" cy="169836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4CEEB5D7-7494-4EA6-8AB4-F85016A9E335}"/>
                </a:ext>
              </a:extLst>
            </p:cNvPr>
            <p:cNvCxnSpPr>
              <a:cxnSpLocks/>
              <a:endCxn id="307" idx="1"/>
            </p:cNvCxnSpPr>
            <p:nvPr/>
          </p:nvCxnSpPr>
          <p:spPr>
            <a:xfrm>
              <a:off x="6228184" y="2787774"/>
              <a:ext cx="834269" cy="133832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6B14478-CBFB-4DA1-B663-92285B4A5E26}"/>
                </a:ext>
              </a:extLst>
            </p:cNvPr>
            <p:cNvCxnSpPr>
              <a:cxnSpLocks/>
              <a:endCxn id="307" idx="1"/>
            </p:cNvCxnSpPr>
            <p:nvPr/>
          </p:nvCxnSpPr>
          <p:spPr>
            <a:xfrm>
              <a:off x="6228184" y="3147814"/>
              <a:ext cx="834269" cy="97828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00C6EAF-0078-4A56-AD6A-9C75F021933A}"/>
                </a:ext>
              </a:extLst>
            </p:cNvPr>
            <p:cNvCxnSpPr>
              <a:cxnSpLocks/>
              <a:endCxn id="307" idx="1"/>
            </p:cNvCxnSpPr>
            <p:nvPr/>
          </p:nvCxnSpPr>
          <p:spPr>
            <a:xfrm>
              <a:off x="6228184" y="3507854"/>
              <a:ext cx="834269" cy="61824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94DBD1C-DCA2-442C-89D2-EB59FFCA1C09}"/>
                </a:ext>
              </a:extLst>
            </p:cNvPr>
            <p:cNvCxnSpPr>
              <a:cxnSpLocks/>
              <a:endCxn id="307" idx="1"/>
            </p:cNvCxnSpPr>
            <p:nvPr/>
          </p:nvCxnSpPr>
          <p:spPr>
            <a:xfrm>
              <a:off x="6228184" y="3867894"/>
              <a:ext cx="834269" cy="25820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CFA2C1D-5820-4877-81FB-8AD64D414BE8}"/>
                </a:ext>
              </a:extLst>
            </p:cNvPr>
            <p:cNvCxnSpPr>
              <a:cxnSpLocks/>
            </p:cNvCxnSpPr>
            <p:nvPr/>
          </p:nvCxnSpPr>
          <p:spPr>
            <a:xfrm>
              <a:off x="6228184" y="2427734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13C1BCC3-0DE2-4881-A915-B9DBCE37DA22}"/>
                </a:ext>
              </a:extLst>
            </p:cNvPr>
            <p:cNvCxnSpPr>
              <a:cxnSpLocks/>
            </p:cNvCxnSpPr>
            <p:nvPr/>
          </p:nvCxnSpPr>
          <p:spPr>
            <a:xfrm>
              <a:off x="6228184" y="278777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BE56263-DD46-489B-90AA-7EDEB70EFC37}"/>
                </a:ext>
              </a:extLst>
            </p:cNvPr>
            <p:cNvCxnSpPr/>
            <p:nvPr/>
          </p:nvCxnSpPr>
          <p:spPr>
            <a:xfrm>
              <a:off x="6228184" y="3147814"/>
              <a:ext cx="792088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BD4A708-86C4-4B57-BF86-FEE8CB0D0E9F}"/>
                </a:ext>
              </a:extLst>
            </p:cNvPr>
            <p:cNvCxnSpPr/>
            <p:nvPr/>
          </p:nvCxnSpPr>
          <p:spPr>
            <a:xfrm flipV="1">
              <a:off x="6228184" y="314781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A0E3D4A0-8D91-4685-BD9F-D38A82705AF1}"/>
                </a:ext>
              </a:extLst>
            </p:cNvPr>
            <p:cNvCxnSpPr/>
            <p:nvPr/>
          </p:nvCxnSpPr>
          <p:spPr>
            <a:xfrm flipV="1">
              <a:off x="6228184" y="3147814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4489AA71-79C3-4A1B-8EFD-B2470808CA8B}"/>
                </a:ext>
              </a:extLst>
            </p:cNvPr>
            <p:cNvCxnSpPr>
              <a:cxnSpLocks/>
              <a:stCxn id="319" idx="5"/>
            </p:cNvCxnSpPr>
            <p:nvPr/>
          </p:nvCxnSpPr>
          <p:spPr>
            <a:xfrm>
              <a:off x="6186003" y="2169529"/>
              <a:ext cx="834269" cy="612802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2222F95-5D71-4D8F-B568-EEF47D993216}"/>
                </a:ext>
              </a:extLst>
            </p:cNvPr>
            <p:cNvCxnSpPr>
              <a:cxnSpLocks/>
              <a:stCxn id="319" idx="5"/>
            </p:cNvCxnSpPr>
            <p:nvPr/>
          </p:nvCxnSpPr>
          <p:spPr>
            <a:xfrm>
              <a:off x="6186003" y="2169529"/>
              <a:ext cx="834269" cy="252762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5742DA1-FC8A-4CE6-8891-9C8087CAF0C6}"/>
                </a:ext>
              </a:extLst>
            </p:cNvPr>
            <p:cNvCxnSpPr>
              <a:cxnSpLocks/>
              <a:stCxn id="319" idx="5"/>
            </p:cNvCxnSpPr>
            <p:nvPr/>
          </p:nvCxnSpPr>
          <p:spPr>
            <a:xfrm>
              <a:off x="6186003" y="2169529"/>
              <a:ext cx="834269" cy="1332882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978CB8D-0B10-41FA-A5D2-EFA45D08F8F0}"/>
                </a:ext>
              </a:extLst>
            </p:cNvPr>
            <p:cNvCxnSpPr>
              <a:cxnSpLocks/>
              <a:stCxn id="319" idx="5"/>
            </p:cNvCxnSpPr>
            <p:nvPr/>
          </p:nvCxnSpPr>
          <p:spPr>
            <a:xfrm flipV="1">
              <a:off x="6186003" y="2164087"/>
              <a:ext cx="876450" cy="5442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9CE022B-176A-4C29-9D9E-936C02852407}"/>
                </a:ext>
              </a:extLst>
            </p:cNvPr>
            <p:cNvCxnSpPr>
              <a:cxnSpLocks/>
              <a:stCxn id="319" idx="5"/>
            </p:cNvCxnSpPr>
            <p:nvPr/>
          </p:nvCxnSpPr>
          <p:spPr>
            <a:xfrm>
              <a:off x="6186003" y="2169529"/>
              <a:ext cx="834269" cy="1692922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205F9F6-66B4-4A5C-BF51-38D7CF252F8F}"/>
                </a:ext>
              </a:extLst>
            </p:cNvPr>
            <p:cNvCxnSpPr>
              <a:cxnSpLocks/>
              <a:stCxn id="319" idx="5"/>
            </p:cNvCxnSpPr>
            <p:nvPr/>
          </p:nvCxnSpPr>
          <p:spPr>
            <a:xfrm>
              <a:off x="6186003" y="2169529"/>
              <a:ext cx="876450" cy="1951127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CCB3049-71FA-4577-A579-5651C7343B4D}"/>
                </a:ext>
              </a:extLst>
            </p:cNvPr>
            <p:cNvCxnSpPr>
              <a:cxnSpLocks/>
              <a:stCxn id="319" idx="5"/>
            </p:cNvCxnSpPr>
            <p:nvPr/>
          </p:nvCxnSpPr>
          <p:spPr>
            <a:xfrm>
              <a:off x="6186003" y="2169529"/>
              <a:ext cx="834269" cy="972842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719481A0-E542-481E-A26D-F3BC597365B5}"/>
                </a:ext>
              </a:extLst>
            </p:cNvPr>
            <p:cNvCxnSpPr>
              <a:cxnSpLocks/>
              <a:stCxn id="321" idx="7"/>
            </p:cNvCxnSpPr>
            <p:nvPr/>
          </p:nvCxnSpPr>
          <p:spPr>
            <a:xfrm flipV="1">
              <a:off x="6186003" y="2782331"/>
              <a:ext cx="834269" cy="1343768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DE2FEDC4-10CB-4702-A33A-0C2F643DA8F8}"/>
                </a:ext>
              </a:extLst>
            </p:cNvPr>
            <p:cNvCxnSpPr>
              <a:cxnSpLocks/>
              <a:stCxn id="321" idx="7"/>
            </p:cNvCxnSpPr>
            <p:nvPr/>
          </p:nvCxnSpPr>
          <p:spPr>
            <a:xfrm flipV="1">
              <a:off x="6186003" y="2422291"/>
              <a:ext cx="834269" cy="1703808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7466CECA-2116-4B1F-AC50-107980866BB0}"/>
                </a:ext>
              </a:extLst>
            </p:cNvPr>
            <p:cNvCxnSpPr>
              <a:cxnSpLocks/>
              <a:stCxn id="321" idx="7"/>
            </p:cNvCxnSpPr>
            <p:nvPr/>
          </p:nvCxnSpPr>
          <p:spPr>
            <a:xfrm flipV="1">
              <a:off x="6186003" y="3502411"/>
              <a:ext cx="834269" cy="623688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28581AD8-C304-4B60-ADEF-2BF3731AA8A2}"/>
                </a:ext>
              </a:extLst>
            </p:cNvPr>
            <p:cNvCxnSpPr>
              <a:cxnSpLocks/>
              <a:stCxn id="321" idx="7"/>
            </p:cNvCxnSpPr>
            <p:nvPr/>
          </p:nvCxnSpPr>
          <p:spPr>
            <a:xfrm flipV="1">
              <a:off x="6186003" y="2164087"/>
              <a:ext cx="876450" cy="1962012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114B613C-154E-44CE-B875-1DCA9192BF4D}"/>
                </a:ext>
              </a:extLst>
            </p:cNvPr>
            <p:cNvCxnSpPr>
              <a:cxnSpLocks/>
              <a:stCxn id="321" idx="7"/>
            </p:cNvCxnSpPr>
            <p:nvPr/>
          </p:nvCxnSpPr>
          <p:spPr>
            <a:xfrm flipV="1">
              <a:off x="6186003" y="3862451"/>
              <a:ext cx="834269" cy="263648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FCAA45E3-A905-4907-8566-D318CFE22418}"/>
                </a:ext>
              </a:extLst>
            </p:cNvPr>
            <p:cNvCxnSpPr>
              <a:cxnSpLocks/>
              <a:stCxn id="321" idx="7"/>
            </p:cNvCxnSpPr>
            <p:nvPr/>
          </p:nvCxnSpPr>
          <p:spPr>
            <a:xfrm flipV="1">
              <a:off x="6186003" y="4120657"/>
              <a:ext cx="876450" cy="5442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3EEC6AD3-983A-4375-8AA6-C064584F6FD2}"/>
                </a:ext>
              </a:extLst>
            </p:cNvPr>
            <p:cNvCxnSpPr>
              <a:cxnSpLocks/>
              <a:stCxn id="321" idx="7"/>
            </p:cNvCxnSpPr>
            <p:nvPr/>
          </p:nvCxnSpPr>
          <p:spPr>
            <a:xfrm flipV="1">
              <a:off x="6186003" y="3142371"/>
              <a:ext cx="834269" cy="983728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03E5E3D5-0224-4947-BC76-6F4509783153}"/>
                </a:ext>
              </a:extLst>
            </p:cNvPr>
            <p:cNvGrpSpPr/>
            <p:nvPr/>
          </p:nvGrpSpPr>
          <p:grpSpPr>
            <a:xfrm>
              <a:off x="8100392" y="300379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3" name="Oval 302">
                    <a:extLst>
                      <a:ext uri="{FF2B5EF4-FFF2-40B4-BE49-F238E27FC236}">
                        <a16:creationId xmlns:a16="http://schemas.microsoft.com/office/drawing/2014/main" id="{F7CB15FF-10DA-475E-A5E6-FAF71298C60C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03" name="Oval 302">
                    <a:extLst>
                      <a:ext uri="{FF2B5EF4-FFF2-40B4-BE49-F238E27FC236}">
                        <a16:creationId xmlns:a16="http://schemas.microsoft.com/office/drawing/2014/main" id="{F7CB15FF-10DA-475E-A5E6-FAF71298C60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4" name="Connector: Elbow 303">
                <a:extLst>
                  <a:ext uri="{FF2B5EF4-FFF2-40B4-BE49-F238E27FC236}">
                    <a16:creationId xmlns:a16="http://schemas.microsoft.com/office/drawing/2014/main" id="{980AB040-85D4-4724-A2CD-FCE9DB3181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AA1C35BD-2259-4175-9FA7-CB2797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314481" y="2444001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C6F6238B-D41E-403E-8814-7D3715AFADB1}"/>
                </a:ext>
              </a:extLst>
            </p:cNvPr>
            <p:cNvCxnSpPr>
              <a:cxnSpLocks/>
            </p:cNvCxnSpPr>
            <p:nvPr/>
          </p:nvCxnSpPr>
          <p:spPr>
            <a:xfrm>
              <a:off x="7314481" y="2804041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31049140-9DBC-48B5-8C86-B0DCB2A41207}"/>
                </a:ext>
              </a:extLst>
            </p:cNvPr>
            <p:cNvCxnSpPr/>
            <p:nvPr/>
          </p:nvCxnSpPr>
          <p:spPr>
            <a:xfrm>
              <a:off x="7314481" y="3164081"/>
              <a:ext cx="792088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628557D7-61AD-402B-ACF0-1DC657587412}"/>
                </a:ext>
              </a:extLst>
            </p:cNvPr>
            <p:cNvCxnSpPr/>
            <p:nvPr/>
          </p:nvCxnSpPr>
          <p:spPr>
            <a:xfrm flipV="1">
              <a:off x="7314481" y="3164081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FF4C8416-39D3-4D7E-A7A4-E87A024CF9C9}"/>
                </a:ext>
              </a:extLst>
            </p:cNvPr>
            <p:cNvCxnSpPr/>
            <p:nvPr/>
          </p:nvCxnSpPr>
          <p:spPr>
            <a:xfrm flipV="1">
              <a:off x="7314481" y="3164081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F99449F-15D3-4AED-B846-932AE40DF81D}"/>
                </a:ext>
              </a:extLst>
            </p:cNvPr>
            <p:cNvCxnSpPr>
              <a:cxnSpLocks/>
              <a:stCxn id="305" idx="5"/>
            </p:cNvCxnSpPr>
            <p:nvPr/>
          </p:nvCxnSpPr>
          <p:spPr>
            <a:xfrm>
              <a:off x="7266123" y="2169529"/>
              <a:ext cx="834269" cy="97828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27ABF7D-DEBA-4197-8ADD-2BB08E75C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3920" y="3160006"/>
              <a:ext cx="834269" cy="983728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B218C3-2C1B-4307-9610-E07B0E63E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Feedforward Networks: Multi-Layer Perceptron &amp; Deep </a:t>
            </a:r>
            <a:r>
              <a:rPr lang="en-GB"/>
              <a:t>Neural Nets</a:t>
            </a:r>
            <a:endParaRPr lang="en-GB" dirty="0"/>
          </a:p>
        </p:txBody>
      </p:sp>
      <p:sp>
        <p:nvSpPr>
          <p:cNvPr id="334" name="Freeform: Shape 333">
            <a:extLst>
              <a:ext uri="{FF2B5EF4-FFF2-40B4-BE49-F238E27FC236}">
                <a16:creationId xmlns:a16="http://schemas.microsoft.com/office/drawing/2014/main" id="{371F3F93-A005-42E8-822F-B7B33AAA5A72}"/>
              </a:ext>
            </a:extLst>
          </p:cNvPr>
          <p:cNvSpPr/>
          <p:nvPr/>
        </p:nvSpPr>
        <p:spPr>
          <a:xfrm rot="5400000">
            <a:off x="-253950" y="986162"/>
            <a:ext cx="4111304" cy="3524371"/>
          </a:xfrm>
          <a:custGeom>
            <a:avLst/>
            <a:gdLst>
              <a:gd name="connsiteX0" fmla="*/ 360218 w 2092036"/>
              <a:gd name="connsiteY0" fmla="*/ 55418 h 796636"/>
              <a:gd name="connsiteX1" fmla="*/ 1198418 w 2092036"/>
              <a:gd name="connsiteY1" fmla="*/ 0 h 796636"/>
              <a:gd name="connsiteX2" fmla="*/ 2092036 w 2092036"/>
              <a:gd name="connsiteY2" fmla="*/ 415636 h 796636"/>
              <a:gd name="connsiteX3" fmla="*/ 1239982 w 2092036"/>
              <a:gd name="connsiteY3" fmla="*/ 796636 h 796636"/>
              <a:gd name="connsiteX4" fmla="*/ 0 w 2092036"/>
              <a:gd name="connsiteY4" fmla="*/ 678873 h 796636"/>
              <a:gd name="connsiteX5" fmla="*/ 207818 w 2092036"/>
              <a:gd name="connsiteY5" fmla="*/ 270164 h 796636"/>
              <a:gd name="connsiteX6" fmla="*/ 360218 w 2092036"/>
              <a:gd name="connsiteY6" fmla="*/ 55418 h 796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2036" h="796636">
                <a:moveTo>
                  <a:pt x="360218" y="55418"/>
                </a:moveTo>
                <a:lnTo>
                  <a:pt x="1198418" y="0"/>
                </a:lnTo>
                <a:lnTo>
                  <a:pt x="2092036" y="415636"/>
                </a:lnTo>
                <a:lnTo>
                  <a:pt x="1239982" y="796636"/>
                </a:lnTo>
                <a:lnTo>
                  <a:pt x="0" y="678873"/>
                </a:lnTo>
                <a:lnTo>
                  <a:pt x="207818" y="270164"/>
                </a:lnTo>
                <a:lnTo>
                  <a:pt x="360218" y="55418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0"/>
                  <a:lumOff val="100000"/>
                </a:schemeClr>
              </a:gs>
              <a:gs pos="67000">
                <a:schemeClr val="accent2">
                  <a:lumMod val="0"/>
                  <a:lumOff val="100000"/>
                </a:schemeClr>
              </a:gs>
              <a:gs pos="0">
                <a:schemeClr val="accent2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FBC7D4AB-60EC-495C-94BB-5B82D8612CC3}"/>
              </a:ext>
            </a:extLst>
          </p:cNvPr>
          <p:cNvSpPr/>
          <p:nvPr/>
        </p:nvSpPr>
        <p:spPr>
          <a:xfrm rot="5400000">
            <a:off x="1418686" y="2547364"/>
            <a:ext cx="1393404" cy="1299820"/>
          </a:xfrm>
          <a:custGeom>
            <a:avLst/>
            <a:gdLst>
              <a:gd name="connsiteX0" fmla="*/ 360218 w 2092036"/>
              <a:gd name="connsiteY0" fmla="*/ 55418 h 796636"/>
              <a:gd name="connsiteX1" fmla="*/ 1198418 w 2092036"/>
              <a:gd name="connsiteY1" fmla="*/ 0 h 796636"/>
              <a:gd name="connsiteX2" fmla="*/ 2092036 w 2092036"/>
              <a:gd name="connsiteY2" fmla="*/ 415636 h 796636"/>
              <a:gd name="connsiteX3" fmla="*/ 1239982 w 2092036"/>
              <a:gd name="connsiteY3" fmla="*/ 796636 h 796636"/>
              <a:gd name="connsiteX4" fmla="*/ 0 w 2092036"/>
              <a:gd name="connsiteY4" fmla="*/ 678873 h 796636"/>
              <a:gd name="connsiteX5" fmla="*/ 207818 w 2092036"/>
              <a:gd name="connsiteY5" fmla="*/ 270164 h 796636"/>
              <a:gd name="connsiteX6" fmla="*/ 360218 w 2092036"/>
              <a:gd name="connsiteY6" fmla="*/ 55418 h 796636"/>
              <a:gd name="connsiteX0" fmla="*/ 360218 w 2092036"/>
              <a:gd name="connsiteY0" fmla="*/ 55418 h 796636"/>
              <a:gd name="connsiteX1" fmla="*/ 1198418 w 2092036"/>
              <a:gd name="connsiteY1" fmla="*/ 0 h 796636"/>
              <a:gd name="connsiteX2" fmla="*/ 2092036 w 2092036"/>
              <a:gd name="connsiteY2" fmla="*/ 415636 h 796636"/>
              <a:gd name="connsiteX3" fmla="*/ 1239982 w 2092036"/>
              <a:gd name="connsiteY3" fmla="*/ 796636 h 796636"/>
              <a:gd name="connsiteX4" fmla="*/ 0 w 2092036"/>
              <a:gd name="connsiteY4" fmla="*/ 678873 h 796636"/>
              <a:gd name="connsiteX5" fmla="*/ 41471 w 2092036"/>
              <a:gd name="connsiteY5" fmla="*/ 232095 h 796636"/>
              <a:gd name="connsiteX6" fmla="*/ 360218 w 2092036"/>
              <a:gd name="connsiteY6" fmla="*/ 55418 h 796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2036" h="796636">
                <a:moveTo>
                  <a:pt x="360218" y="55418"/>
                </a:moveTo>
                <a:lnTo>
                  <a:pt x="1198418" y="0"/>
                </a:lnTo>
                <a:lnTo>
                  <a:pt x="2092036" y="415636"/>
                </a:lnTo>
                <a:lnTo>
                  <a:pt x="1239982" y="796636"/>
                </a:lnTo>
                <a:lnTo>
                  <a:pt x="0" y="678873"/>
                </a:lnTo>
                <a:lnTo>
                  <a:pt x="41471" y="232095"/>
                </a:lnTo>
                <a:lnTo>
                  <a:pt x="360218" y="55418"/>
                </a:lnTo>
                <a:close/>
              </a:path>
            </a:pathLst>
          </a:custGeom>
          <a:solidFill>
            <a:srgbClr val="FEFD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337" name="Freeform: Shape 336">
            <a:extLst>
              <a:ext uri="{FF2B5EF4-FFF2-40B4-BE49-F238E27FC236}">
                <a16:creationId xmlns:a16="http://schemas.microsoft.com/office/drawing/2014/main" id="{27B7209C-FFCF-453E-B755-87E30D3E68B6}"/>
              </a:ext>
            </a:extLst>
          </p:cNvPr>
          <p:cNvSpPr/>
          <p:nvPr/>
        </p:nvSpPr>
        <p:spPr>
          <a:xfrm rot="5400000">
            <a:off x="584248" y="1991477"/>
            <a:ext cx="825892" cy="1209399"/>
          </a:xfrm>
          <a:custGeom>
            <a:avLst/>
            <a:gdLst>
              <a:gd name="connsiteX0" fmla="*/ 360218 w 2092036"/>
              <a:gd name="connsiteY0" fmla="*/ 55418 h 796636"/>
              <a:gd name="connsiteX1" fmla="*/ 1198418 w 2092036"/>
              <a:gd name="connsiteY1" fmla="*/ 0 h 796636"/>
              <a:gd name="connsiteX2" fmla="*/ 2092036 w 2092036"/>
              <a:gd name="connsiteY2" fmla="*/ 415636 h 796636"/>
              <a:gd name="connsiteX3" fmla="*/ 1239982 w 2092036"/>
              <a:gd name="connsiteY3" fmla="*/ 796636 h 796636"/>
              <a:gd name="connsiteX4" fmla="*/ 0 w 2092036"/>
              <a:gd name="connsiteY4" fmla="*/ 678873 h 796636"/>
              <a:gd name="connsiteX5" fmla="*/ 207818 w 2092036"/>
              <a:gd name="connsiteY5" fmla="*/ 270164 h 796636"/>
              <a:gd name="connsiteX6" fmla="*/ 360218 w 2092036"/>
              <a:gd name="connsiteY6" fmla="*/ 55418 h 796636"/>
              <a:gd name="connsiteX0" fmla="*/ 360218 w 1239982"/>
              <a:gd name="connsiteY0" fmla="*/ 55418 h 796636"/>
              <a:gd name="connsiteX1" fmla="*/ 1198418 w 1239982"/>
              <a:gd name="connsiteY1" fmla="*/ 0 h 796636"/>
              <a:gd name="connsiteX2" fmla="*/ 1239982 w 1239982"/>
              <a:gd name="connsiteY2" fmla="*/ 796636 h 796636"/>
              <a:gd name="connsiteX3" fmla="*/ 0 w 1239982"/>
              <a:gd name="connsiteY3" fmla="*/ 678873 h 796636"/>
              <a:gd name="connsiteX4" fmla="*/ 207818 w 1239982"/>
              <a:gd name="connsiteY4" fmla="*/ 270164 h 796636"/>
              <a:gd name="connsiteX5" fmla="*/ 360218 w 1239982"/>
              <a:gd name="connsiteY5" fmla="*/ 55418 h 796636"/>
              <a:gd name="connsiteX0" fmla="*/ 360218 w 1239982"/>
              <a:gd name="connsiteY0" fmla="*/ 55418 h 796636"/>
              <a:gd name="connsiteX1" fmla="*/ 1198418 w 1239982"/>
              <a:gd name="connsiteY1" fmla="*/ 0 h 796636"/>
              <a:gd name="connsiteX2" fmla="*/ 1239982 w 1239982"/>
              <a:gd name="connsiteY2" fmla="*/ 796636 h 796636"/>
              <a:gd name="connsiteX3" fmla="*/ 0 w 1239982"/>
              <a:gd name="connsiteY3" fmla="*/ 678873 h 796636"/>
              <a:gd name="connsiteX4" fmla="*/ 360218 w 1239982"/>
              <a:gd name="connsiteY4" fmla="*/ 55418 h 796636"/>
              <a:gd name="connsiteX0" fmla="*/ 360218 w 1239982"/>
              <a:gd name="connsiteY0" fmla="*/ 1 h 741219"/>
              <a:gd name="connsiteX1" fmla="*/ 1239982 w 1239982"/>
              <a:gd name="connsiteY1" fmla="*/ 741219 h 741219"/>
              <a:gd name="connsiteX2" fmla="*/ 0 w 1239982"/>
              <a:gd name="connsiteY2" fmla="*/ 623456 h 741219"/>
              <a:gd name="connsiteX3" fmla="*/ 360218 w 1239982"/>
              <a:gd name="connsiteY3" fmla="*/ 1 h 74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9982" h="741219">
                <a:moveTo>
                  <a:pt x="360218" y="1"/>
                </a:moveTo>
                <a:lnTo>
                  <a:pt x="1239982" y="741219"/>
                </a:lnTo>
                <a:lnTo>
                  <a:pt x="0" y="623456"/>
                </a:lnTo>
                <a:lnTo>
                  <a:pt x="360218" y="1"/>
                </a:lnTo>
                <a:close/>
              </a:path>
            </a:pathLst>
          </a:custGeom>
          <a:solidFill>
            <a:srgbClr val="FEFD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id="{9D72E2E2-3996-4D53-9436-2B7211BE947B}"/>
              </a:ext>
            </a:extLst>
          </p:cNvPr>
          <p:cNvSpPr/>
          <p:nvPr/>
        </p:nvSpPr>
        <p:spPr>
          <a:xfrm rot="5400000">
            <a:off x="671548" y="3241035"/>
            <a:ext cx="611696" cy="330329"/>
          </a:xfrm>
          <a:custGeom>
            <a:avLst/>
            <a:gdLst>
              <a:gd name="connsiteX0" fmla="*/ 360218 w 2092036"/>
              <a:gd name="connsiteY0" fmla="*/ 55418 h 796636"/>
              <a:gd name="connsiteX1" fmla="*/ 1198418 w 2092036"/>
              <a:gd name="connsiteY1" fmla="*/ 0 h 796636"/>
              <a:gd name="connsiteX2" fmla="*/ 2092036 w 2092036"/>
              <a:gd name="connsiteY2" fmla="*/ 415636 h 796636"/>
              <a:gd name="connsiteX3" fmla="*/ 1239982 w 2092036"/>
              <a:gd name="connsiteY3" fmla="*/ 796636 h 796636"/>
              <a:gd name="connsiteX4" fmla="*/ 0 w 2092036"/>
              <a:gd name="connsiteY4" fmla="*/ 678873 h 796636"/>
              <a:gd name="connsiteX5" fmla="*/ 207818 w 2092036"/>
              <a:gd name="connsiteY5" fmla="*/ 270164 h 796636"/>
              <a:gd name="connsiteX6" fmla="*/ 360218 w 2092036"/>
              <a:gd name="connsiteY6" fmla="*/ 55418 h 796636"/>
              <a:gd name="connsiteX0" fmla="*/ 360218 w 2092036"/>
              <a:gd name="connsiteY0" fmla="*/ 55418 h 796636"/>
              <a:gd name="connsiteX1" fmla="*/ 1198418 w 2092036"/>
              <a:gd name="connsiteY1" fmla="*/ 0 h 796636"/>
              <a:gd name="connsiteX2" fmla="*/ 2092036 w 2092036"/>
              <a:gd name="connsiteY2" fmla="*/ 415636 h 796636"/>
              <a:gd name="connsiteX3" fmla="*/ 1239982 w 2092036"/>
              <a:gd name="connsiteY3" fmla="*/ 796636 h 796636"/>
              <a:gd name="connsiteX4" fmla="*/ 0 w 2092036"/>
              <a:gd name="connsiteY4" fmla="*/ 678873 h 796636"/>
              <a:gd name="connsiteX5" fmla="*/ 41471 w 2092036"/>
              <a:gd name="connsiteY5" fmla="*/ 232095 h 796636"/>
              <a:gd name="connsiteX6" fmla="*/ 360218 w 2092036"/>
              <a:gd name="connsiteY6" fmla="*/ 55418 h 796636"/>
              <a:gd name="connsiteX0" fmla="*/ 360218 w 2092036"/>
              <a:gd name="connsiteY0" fmla="*/ -1 h 741217"/>
              <a:gd name="connsiteX1" fmla="*/ 2092036 w 2092036"/>
              <a:gd name="connsiteY1" fmla="*/ 360217 h 741217"/>
              <a:gd name="connsiteX2" fmla="*/ 1239982 w 2092036"/>
              <a:gd name="connsiteY2" fmla="*/ 741217 h 741217"/>
              <a:gd name="connsiteX3" fmla="*/ 0 w 2092036"/>
              <a:gd name="connsiteY3" fmla="*/ 623454 h 741217"/>
              <a:gd name="connsiteX4" fmla="*/ 41471 w 2092036"/>
              <a:gd name="connsiteY4" fmla="*/ 176676 h 741217"/>
              <a:gd name="connsiteX5" fmla="*/ 360218 w 2092036"/>
              <a:gd name="connsiteY5" fmla="*/ -1 h 741217"/>
              <a:gd name="connsiteX0" fmla="*/ 41471 w 2092036"/>
              <a:gd name="connsiteY0" fmla="*/ 1 h 564542"/>
              <a:gd name="connsiteX1" fmla="*/ 2092036 w 2092036"/>
              <a:gd name="connsiteY1" fmla="*/ 183542 h 564542"/>
              <a:gd name="connsiteX2" fmla="*/ 1239982 w 2092036"/>
              <a:gd name="connsiteY2" fmla="*/ 564542 h 564542"/>
              <a:gd name="connsiteX3" fmla="*/ 0 w 2092036"/>
              <a:gd name="connsiteY3" fmla="*/ 446779 h 564542"/>
              <a:gd name="connsiteX4" fmla="*/ 41471 w 2092036"/>
              <a:gd name="connsiteY4" fmla="*/ 1 h 564542"/>
              <a:gd name="connsiteX0" fmla="*/ 41471 w 3989718"/>
              <a:gd name="connsiteY0" fmla="*/ -1 h 564540"/>
              <a:gd name="connsiteX1" fmla="*/ 3989715 w 3989718"/>
              <a:gd name="connsiteY1" fmla="*/ 53312 h 564540"/>
              <a:gd name="connsiteX2" fmla="*/ 1239982 w 3989718"/>
              <a:gd name="connsiteY2" fmla="*/ 564540 h 564540"/>
              <a:gd name="connsiteX3" fmla="*/ 0 w 3989718"/>
              <a:gd name="connsiteY3" fmla="*/ 446777 h 564540"/>
              <a:gd name="connsiteX4" fmla="*/ 41471 w 3989718"/>
              <a:gd name="connsiteY4" fmla="*/ -1 h 56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9718" h="564540">
                <a:moveTo>
                  <a:pt x="41471" y="-1"/>
                </a:moveTo>
                <a:lnTo>
                  <a:pt x="3989715" y="53312"/>
                </a:lnTo>
                <a:lnTo>
                  <a:pt x="1239982" y="564540"/>
                </a:lnTo>
                <a:lnTo>
                  <a:pt x="0" y="446777"/>
                </a:lnTo>
                <a:lnTo>
                  <a:pt x="41471" y="-1"/>
                </a:lnTo>
                <a:close/>
              </a:path>
            </a:pathLst>
          </a:custGeom>
          <a:solidFill>
            <a:srgbClr val="FEFD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336" name="Freeform: Shape 335">
            <a:extLst>
              <a:ext uri="{FF2B5EF4-FFF2-40B4-BE49-F238E27FC236}">
                <a16:creationId xmlns:a16="http://schemas.microsoft.com/office/drawing/2014/main" id="{48EE1DEA-444E-4488-B197-9723D22F424C}"/>
              </a:ext>
            </a:extLst>
          </p:cNvPr>
          <p:cNvSpPr/>
          <p:nvPr/>
        </p:nvSpPr>
        <p:spPr>
          <a:xfrm rot="5400000">
            <a:off x="1596265" y="1073613"/>
            <a:ext cx="825892" cy="1299820"/>
          </a:xfrm>
          <a:custGeom>
            <a:avLst/>
            <a:gdLst>
              <a:gd name="connsiteX0" fmla="*/ 360218 w 2092036"/>
              <a:gd name="connsiteY0" fmla="*/ 55418 h 796636"/>
              <a:gd name="connsiteX1" fmla="*/ 1198418 w 2092036"/>
              <a:gd name="connsiteY1" fmla="*/ 0 h 796636"/>
              <a:gd name="connsiteX2" fmla="*/ 2092036 w 2092036"/>
              <a:gd name="connsiteY2" fmla="*/ 415636 h 796636"/>
              <a:gd name="connsiteX3" fmla="*/ 1239982 w 2092036"/>
              <a:gd name="connsiteY3" fmla="*/ 796636 h 796636"/>
              <a:gd name="connsiteX4" fmla="*/ 0 w 2092036"/>
              <a:gd name="connsiteY4" fmla="*/ 678873 h 796636"/>
              <a:gd name="connsiteX5" fmla="*/ 207818 w 2092036"/>
              <a:gd name="connsiteY5" fmla="*/ 270164 h 796636"/>
              <a:gd name="connsiteX6" fmla="*/ 360218 w 2092036"/>
              <a:gd name="connsiteY6" fmla="*/ 55418 h 796636"/>
              <a:gd name="connsiteX0" fmla="*/ 360218 w 1239982"/>
              <a:gd name="connsiteY0" fmla="*/ 55418 h 796636"/>
              <a:gd name="connsiteX1" fmla="*/ 1198418 w 1239982"/>
              <a:gd name="connsiteY1" fmla="*/ 0 h 796636"/>
              <a:gd name="connsiteX2" fmla="*/ 1239982 w 1239982"/>
              <a:gd name="connsiteY2" fmla="*/ 796636 h 796636"/>
              <a:gd name="connsiteX3" fmla="*/ 0 w 1239982"/>
              <a:gd name="connsiteY3" fmla="*/ 678873 h 796636"/>
              <a:gd name="connsiteX4" fmla="*/ 207818 w 1239982"/>
              <a:gd name="connsiteY4" fmla="*/ 270164 h 796636"/>
              <a:gd name="connsiteX5" fmla="*/ 360218 w 1239982"/>
              <a:gd name="connsiteY5" fmla="*/ 55418 h 796636"/>
              <a:gd name="connsiteX0" fmla="*/ 360218 w 1239982"/>
              <a:gd name="connsiteY0" fmla="*/ 55418 h 796636"/>
              <a:gd name="connsiteX1" fmla="*/ 1198418 w 1239982"/>
              <a:gd name="connsiteY1" fmla="*/ 0 h 796636"/>
              <a:gd name="connsiteX2" fmla="*/ 1239982 w 1239982"/>
              <a:gd name="connsiteY2" fmla="*/ 796636 h 796636"/>
              <a:gd name="connsiteX3" fmla="*/ 0 w 1239982"/>
              <a:gd name="connsiteY3" fmla="*/ 678873 h 796636"/>
              <a:gd name="connsiteX4" fmla="*/ 360218 w 1239982"/>
              <a:gd name="connsiteY4" fmla="*/ 55418 h 796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982" h="796636">
                <a:moveTo>
                  <a:pt x="360218" y="55418"/>
                </a:moveTo>
                <a:lnTo>
                  <a:pt x="1198418" y="0"/>
                </a:lnTo>
                <a:lnTo>
                  <a:pt x="1239982" y="796636"/>
                </a:lnTo>
                <a:lnTo>
                  <a:pt x="0" y="678873"/>
                </a:lnTo>
                <a:lnTo>
                  <a:pt x="360218" y="55418"/>
                </a:lnTo>
                <a:close/>
              </a:path>
            </a:pathLst>
          </a:custGeom>
          <a:solidFill>
            <a:srgbClr val="FEFD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0566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Freeform: Shape 340">
            <a:extLst>
              <a:ext uri="{FF2B5EF4-FFF2-40B4-BE49-F238E27FC236}">
                <a16:creationId xmlns:a16="http://schemas.microsoft.com/office/drawing/2014/main" id="{9553D525-E4EB-4E8E-932F-8BD354DC1360}"/>
              </a:ext>
            </a:extLst>
          </p:cNvPr>
          <p:cNvSpPr/>
          <p:nvPr/>
        </p:nvSpPr>
        <p:spPr>
          <a:xfrm rot="5400000">
            <a:off x="966511" y="1408380"/>
            <a:ext cx="458863" cy="691088"/>
          </a:xfrm>
          <a:custGeom>
            <a:avLst/>
            <a:gdLst>
              <a:gd name="connsiteX0" fmla="*/ 360218 w 2092036"/>
              <a:gd name="connsiteY0" fmla="*/ 55418 h 796636"/>
              <a:gd name="connsiteX1" fmla="*/ 1198418 w 2092036"/>
              <a:gd name="connsiteY1" fmla="*/ 0 h 796636"/>
              <a:gd name="connsiteX2" fmla="*/ 2092036 w 2092036"/>
              <a:gd name="connsiteY2" fmla="*/ 415636 h 796636"/>
              <a:gd name="connsiteX3" fmla="*/ 1239982 w 2092036"/>
              <a:gd name="connsiteY3" fmla="*/ 796636 h 796636"/>
              <a:gd name="connsiteX4" fmla="*/ 0 w 2092036"/>
              <a:gd name="connsiteY4" fmla="*/ 678873 h 796636"/>
              <a:gd name="connsiteX5" fmla="*/ 207818 w 2092036"/>
              <a:gd name="connsiteY5" fmla="*/ 270164 h 796636"/>
              <a:gd name="connsiteX6" fmla="*/ 360218 w 2092036"/>
              <a:gd name="connsiteY6" fmla="*/ 55418 h 796636"/>
              <a:gd name="connsiteX0" fmla="*/ 360218 w 2092036"/>
              <a:gd name="connsiteY0" fmla="*/ 55418 h 796636"/>
              <a:gd name="connsiteX1" fmla="*/ 1198418 w 2092036"/>
              <a:gd name="connsiteY1" fmla="*/ 0 h 796636"/>
              <a:gd name="connsiteX2" fmla="*/ 2092036 w 2092036"/>
              <a:gd name="connsiteY2" fmla="*/ 415636 h 796636"/>
              <a:gd name="connsiteX3" fmla="*/ 1239982 w 2092036"/>
              <a:gd name="connsiteY3" fmla="*/ 796636 h 796636"/>
              <a:gd name="connsiteX4" fmla="*/ 0 w 2092036"/>
              <a:gd name="connsiteY4" fmla="*/ 678873 h 796636"/>
              <a:gd name="connsiteX5" fmla="*/ 41471 w 2092036"/>
              <a:gd name="connsiteY5" fmla="*/ 232095 h 796636"/>
              <a:gd name="connsiteX6" fmla="*/ 360218 w 2092036"/>
              <a:gd name="connsiteY6" fmla="*/ 55418 h 796636"/>
              <a:gd name="connsiteX0" fmla="*/ 360218 w 2092036"/>
              <a:gd name="connsiteY0" fmla="*/ -1 h 741217"/>
              <a:gd name="connsiteX1" fmla="*/ 2092036 w 2092036"/>
              <a:gd name="connsiteY1" fmla="*/ 360217 h 741217"/>
              <a:gd name="connsiteX2" fmla="*/ 1239982 w 2092036"/>
              <a:gd name="connsiteY2" fmla="*/ 741217 h 741217"/>
              <a:gd name="connsiteX3" fmla="*/ 0 w 2092036"/>
              <a:gd name="connsiteY3" fmla="*/ 623454 h 741217"/>
              <a:gd name="connsiteX4" fmla="*/ 41471 w 2092036"/>
              <a:gd name="connsiteY4" fmla="*/ 176676 h 741217"/>
              <a:gd name="connsiteX5" fmla="*/ 360218 w 2092036"/>
              <a:gd name="connsiteY5" fmla="*/ -1 h 741217"/>
              <a:gd name="connsiteX0" fmla="*/ 41471 w 2092036"/>
              <a:gd name="connsiteY0" fmla="*/ 1 h 564542"/>
              <a:gd name="connsiteX1" fmla="*/ 2092036 w 2092036"/>
              <a:gd name="connsiteY1" fmla="*/ 183542 h 564542"/>
              <a:gd name="connsiteX2" fmla="*/ 1239982 w 2092036"/>
              <a:gd name="connsiteY2" fmla="*/ 564542 h 564542"/>
              <a:gd name="connsiteX3" fmla="*/ 0 w 2092036"/>
              <a:gd name="connsiteY3" fmla="*/ 446779 h 564542"/>
              <a:gd name="connsiteX4" fmla="*/ 41471 w 2092036"/>
              <a:gd name="connsiteY4" fmla="*/ 1 h 564542"/>
              <a:gd name="connsiteX0" fmla="*/ 41471 w 3989718"/>
              <a:gd name="connsiteY0" fmla="*/ -1 h 564540"/>
              <a:gd name="connsiteX1" fmla="*/ 3989715 w 3989718"/>
              <a:gd name="connsiteY1" fmla="*/ 53312 h 564540"/>
              <a:gd name="connsiteX2" fmla="*/ 1239982 w 3989718"/>
              <a:gd name="connsiteY2" fmla="*/ 564540 h 564540"/>
              <a:gd name="connsiteX3" fmla="*/ 0 w 3989718"/>
              <a:gd name="connsiteY3" fmla="*/ 446777 h 564540"/>
              <a:gd name="connsiteX4" fmla="*/ 41471 w 3989718"/>
              <a:gd name="connsiteY4" fmla="*/ -1 h 564540"/>
              <a:gd name="connsiteX0" fmla="*/ 41471 w 3989718"/>
              <a:gd name="connsiteY0" fmla="*/ 1 h 747272"/>
              <a:gd name="connsiteX1" fmla="*/ 3989715 w 3989718"/>
              <a:gd name="connsiteY1" fmla="*/ 53314 h 747272"/>
              <a:gd name="connsiteX2" fmla="*/ 2779886 w 3989718"/>
              <a:gd name="connsiteY2" fmla="*/ 747272 h 747272"/>
              <a:gd name="connsiteX3" fmla="*/ 0 w 3989718"/>
              <a:gd name="connsiteY3" fmla="*/ 446779 h 747272"/>
              <a:gd name="connsiteX4" fmla="*/ 41471 w 3989718"/>
              <a:gd name="connsiteY4" fmla="*/ 1 h 747272"/>
              <a:gd name="connsiteX0" fmla="*/ 41471 w 2779886"/>
              <a:gd name="connsiteY0" fmla="*/ 197942 h 945213"/>
              <a:gd name="connsiteX1" fmla="*/ 2449830 w 2779886"/>
              <a:gd name="connsiteY1" fmla="*/ 0 h 945213"/>
              <a:gd name="connsiteX2" fmla="*/ 2779886 w 2779886"/>
              <a:gd name="connsiteY2" fmla="*/ 945213 h 945213"/>
              <a:gd name="connsiteX3" fmla="*/ 0 w 2779886"/>
              <a:gd name="connsiteY3" fmla="*/ 644720 h 945213"/>
              <a:gd name="connsiteX4" fmla="*/ 41471 w 2779886"/>
              <a:gd name="connsiteY4" fmla="*/ 197942 h 945213"/>
              <a:gd name="connsiteX0" fmla="*/ -3 w 2738412"/>
              <a:gd name="connsiteY0" fmla="*/ 197942 h 945213"/>
              <a:gd name="connsiteX1" fmla="*/ 2408356 w 2738412"/>
              <a:gd name="connsiteY1" fmla="*/ 0 h 945213"/>
              <a:gd name="connsiteX2" fmla="*/ 2738412 w 2738412"/>
              <a:gd name="connsiteY2" fmla="*/ 945213 h 945213"/>
              <a:gd name="connsiteX3" fmla="*/ 486493 w 2738412"/>
              <a:gd name="connsiteY3" fmla="*/ 656140 h 945213"/>
              <a:gd name="connsiteX4" fmla="*/ -3 w 2738412"/>
              <a:gd name="connsiteY4" fmla="*/ 197942 h 945213"/>
              <a:gd name="connsiteX0" fmla="*/ -3 w 2738412"/>
              <a:gd name="connsiteY0" fmla="*/ 152259 h 899530"/>
              <a:gd name="connsiteX1" fmla="*/ 1924388 w 2738412"/>
              <a:gd name="connsiteY1" fmla="*/ 0 h 899530"/>
              <a:gd name="connsiteX2" fmla="*/ 2738412 w 2738412"/>
              <a:gd name="connsiteY2" fmla="*/ 899530 h 899530"/>
              <a:gd name="connsiteX3" fmla="*/ 486493 w 2738412"/>
              <a:gd name="connsiteY3" fmla="*/ 610457 h 899530"/>
              <a:gd name="connsiteX4" fmla="*/ -3 w 2738412"/>
              <a:gd name="connsiteY4" fmla="*/ 152259 h 899530"/>
              <a:gd name="connsiteX0" fmla="*/ 3 w 2914388"/>
              <a:gd name="connsiteY0" fmla="*/ -1 h 930000"/>
              <a:gd name="connsiteX1" fmla="*/ 2100364 w 2914388"/>
              <a:gd name="connsiteY1" fmla="*/ 30470 h 930000"/>
              <a:gd name="connsiteX2" fmla="*/ 2914388 w 2914388"/>
              <a:gd name="connsiteY2" fmla="*/ 930000 h 930000"/>
              <a:gd name="connsiteX3" fmla="*/ 662469 w 2914388"/>
              <a:gd name="connsiteY3" fmla="*/ 640927 h 930000"/>
              <a:gd name="connsiteX4" fmla="*/ 3 w 2914388"/>
              <a:gd name="connsiteY4" fmla="*/ -1 h 930000"/>
              <a:gd name="connsiteX0" fmla="*/ 3 w 2914388"/>
              <a:gd name="connsiteY0" fmla="*/ 209363 h 1139364"/>
              <a:gd name="connsiteX1" fmla="*/ 1924375 w 2914388"/>
              <a:gd name="connsiteY1" fmla="*/ 0 h 1139364"/>
              <a:gd name="connsiteX2" fmla="*/ 2914388 w 2914388"/>
              <a:gd name="connsiteY2" fmla="*/ 1139364 h 1139364"/>
              <a:gd name="connsiteX3" fmla="*/ 662469 w 2914388"/>
              <a:gd name="connsiteY3" fmla="*/ 850291 h 1139364"/>
              <a:gd name="connsiteX4" fmla="*/ 3 w 2914388"/>
              <a:gd name="connsiteY4" fmla="*/ 209363 h 113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4388" h="1139364">
                <a:moveTo>
                  <a:pt x="3" y="209363"/>
                </a:moveTo>
                <a:lnTo>
                  <a:pt x="1924375" y="0"/>
                </a:lnTo>
                <a:lnTo>
                  <a:pt x="2914388" y="1139364"/>
                </a:lnTo>
                <a:lnTo>
                  <a:pt x="662469" y="850291"/>
                </a:lnTo>
                <a:lnTo>
                  <a:pt x="3" y="209363"/>
                </a:lnTo>
                <a:close/>
              </a:path>
            </a:pathLst>
          </a:custGeom>
          <a:solidFill>
            <a:srgbClr val="FEFD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1FDCEA1-A024-4D8D-8731-B71073357E66}"/>
              </a:ext>
            </a:extLst>
          </p:cNvPr>
          <p:cNvGrpSpPr/>
          <p:nvPr/>
        </p:nvGrpSpPr>
        <p:grpSpPr>
          <a:xfrm>
            <a:off x="4355976" y="1203598"/>
            <a:ext cx="3528392" cy="2448272"/>
            <a:chOff x="4860032" y="1923678"/>
            <a:chExt cx="3528392" cy="24482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35AB1664-D255-418D-BB6E-89BC14EB8DFF}"/>
                    </a:ext>
                  </a:extLst>
                </p:cNvPr>
                <p:cNvSpPr/>
                <p:nvPr/>
              </p:nvSpPr>
              <p:spPr>
                <a:xfrm>
                  <a:off x="4860032" y="2283718"/>
                  <a:ext cx="288032" cy="28803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35AB1664-D255-418D-BB6E-89BC14EB8D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032" y="2283718"/>
                  <a:ext cx="288032" cy="288032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1621B86E-6D5F-4CC0-8BA6-26B8EF752BFA}"/>
                    </a:ext>
                  </a:extLst>
                </p:cNvPr>
                <p:cNvSpPr/>
                <p:nvPr/>
              </p:nvSpPr>
              <p:spPr>
                <a:xfrm>
                  <a:off x="4860032" y="2643758"/>
                  <a:ext cx="288032" cy="28803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1621B86E-6D5F-4CC0-8BA6-26B8EF752B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032" y="2643758"/>
                  <a:ext cx="288032" cy="288032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218A4C9C-5254-4FBF-AEC2-0D53D5F860FB}"/>
                    </a:ext>
                  </a:extLst>
                </p:cNvPr>
                <p:cNvSpPr/>
                <p:nvPr/>
              </p:nvSpPr>
              <p:spPr>
                <a:xfrm>
                  <a:off x="4860032" y="3003798"/>
                  <a:ext cx="288032" cy="28803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218A4C9C-5254-4FBF-AEC2-0D53D5F860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032" y="3003798"/>
                  <a:ext cx="288032" cy="28803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FF6353C6-6F8A-4D48-9F09-5EC20247460B}"/>
                    </a:ext>
                  </a:extLst>
                </p:cNvPr>
                <p:cNvSpPr/>
                <p:nvPr/>
              </p:nvSpPr>
              <p:spPr>
                <a:xfrm>
                  <a:off x="4860032" y="3363838"/>
                  <a:ext cx="288032" cy="28803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FF6353C6-6F8A-4D48-9F09-5EC2024746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032" y="3363838"/>
                  <a:ext cx="288032" cy="28803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2A4916BD-2508-46B6-A40D-2E2CC6D6F610}"/>
                    </a:ext>
                  </a:extLst>
                </p:cNvPr>
                <p:cNvSpPr/>
                <p:nvPr/>
              </p:nvSpPr>
              <p:spPr>
                <a:xfrm>
                  <a:off x="4860032" y="3723878"/>
                  <a:ext cx="288032" cy="288032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GB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2A4916BD-2508-46B6-A40D-2E2CC6D6F6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032" y="3723878"/>
                  <a:ext cx="288032" cy="28803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3ADA457-8636-4BF9-9A5E-65560DB2D239}"/>
                </a:ext>
              </a:extLst>
            </p:cNvPr>
            <p:cNvGrpSpPr/>
            <p:nvPr/>
          </p:nvGrpSpPr>
          <p:grpSpPr>
            <a:xfrm>
              <a:off x="5940152" y="300379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1" name="Oval 330">
                    <a:extLst>
                      <a:ext uri="{FF2B5EF4-FFF2-40B4-BE49-F238E27FC236}">
                        <a16:creationId xmlns:a16="http://schemas.microsoft.com/office/drawing/2014/main" id="{8D745039-6AB2-403D-A3A0-779C55C9DD15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31" name="Oval 330">
                    <a:extLst>
                      <a:ext uri="{FF2B5EF4-FFF2-40B4-BE49-F238E27FC236}">
                        <a16:creationId xmlns:a16="http://schemas.microsoft.com/office/drawing/2014/main" id="{8D745039-6AB2-403D-A3A0-779C55C9DD1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2" name="Connector: Elbow 331">
                <a:extLst>
                  <a:ext uri="{FF2B5EF4-FFF2-40B4-BE49-F238E27FC236}">
                    <a16:creationId xmlns:a16="http://schemas.microsoft.com/office/drawing/2014/main" id="{32767CA6-711A-4096-BEEC-F50EBEB5E1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97F12E6-9AEC-40A8-A46D-CB40F0C33D16}"/>
                </a:ext>
              </a:extLst>
            </p:cNvPr>
            <p:cNvCxnSpPr>
              <a:cxnSpLocks/>
              <a:stCxn id="98" idx="6"/>
              <a:endCxn id="329" idx="2"/>
            </p:cNvCxnSpPr>
            <p:nvPr/>
          </p:nvCxnSpPr>
          <p:spPr>
            <a:xfrm>
              <a:off x="5148064" y="242773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B202C69-A038-4217-B1F4-F574E6AEA6B5}"/>
                </a:ext>
              </a:extLst>
            </p:cNvPr>
            <p:cNvCxnSpPr>
              <a:cxnSpLocks/>
              <a:stCxn id="99" idx="6"/>
              <a:endCxn id="329" idx="2"/>
            </p:cNvCxnSpPr>
            <p:nvPr/>
          </p:nvCxnSpPr>
          <p:spPr>
            <a:xfrm>
              <a:off x="5148064" y="2787774"/>
              <a:ext cx="792088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9655DF-B494-40D5-8CD5-9AE1C304641F}"/>
                </a:ext>
              </a:extLst>
            </p:cNvPr>
            <p:cNvCxnSpPr>
              <a:cxnSpLocks/>
              <a:stCxn id="100" idx="6"/>
              <a:endCxn id="329" idx="2"/>
            </p:cNvCxnSpPr>
            <p:nvPr/>
          </p:nvCxnSpPr>
          <p:spPr>
            <a:xfrm flipV="1">
              <a:off x="5148064" y="278777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FED4801-B6B2-4019-88E7-61D6D68C19E2}"/>
                </a:ext>
              </a:extLst>
            </p:cNvPr>
            <p:cNvCxnSpPr>
              <a:cxnSpLocks/>
              <a:stCxn id="101" idx="6"/>
              <a:endCxn id="329" idx="2"/>
            </p:cNvCxnSpPr>
            <p:nvPr/>
          </p:nvCxnSpPr>
          <p:spPr>
            <a:xfrm flipV="1">
              <a:off x="5148064" y="2787774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2F31EF-A13E-4F80-8A21-D7AC12FDF918}"/>
                </a:ext>
              </a:extLst>
            </p:cNvPr>
            <p:cNvCxnSpPr>
              <a:cxnSpLocks/>
              <a:stCxn id="102" idx="6"/>
              <a:endCxn id="329" idx="2"/>
            </p:cNvCxnSpPr>
            <p:nvPr/>
          </p:nvCxnSpPr>
          <p:spPr>
            <a:xfrm flipV="1">
              <a:off x="5148064" y="2787774"/>
              <a:ext cx="792088" cy="108012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7D84E61D-90CE-406A-8ED3-C118D578B6B4}"/>
                </a:ext>
              </a:extLst>
            </p:cNvPr>
            <p:cNvGrpSpPr/>
            <p:nvPr/>
          </p:nvGrpSpPr>
          <p:grpSpPr>
            <a:xfrm>
              <a:off x="5940152" y="264375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9" name="Oval 328">
                    <a:extLst>
                      <a:ext uri="{FF2B5EF4-FFF2-40B4-BE49-F238E27FC236}">
                        <a16:creationId xmlns:a16="http://schemas.microsoft.com/office/drawing/2014/main" id="{B6E9301C-487D-4CCB-9E60-04992913B901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29" name="Oval 328">
                    <a:extLst>
                      <a:ext uri="{FF2B5EF4-FFF2-40B4-BE49-F238E27FC236}">
                        <a16:creationId xmlns:a16="http://schemas.microsoft.com/office/drawing/2014/main" id="{B6E9301C-487D-4CCB-9E60-04992913B90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0" name="Connector: Elbow 329">
                <a:extLst>
                  <a:ext uri="{FF2B5EF4-FFF2-40B4-BE49-F238E27FC236}">
                    <a16:creationId xmlns:a16="http://schemas.microsoft.com/office/drawing/2014/main" id="{0E0D42E2-0D95-4A05-99D3-5516B12709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2730004-4B17-40C8-8A46-C3137BD5CD72}"/>
                </a:ext>
              </a:extLst>
            </p:cNvPr>
            <p:cNvGrpSpPr/>
            <p:nvPr/>
          </p:nvGrpSpPr>
          <p:grpSpPr>
            <a:xfrm>
              <a:off x="5940152" y="228371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7" name="Oval 326">
                    <a:extLst>
                      <a:ext uri="{FF2B5EF4-FFF2-40B4-BE49-F238E27FC236}">
                        <a16:creationId xmlns:a16="http://schemas.microsoft.com/office/drawing/2014/main" id="{DE9A87B2-9D4D-4F3E-9D06-031B320B2575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27" name="Oval 326">
                    <a:extLst>
                      <a:ext uri="{FF2B5EF4-FFF2-40B4-BE49-F238E27FC236}">
                        <a16:creationId xmlns:a16="http://schemas.microsoft.com/office/drawing/2014/main" id="{DE9A87B2-9D4D-4F3E-9D06-031B320B25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8" name="Connector: Elbow 327">
                <a:extLst>
                  <a:ext uri="{FF2B5EF4-FFF2-40B4-BE49-F238E27FC236}">
                    <a16:creationId xmlns:a16="http://schemas.microsoft.com/office/drawing/2014/main" id="{729BE5D3-B5F6-449F-8330-A8DD2EE9F1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C7E27F78-7671-4371-8A25-D252381C6AA8}"/>
                </a:ext>
              </a:extLst>
            </p:cNvPr>
            <p:cNvGrpSpPr/>
            <p:nvPr/>
          </p:nvGrpSpPr>
          <p:grpSpPr>
            <a:xfrm>
              <a:off x="5940152" y="336383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B55D4EF3-A82C-452D-B71F-243B4E0487D5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B55D4EF3-A82C-452D-B71F-243B4E0487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6" name="Connector: Elbow 325">
                <a:extLst>
                  <a:ext uri="{FF2B5EF4-FFF2-40B4-BE49-F238E27FC236}">
                    <a16:creationId xmlns:a16="http://schemas.microsoft.com/office/drawing/2014/main" id="{1D8AA7B4-757A-4E49-AD6D-D6F52B0A26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3BC39AAF-E283-4E1F-A75B-28199B0A21D1}"/>
                </a:ext>
              </a:extLst>
            </p:cNvPr>
            <p:cNvGrpSpPr/>
            <p:nvPr/>
          </p:nvGrpSpPr>
          <p:grpSpPr>
            <a:xfrm>
              <a:off x="5940152" y="372387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3" name="Oval 322">
                    <a:extLst>
                      <a:ext uri="{FF2B5EF4-FFF2-40B4-BE49-F238E27FC236}">
                        <a16:creationId xmlns:a16="http://schemas.microsoft.com/office/drawing/2014/main" id="{0F24F22F-74D5-422F-95B0-8CCCFF9D0BD2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23" name="Oval 322">
                    <a:extLst>
                      <a:ext uri="{FF2B5EF4-FFF2-40B4-BE49-F238E27FC236}">
                        <a16:creationId xmlns:a16="http://schemas.microsoft.com/office/drawing/2014/main" id="{0F24F22F-74D5-422F-95B0-8CCCFF9D0B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4" name="Connector: Elbow 323">
                <a:extLst>
                  <a:ext uri="{FF2B5EF4-FFF2-40B4-BE49-F238E27FC236}">
                    <a16:creationId xmlns:a16="http://schemas.microsoft.com/office/drawing/2014/main" id="{68D54708-9836-45B5-B375-E670B88DBA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BE25B217-018D-43FD-82CC-47647F85D4DD}"/>
                </a:ext>
              </a:extLst>
            </p:cNvPr>
            <p:cNvGrpSpPr/>
            <p:nvPr/>
          </p:nvGrpSpPr>
          <p:grpSpPr>
            <a:xfrm>
              <a:off x="5940152" y="408391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1" name="Oval 320">
                    <a:extLst>
                      <a:ext uri="{FF2B5EF4-FFF2-40B4-BE49-F238E27FC236}">
                        <a16:creationId xmlns:a16="http://schemas.microsoft.com/office/drawing/2014/main" id="{481B7F28-9272-4C9B-BD3D-A1F572D2BB94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21" name="Oval 320">
                    <a:extLst>
                      <a:ext uri="{FF2B5EF4-FFF2-40B4-BE49-F238E27FC236}">
                        <a16:creationId xmlns:a16="http://schemas.microsoft.com/office/drawing/2014/main" id="{481B7F28-9272-4C9B-BD3D-A1F572D2BB9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2" name="Connector: Elbow 321">
                <a:extLst>
                  <a:ext uri="{FF2B5EF4-FFF2-40B4-BE49-F238E27FC236}">
                    <a16:creationId xmlns:a16="http://schemas.microsoft.com/office/drawing/2014/main" id="{86A60EA6-A92C-4D81-A6A2-D66821EFF1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7541A617-035F-47CF-9161-FFFDE48EC1AF}"/>
                </a:ext>
              </a:extLst>
            </p:cNvPr>
            <p:cNvGrpSpPr/>
            <p:nvPr/>
          </p:nvGrpSpPr>
          <p:grpSpPr>
            <a:xfrm>
              <a:off x="5940152" y="192367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9" name="Oval 318">
                    <a:extLst>
                      <a:ext uri="{FF2B5EF4-FFF2-40B4-BE49-F238E27FC236}">
                        <a16:creationId xmlns:a16="http://schemas.microsoft.com/office/drawing/2014/main" id="{CA163641-6643-45C8-AEF0-92AB8387EB63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9" name="Oval 318">
                    <a:extLst>
                      <a:ext uri="{FF2B5EF4-FFF2-40B4-BE49-F238E27FC236}">
                        <a16:creationId xmlns:a16="http://schemas.microsoft.com/office/drawing/2014/main" id="{CA163641-6643-45C8-AEF0-92AB8387EB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0" name="Connector: Elbow 319">
                <a:extLst>
                  <a:ext uri="{FF2B5EF4-FFF2-40B4-BE49-F238E27FC236}">
                    <a16:creationId xmlns:a16="http://schemas.microsoft.com/office/drawing/2014/main" id="{4FA22524-D846-4E6C-BC51-F3D45804C0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96343BF-71F0-45A5-B492-F015E3D1DF4C}"/>
                </a:ext>
              </a:extLst>
            </p:cNvPr>
            <p:cNvCxnSpPr>
              <a:cxnSpLocks/>
              <a:endCxn id="327" idx="2"/>
            </p:cNvCxnSpPr>
            <p:nvPr/>
          </p:nvCxnSpPr>
          <p:spPr>
            <a:xfrm>
              <a:off x="5148064" y="2427734"/>
              <a:ext cx="792088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335AE91-A0EA-4C3C-9BD7-999872CB6788}"/>
                </a:ext>
              </a:extLst>
            </p:cNvPr>
            <p:cNvCxnSpPr>
              <a:cxnSpLocks/>
              <a:endCxn id="327" idx="2"/>
            </p:cNvCxnSpPr>
            <p:nvPr/>
          </p:nvCxnSpPr>
          <p:spPr>
            <a:xfrm flipV="1">
              <a:off x="5148064" y="242773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85CD4DE-74E8-4B93-8A7D-42FCEB4245FA}"/>
                </a:ext>
              </a:extLst>
            </p:cNvPr>
            <p:cNvCxnSpPr>
              <a:cxnSpLocks/>
              <a:endCxn id="327" idx="2"/>
            </p:cNvCxnSpPr>
            <p:nvPr/>
          </p:nvCxnSpPr>
          <p:spPr>
            <a:xfrm flipV="1">
              <a:off x="5148064" y="2427734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7C45A55-BAE0-4FF2-8F1D-5763011E58D7}"/>
                </a:ext>
              </a:extLst>
            </p:cNvPr>
            <p:cNvCxnSpPr>
              <a:cxnSpLocks/>
              <a:endCxn id="327" idx="2"/>
            </p:cNvCxnSpPr>
            <p:nvPr/>
          </p:nvCxnSpPr>
          <p:spPr>
            <a:xfrm flipV="1">
              <a:off x="5148064" y="2427734"/>
              <a:ext cx="792088" cy="108012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05B5EFC-7A26-406C-997C-4D8B170AAAF7}"/>
                </a:ext>
              </a:extLst>
            </p:cNvPr>
            <p:cNvCxnSpPr>
              <a:cxnSpLocks/>
              <a:endCxn id="327" idx="2"/>
            </p:cNvCxnSpPr>
            <p:nvPr/>
          </p:nvCxnSpPr>
          <p:spPr>
            <a:xfrm flipV="1">
              <a:off x="5148064" y="2427734"/>
              <a:ext cx="792088" cy="144016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CB58548-014B-4D2C-AB57-E246147DF06B}"/>
                </a:ext>
              </a:extLst>
            </p:cNvPr>
            <p:cNvCxnSpPr>
              <a:cxnSpLocks/>
              <a:endCxn id="325" idx="2"/>
            </p:cNvCxnSpPr>
            <p:nvPr/>
          </p:nvCxnSpPr>
          <p:spPr>
            <a:xfrm>
              <a:off x="5148064" y="2427734"/>
              <a:ext cx="792088" cy="108012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AD4584A-1C4E-4A25-B1BE-7ABE1D33C2BC}"/>
                </a:ext>
              </a:extLst>
            </p:cNvPr>
            <p:cNvCxnSpPr>
              <a:cxnSpLocks/>
              <a:endCxn id="325" idx="2"/>
            </p:cNvCxnSpPr>
            <p:nvPr/>
          </p:nvCxnSpPr>
          <p:spPr>
            <a:xfrm>
              <a:off x="5148064" y="2787774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3C82817-BBAE-4B85-B6D7-891768DF9821}"/>
                </a:ext>
              </a:extLst>
            </p:cNvPr>
            <p:cNvCxnSpPr>
              <a:cxnSpLocks/>
              <a:endCxn id="325" idx="2"/>
            </p:cNvCxnSpPr>
            <p:nvPr/>
          </p:nvCxnSpPr>
          <p:spPr>
            <a:xfrm>
              <a:off x="5148064" y="314781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422B3C1-9B4A-4FB0-977D-E56A367B8708}"/>
                </a:ext>
              </a:extLst>
            </p:cNvPr>
            <p:cNvCxnSpPr>
              <a:cxnSpLocks/>
              <a:endCxn id="325" idx="2"/>
            </p:cNvCxnSpPr>
            <p:nvPr/>
          </p:nvCxnSpPr>
          <p:spPr>
            <a:xfrm>
              <a:off x="5148064" y="3507854"/>
              <a:ext cx="792088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1CB9EDD-6ACC-4288-8D9F-2DA61D2F96BE}"/>
                </a:ext>
              </a:extLst>
            </p:cNvPr>
            <p:cNvCxnSpPr>
              <a:cxnSpLocks/>
              <a:endCxn id="325" idx="2"/>
            </p:cNvCxnSpPr>
            <p:nvPr/>
          </p:nvCxnSpPr>
          <p:spPr>
            <a:xfrm flipV="1">
              <a:off x="5148064" y="350785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3417541-314B-4DB3-BB3E-46BCDF5BBD95}"/>
                </a:ext>
              </a:extLst>
            </p:cNvPr>
            <p:cNvCxnSpPr>
              <a:cxnSpLocks/>
              <a:endCxn id="319" idx="3"/>
            </p:cNvCxnSpPr>
            <p:nvPr/>
          </p:nvCxnSpPr>
          <p:spPr>
            <a:xfrm flipV="1">
              <a:off x="5148064" y="2169529"/>
              <a:ext cx="834269" cy="25820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997A5F6-20A3-4DED-8085-A00DAE2F8DE2}"/>
                </a:ext>
              </a:extLst>
            </p:cNvPr>
            <p:cNvCxnSpPr>
              <a:cxnSpLocks/>
              <a:endCxn id="319" idx="3"/>
            </p:cNvCxnSpPr>
            <p:nvPr/>
          </p:nvCxnSpPr>
          <p:spPr>
            <a:xfrm flipV="1">
              <a:off x="5148064" y="2169529"/>
              <a:ext cx="834269" cy="61824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C5F16F1-40F6-4E23-81B9-53BBF1583FAC}"/>
                </a:ext>
              </a:extLst>
            </p:cNvPr>
            <p:cNvCxnSpPr>
              <a:cxnSpLocks/>
              <a:endCxn id="319" idx="3"/>
            </p:cNvCxnSpPr>
            <p:nvPr/>
          </p:nvCxnSpPr>
          <p:spPr>
            <a:xfrm flipV="1">
              <a:off x="5148064" y="2169529"/>
              <a:ext cx="834269" cy="97828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B865642-C4E8-431C-A7FF-E27E1CE081FE}"/>
                </a:ext>
              </a:extLst>
            </p:cNvPr>
            <p:cNvCxnSpPr>
              <a:cxnSpLocks/>
              <a:endCxn id="319" idx="3"/>
            </p:cNvCxnSpPr>
            <p:nvPr/>
          </p:nvCxnSpPr>
          <p:spPr>
            <a:xfrm flipV="1">
              <a:off x="5148064" y="2169529"/>
              <a:ext cx="834269" cy="133832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2F69D2D-4C20-4FDE-8490-9D3AA70CF4A8}"/>
                </a:ext>
              </a:extLst>
            </p:cNvPr>
            <p:cNvCxnSpPr>
              <a:cxnSpLocks/>
              <a:endCxn id="319" idx="3"/>
            </p:cNvCxnSpPr>
            <p:nvPr/>
          </p:nvCxnSpPr>
          <p:spPr>
            <a:xfrm flipV="1">
              <a:off x="5148064" y="2169529"/>
              <a:ext cx="834269" cy="169836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C0C9691-329C-4F2D-BA9C-1A9FB9544E5C}"/>
                </a:ext>
              </a:extLst>
            </p:cNvPr>
            <p:cNvCxnSpPr>
              <a:cxnSpLocks/>
              <a:endCxn id="323" idx="2"/>
            </p:cNvCxnSpPr>
            <p:nvPr/>
          </p:nvCxnSpPr>
          <p:spPr>
            <a:xfrm>
              <a:off x="5148064" y="2427734"/>
              <a:ext cx="792088" cy="144016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10AD180-66BD-4269-B309-BC8A95D539DD}"/>
                </a:ext>
              </a:extLst>
            </p:cNvPr>
            <p:cNvCxnSpPr>
              <a:cxnSpLocks/>
              <a:endCxn id="323" idx="2"/>
            </p:cNvCxnSpPr>
            <p:nvPr/>
          </p:nvCxnSpPr>
          <p:spPr>
            <a:xfrm>
              <a:off x="5148064" y="2787774"/>
              <a:ext cx="792088" cy="108012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4FC7A37-1EC4-4646-A0D2-4B93C18D71E1}"/>
                </a:ext>
              </a:extLst>
            </p:cNvPr>
            <p:cNvCxnSpPr>
              <a:cxnSpLocks/>
              <a:endCxn id="323" idx="2"/>
            </p:cNvCxnSpPr>
            <p:nvPr/>
          </p:nvCxnSpPr>
          <p:spPr>
            <a:xfrm>
              <a:off x="5148064" y="3147814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77C2316-E31A-41C2-AC16-4DF6684B8DF8}"/>
                </a:ext>
              </a:extLst>
            </p:cNvPr>
            <p:cNvCxnSpPr>
              <a:cxnSpLocks/>
              <a:endCxn id="323" idx="2"/>
            </p:cNvCxnSpPr>
            <p:nvPr/>
          </p:nvCxnSpPr>
          <p:spPr>
            <a:xfrm>
              <a:off x="5148064" y="350785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D00DB26-74F5-428E-92A3-72C4FCA99E33}"/>
                </a:ext>
              </a:extLst>
            </p:cNvPr>
            <p:cNvCxnSpPr>
              <a:cxnSpLocks/>
              <a:endCxn id="323" idx="2"/>
            </p:cNvCxnSpPr>
            <p:nvPr/>
          </p:nvCxnSpPr>
          <p:spPr>
            <a:xfrm>
              <a:off x="5148064" y="3867894"/>
              <a:ext cx="792088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790EF31-EF20-44FC-B1B8-DF368186E925}"/>
                </a:ext>
              </a:extLst>
            </p:cNvPr>
            <p:cNvCxnSpPr>
              <a:cxnSpLocks/>
              <a:endCxn id="321" idx="1"/>
            </p:cNvCxnSpPr>
            <p:nvPr/>
          </p:nvCxnSpPr>
          <p:spPr>
            <a:xfrm>
              <a:off x="5148064" y="2427734"/>
              <a:ext cx="834269" cy="169836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BFC44CD-FF10-4F39-BD78-E84C5D6973F1}"/>
                </a:ext>
              </a:extLst>
            </p:cNvPr>
            <p:cNvCxnSpPr>
              <a:cxnSpLocks/>
              <a:endCxn id="321" idx="1"/>
            </p:cNvCxnSpPr>
            <p:nvPr/>
          </p:nvCxnSpPr>
          <p:spPr>
            <a:xfrm>
              <a:off x="5148064" y="2787774"/>
              <a:ext cx="834269" cy="133832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F776962-CC35-485E-8C08-5A426266899B}"/>
                </a:ext>
              </a:extLst>
            </p:cNvPr>
            <p:cNvCxnSpPr>
              <a:cxnSpLocks/>
              <a:endCxn id="321" idx="1"/>
            </p:cNvCxnSpPr>
            <p:nvPr/>
          </p:nvCxnSpPr>
          <p:spPr>
            <a:xfrm>
              <a:off x="5148064" y="3147814"/>
              <a:ext cx="834269" cy="97828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ABB4563-2A33-48BC-A4CA-52E6BB9F0C0A}"/>
                </a:ext>
              </a:extLst>
            </p:cNvPr>
            <p:cNvCxnSpPr>
              <a:cxnSpLocks/>
              <a:endCxn id="321" idx="1"/>
            </p:cNvCxnSpPr>
            <p:nvPr/>
          </p:nvCxnSpPr>
          <p:spPr>
            <a:xfrm>
              <a:off x="5148064" y="3507854"/>
              <a:ext cx="834269" cy="61824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D8D7BC7-889A-4471-8805-392F080BD262}"/>
                </a:ext>
              </a:extLst>
            </p:cNvPr>
            <p:cNvCxnSpPr>
              <a:cxnSpLocks/>
              <a:endCxn id="321" idx="1"/>
            </p:cNvCxnSpPr>
            <p:nvPr/>
          </p:nvCxnSpPr>
          <p:spPr>
            <a:xfrm>
              <a:off x="5148064" y="3867894"/>
              <a:ext cx="834269" cy="25820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3FBD3D8-DDFC-4430-B943-0D02561EFF09}"/>
                </a:ext>
              </a:extLst>
            </p:cNvPr>
            <p:cNvCxnSpPr>
              <a:cxnSpLocks/>
            </p:cNvCxnSpPr>
            <p:nvPr/>
          </p:nvCxnSpPr>
          <p:spPr>
            <a:xfrm>
              <a:off x="5148064" y="2427734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9AB22CA-E9BC-4A6F-834C-E44B02F5CFF0}"/>
                </a:ext>
              </a:extLst>
            </p:cNvPr>
            <p:cNvCxnSpPr>
              <a:cxnSpLocks/>
            </p:cNvCxnSpPr>
            <p:nvPr/>
          </p:nvCxnSpPr>
          <p:spPr>
            <a:xfrm>
              <a:off x="5148064" y="278777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A8F2279-0F9C-4EBC-B10C-915FA413A426}"/>
                </a:ext>
              </a:extLst>
            </p:cNvPr>
            <p:cNvCxnSpPr/>
            <p:nvPr/>
          </p:nvCxnSpPr>
          <p:spPr>
            <a:xfrm>
              <a:off x="5148064" y="3147814"/>
              <a:ext cx="792088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B2EF550-0A08-40B6-B0DA-512465AEDB63}"/>
                </a:ext>
              </a:extLst>
            </p:cNvPr>
            <p:cNvCxnSpPr/>
            <p:nvPr/>
          </p:nvCxnSpPr>
          <p:spPr>
            <a:xfrm flipV="1">
              <a:off x="5148064" y="314781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C3DD0E1-18C7-43E3-8184-C16B3E82F578}"/>
                </a:ext>
              </a:extLst>
            </p:cNvPr>
            <p:cNvCxnSpPr/>
            <p:nvPr/>
          </p:nvCxnSpPr>
          <p:spPr>
            <a:xfrm flipV="1">
              <a:off x="5148064" y="3147814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427D1D7D-C40A-4DC8-AF93-80B0C520EB41}"/>
                </a:ext>
              </a:extLst>
            </p:cNvPr>
            <p:cNvGrpSpPr/>
            <p:nvPr/>
          </p:nvGrpSpPr>
          <p:grpSpPr>
            <a:xfrm>
              <a:off x="7020272" y="300379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7" name="Oval 316">
                    <a:extLst>
                      <a:ext uri="{FF2B5EF4-FFF2-40B4-BE49-F238E27FC236}">
                        <a16:creationId xmlns:a16="http://schemas.microsoft.com/office/drawing/2014/main" id="{CFC441FE-960C-411D-9837-B158D206AD84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7" name="Oval 316">
                    <a:extLst>
                      <a:ext uri="{FF2B5EF4-FFF2-40B4-BE49-F238E27FC236}">
                        <a16:creationId xmlns:a16="http://schemas.microsoft.com/office/drawing/2014/main" id="{CFC441FE-960C-411D-9837-B158D206AD8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8" name="Connector: Elbow 317">
                <a:extLst>
                  <a:ext uri="{FF2B5EF4-FFF2-40B4-BE49-F238E27FC236}">
                    <a16:creationId xmlns:a16="http://schemas.microsoft.com/office/drawing/2014/main" id="{BC59F954-EB09-4F93-8FBD-49CC813225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B709968-E836-41E3-9B11-4DF26D860E21}"/>
                </a:ext>
              </a:extLst>
            </p:cNvPr>
            <p:cNvCxnSpPr>
              <a:cxnSpLocks/>
              <a:endCxn id="315" idx="2"/>
            </p:cNvCxnSpPr>
            <p:nvPr/>
          </p:nvCxnSpPr>
          <p:spPr>
            <a:xfrm>
              <a:off x="6228184" y="242773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1E64420-72B3-4001-A11B-0E30430C96B1}"/>
                </a:ext>
              </a:extLst>
            </p:cNvPr>
            <p:cNvCxnSpPr>
              <a:cxnSpLocks/>
              <a:endCxn id="315" idx="2"/>
            </p:cNvCxnSpPr>
            <p:nvPr/>
          </p:nvCxnSpPr>
          <p:spPr>
            <a:xfrm>
              <a:off x="6228184" y="2787774"/>
              <a:ext cx="792088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94B4250-0A17-466B-B08C-99B51B0680E6}"/>
                </a:ext>
              </a:extLst>
            </p:cNvPr>
            <p:cNvCxnSpPr>
              <a:cxnSpLocks/>
              <a:endCxn id="315" idx="2"/>
            </p:cNvCxnSpPr>
            <p:nvPr/>
          </p:nvCxnSpPr>
          <p:spPr>
            <a:xfrm flipV="1">
              <a:off x="6228184" y="278777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41E84037-6ED7-49E7-A5D0-CA0316111987}"/>
                </a:ext>
              </a:extLst>
            </p:cNvPr>
            <p:cNvCxnSpPr>
              <a:cxnSpLocks/>
              <a:endCxn id="315" idx="2"/>
            </p:cNvCxnSpPr>
            <p:nvPr/>
          </p:nvCxnSpPr>
          <p:spPr>
            <a:xfrm flipV="1">
              <a:off x="6228184" y="2787774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50CFD86-D048-4DF1-AAB2-CD3B082C0BAA}"/>
                </a:ext>
              </a:extLst>
            </p:cNvPr>
            <p:cNvCxnSpPr>
              <a:cxnSpLocks/>
              <a:endCxn id="315" idx="2"/>
            </p:cNvCxnSpPr>
            <p:nvPr/>
          </p:nvCxnSpPr>
          <p:spPr>
            <a:xfrm flipV="1">
              <a:off x="6228184" y="2787774"/>
              <a:ext cx="792088" cy="108012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F57D915A-ABAC-4E04-B886-C7E225159578}"/>
                </a:ext>
              </a:extLst>
            </p:cNvPr>
            <p:cNvGrpSpPr/>
            <p:nvPr/>
          </p:nvGrpSpPr>
          <p:grpSpPr>
            <a:xfrm>
              <a:off x="7020272" y="264375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5" name="Oval 314">
                    <a:extLst>
                      <a:ext uri="{FF2B5EF4-FFF2-40B4-BE49-F238E27FC236}">
                        <a16:creationId xmlns:a16="http://schemas.microsoft.com/office/drawing/2014/main" id="{1B0314F9-5BFE-493D-84B8-1C82F7163819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5" name="Oval 314">
                    <a:extLst>
                      <a:ext uri="{FF2B5EF4-FFF2-40B4-BE49-F238E27FC236}">
                        <a16:creationId xmlns:a16="http://schemas.microsoft.com/office/drawing/2014/main" id="{1B0314F9-5BFE-493D-84B8-1C82F71638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6" name="Connector: Elbow 315">
                <a:extLst>
                  <a:ext uri="{FF2B5EF4-FFF2-40B4-BE49-F238E27FC236}">
                    <a16:creationId xmlns:a16="http://schemas.microsoft.com/office/drawing/2014/main" id="{63B4D16D-B270-40E4-A10A-976F0370A9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63CEF4AB-4CB1-4604-90C8-8A85778692B6}"/>
                </a:ext>
              </a:extLst>
            </p:cNvPr>
            <p:cNvGrpSpPr/>
            <p:nvPr/>
          </p:nvGrpSpPr>
          <p:grpSpPr>
            <a:xfrm>
              <a:off x="7020272" y="228371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3" name="Oval 312">
                    <a:extLst>
                      <a:ext uri="{FF2B5EF4-FFF2-40B4-BE49-F238E27FC236}">
                        <a16:creationId xmlns:a16="http://schemas.microsoft.com/office/drawing/2014/main" id="{E7EFA927-0EEF-4B9D-B5D6-AF9F5DFCBD4C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3" name="Oval 312">
                    <a:extLst>
                      <a:ext uri="{FF2B5EF4-FFF2-40B4-BE49-F238E27FC236}">
                        <a16:creationId xmlns:a16="http://schemas.microsoft.com/office/drawing/2014/main" id="{E7EFA927-0EEF-4B9D-B5D6-AF9F5DFCBD4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4" name="Connector: Elbow 313">
                <a:extLst>
                  <a:ext uri="{FF2B5EF4-FFF2-40B4-BE49-F238E27FC236}">
                    <a16:creationId xmlns:a16="http://schemas.microsoft.com/office/drawing/2014/main" id="{7DAE432F-D946-4BC2-9232-4E53B3BAE6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89BAA5D1-934A-41B1-AC4E-E696F639222C}"/>
                </a:ext>
              </a:extLst>
            </p:cNvPr>
            <p:cNvGrpSpPr/>
            <p:nvPr/>
          </p:nvGrpSpPr>
          <p:grpSpPr>
            <a:xfrm>
              <a:off x="7020272" y="336383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1" name="Oval 310">
                    <a:extLst>
                      <a:ext uri="{FF2B5EF4-FFF2-40B4-BE49-F238E27FC236}">
                        <a16:creationId xmlns:a16="http://schemas.microsoft.com/office/drawing/2014/main" id="{D9DAF02D-65D9-452B-8B3B-E3B669518A23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11" name="Oval 310">
                    <a:extLst>
                      <a:ext uri="{FF2B5EF4-FFF2-40B4-BE49-F238E27FC236}">
                        <a16:creationId xmlns:a16="http://schemas.microsoft.com/office/drawing/2014/main" id="{D9DAF02D-65D9-452B-8B3B-E3B669518A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2" name="Connector: Elbow 311">
                <a:extLst>
                  <a:ext uri="{FF2B5EF4-FFF2-40B4-BE49-F238E27FC236}">
                    <a16:creationId xmlns:a16="http://schemas.microsoft.com/office/drawing/2014/main" id="{3C52C3A2-C624-42A5-A7DC-A86EAA9666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731DCF23-233C-42C3-A5B3-9BFCC5370D3F}"/>
                </a:ext>
              </a:extLst>
            </p:cNvPr>
            <p:cNvGrpSpPr/>
            <p:nvPr/>
          </p:nvGrpSpPr>
          <p:grpSpPr>
            <a:xfrm>
              <a:off x="7020272" y="372387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9" name="Oval 308">
                    <a:extLst>
                      <a:ext uri="{FF2B5EF4-FFF2-40B4-BE49-F238E27FC236}">
                        <a16:creationId xmlns:a16="http://schemas.microsoft.com/office/drawing/2014/main" id="{3C99897F-5D3F-4831-9169-19549A89A025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09" name="Oval 308">
                    <a:extLst>
                      <a:ext uri="{FF2B5EF4-FFF2-40B4-BE49-F238E27FC236}">
                        <a16:creationId xmlns:a16="http://schemas.microsoft.com/office/drawing/2014/main" id="{3C99897F-5D3F-4831-9169-19549A89A0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0" name="Connector: Elbow 309">
                <a:extLst>
                  <a:ext uri="{FF2B5EF4-FFF2-40B4-BE49-F238E27FC236}">
                    <a16:creationId xmlns:a16="http://schemas.microsoft.com/office/drawing/2014/main" id="{715D79C2-19F7-43A6-AF32-614B2C6FD5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C8C034B5-4BBB-45D9-9360-6FCA68199B06}"/>
                </a:ext>
              </a:extLst>
            </p:cNvPr>
            <p:cNvGrpSpPr/>
            <p:nvPr/>
          </p:nvGrpSpPr>
          <p:grpSpPr>
            <a:xfrm>
              <a:off x="7020272" y="408391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7" name="Oval 306">
                    <a:extLst>
                      <a:ext uri="{FF2B5EF4-FFF2-40B4-BE49-F238E27FC236}">
                        <a16:creationId xmlns:a16="http://schemas.microsoft.com/office/drawing/2014/main" id="{3F96B51F-8C3A-4D57-A73E-50FDA478642C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07" name="Oval 306">
                    <a:extLst>
                      <a:ext uri="{FF2B5EF4-FFF2-40B4-BE49-F238E27FC236}">
                        <a16:creationId xmlns:a16="http://schemas.microsoft.com/office/drawing/2014/main" id="{3F96B51F-8C3A-4D57-A73E-50FDA47864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8" name="Connector: Elbow 307">
                <a:extLst>
                  <a:ext uri="{FF2B5EF4-FFF2-40B4-BE49-F238E27FC236}">
                    <a16:creationId xmlns:a16="http://schemas.microsoft.com/office/drawing/2014/main" id="{B0DDF867-D4E1-4E66-98B5-70E0C89DA8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9039C0DC-E8D3-4EAD-8872-ED07C1F9AE0F}"/>
                </a:ext>
              </a:extLst>
            </p:cNvPr>
            <p:cNvGrpSpPr/>
            <p:nvPr/>
          </p:nvGrpSpPr>
          <p:grpSpPr>
            <a:xfrm>
              <a:off x="7020272" y="192367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5" name="Oval 304">
                    <a:extLst>
                      <a:ext uri="{FF2B5EF4-FFF2-40B4-BE49-F238E27FC236}">
                        <a16:creationId xmlns:a16="http://schemas.microsoft.com/office/drawing/2014/main" id="{065A2174-D158-4700-B813-F283178FFC64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05" name="Oval 304">
                    <a:extLst>
                      <a:ext uri="{FF2B5EF4-FFF2-40B4-BE49-F238E27FC236}">
                        <a16:creationId xmlns:a16="http://schemas.microsoft.com/office/drawing/2014/main" id="{065A2174-D158-4700-B813-F283178FFC6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6" name="Connector: Elbow 305">
                <a:extLst>
                  <a:ext uri="{FF2B5EF4-FFF2-40B4-BE49-F238E27FC236}">
                    <a16:creationId xmlns:a16="http://schemas.microsoft.com/office/drawing/2014/main" id="{B1B368FA-409E-4BA0-B7B4-B518A4CBAC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35CC400-AFA7-421A-889B-DA857E692291}"/>
                </a:ext>
              </a:extLst>
            </p:cNvPr>
            <p:cNvCxnSpPr>
              <a:cxnSpLocks/>
              <a:endCxn id="313" idx="2"/>
            </p:cNvCxnSpPr>
            <p:nvPr/>
          </p:nvCxnSpPr>
          <p:spPr>
            <a:xfrm>
              <a:off x="6228184" y="2427734"/>
              <a:ext cx="792088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1AEF787-FBBB-427C-8875-860783119CA1}"/>
                </a:ext>
              </a:extLst>
            </p:cNvPr>
            <p:cNvCxnSpPr>
              <a:cxnSpLocks/>
              <a:endCxn id="313" idx="2"/>
            </p:cNvCxnSpPr>
            <p:nvPr/>
          </p:nvCxnSpPr>
          <p:spPr>
            <a:xfrm flipV="1">
              <a:off x="6228184" y="242773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906D429-8F6F-4BA0-9955-949A04C6F819}"/>
                </a:ext>
              </a:extLst>
            </p:cNvPr>
            <p:cNvCxnSpPr>
              <a:cxnSpLocks/>
              <a:endCxn id="313" idx="2"/>
            </p:cNvCxnSpPr>
            <p:nvPr/>
          </p:nvCxnSpPr>
          <p:spPr>
            <a:xfrm flipV="1">
              <a:off x="6228184" y="2427734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A85C690-22C0-48BD-8618-D81B692037B6}"/>
                </a:ext>
              </a:extLst>
            </p:cNvPr>
            <p:cNvCxnSpPr>
              <a:cxnSpLocks/>
              <a:endCxn id="313" idx="2"/>
            </p:cNvCxnSpPr>
            <p:nvPr/>
          </p:nvCxnSpPr>
          <p:spPr>
            <a:xfrm flipV="1">
              <a:off x="6228184" y="2427734"/>
              <a:ext cx="792088" cy="108012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08EAD42-B620-4676-B9D2-D87A819DB7E9}"/>
                </a:ext>
              </a:extLst>
            </p:cNvPr>
            <p:cNvCxnSpPr>
              <a:cxnSpLocks/>
              <a:endCxn id="313" idx="2"/>
            </p:cNvCxnSpPr>
            <p:nvPr/>
          </p:nvCxnSpPr>
          <p:spPr>
            <a:xfrm flipV="1">
              <a:off x="6228184" y="2427734"/>
              <a:ext cx="792088" cy="144016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F386E81-86B1-423F-91BA-DE344C8ED22E}"/>
                </a:ext>
              </a:extLst>
            </p:cNvPr>
            <p:cNvCxnSpPr>
              <a:cxnSpLocks/>
              <a:endCxn id="311" idx="2"/>
            </p:cNvCxnSpPr>
            <p:nvPr/>
          </p:nvCxnSpPr>
          <p:spPr>
            <a:xfrm>
              <a:off x="6228184" y="2427734"/>
              <a:ext cx="792088" cy="108012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826FA21-8722-4DF4-AF5B-287FE1F0E314}"/>
                </a:ext>
              </a:extLst>
            </p:cNvPr>
            <p:cNvCxnSpPr>
              <a:cxnSpLocks/>
              <a:endCxn id="311" idx="2"/>
            </p:cNvCxnSpPr>
            <p:nvPr/>
          </p:nvCxnSpPr>
          <p:spPr>
            <a:xfrm>
              <a:off x="6228184" y="2787774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6A3B9FE-794A-49FC-9233-DAFCA2BC702B}"/>
                </a:ext>
              </a:extLst>
            </p:cNvPr>
            <p:cNvCxnSpPr>
              <a:cxnSpLocks/>
              <a:endCxn id="311" idx="2"/>
            </p:cNvCxnSpPr>
            <p:nvPr/>
          </p:nvCxnSpPr>
          <p:spPr>
            <a:xfrm>
              <a:off x="6228184" y="314781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DF0E648-DEE3-4CD7-92EF-8FE09AF57937}"/>
                </a:ext>
              </a:extLst>
            </p:cNvPr>
            <p:cNvCxnSpPr>
              <a:cxnSpLocks/>
              <a:endCxn id="311" idx="2"/>
            </p:cNvCxnSpPr>
            <p:nvPr/>
          </p:nvCxnSpPr>
          <p:spPr>
            <a:xfrm>
              <a:off x="6228184" y="3507854"/>
              <a:ext cx="792088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B315494-2D28-4DD8-8A28-742CF021DCB4}"/>
                </a:ext>
              </a:extLst>
            </p:cNvPr>
            <p:cNvCxnSpPr>
              <a:cxnSpLocks/>
              <a:endCxn id="311" idx="2"/>
            </p:cNvCxnSpPr>
            <p:nvPr/>
          </p:nvCxnSpPr>
          <p:spPr>
            <a:xfrm flipV="1">
              <a:off x="6228184" y="350785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BFA273EF-4477-41EF-88A7-A3A4BF76CDA9}"/>
                </a:ext>
              </a:extLst>
            </p:cNvPr>
            <p:cNvCxnSpPr>
              <a:cxnSpLocks/>
              <a:endCxn id="305" idx="3"/>
            </p:cNvCxnSpPr>
            <p:nvPr/>
          </p:nvCxnSpPr>
          <p:spPr>
            <a:xfrm flipV="1">
              <a:off x="6228184" y="2169529"/>
              <a:ext cx="834269" cy="25820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25BCBFF-BE86-42F0-90E9-5A3DC8D9F14E}"/>
                </a:ext>
              </a:extLst>
            </p:cNvPr>
            <p:cNvCxnSpPr>
              <a:cxnSpLocks/>
              <a:endCxn id="305" idx="3"/>
            </p:cNvCxnSpPr>
            <p:nvPr/>
          </p:nvCxnSpPr>
          <p:spPr>
            <a:xfrm flipV="1">
              <a:off x="6228184" y="2169529"/>
              <a:ext cx="834269" cy="61824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CF099E7-B945-4C2D-B32D-72EF4587809C}"/>
                </a:ext>
              </a:extLst>
            </p:cNvPr>
            <p:cNvCxnSpPr>
              <a:cxnSpLocks/>
              <a:endCxn id="305" idx="3"/>
            </p:cNvCxnSpPr>
            <p:nvPr/>
          </p:nvCxnSpPr>
          <p:spPr>
            <a:xfrm flipV="1">
              <a:off x="6228184" y="2169529"/>
              <a:ext cx="834269" cy="97828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F895B18-59F8-45F1-8438-1A326918D2E1}"/>
                </a:ext>
              </a:extLst>
            </p:cNvPr>
            <p:cNvCxnSpPr>
              <a:cxnSpLocks/>
              <a:endCxn id="305" idx="3"/>
            </p:cNvCxnSpPr>
            <p:nvPr/>
          </p:nvCxnSpPr>
          <p:spPr>
            <a:xfrm flipV="1">
              <a:off x="6228184" y="2169529"/>
              <a:ext cx="834269" cy="133832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105B5C67-253D-4BE5-BE8C-7D1AC14814B3}"/>
                </a:ext>
              </a:extLst>
            </p:cNvPr>
            <p:cNvCxnSpPr>
              <a:cxnSpLocks/>
              <a:endCxn id="305" idx="3"/>
            </p:cNvCxnSpPr>
            <p:nvPr/>
          </p:nvCxnSpPr>
          <p:spPr>
            <a:xfrm flipV="1">
              <a:off x="6228184" y="2169529"/>
              <a:ext cx="834269" cy="169836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0597504-556B-4238-A700-B5FF809CB4DE}"/>
                </a:ext>
              </a:extLst>
            </p:cNvPr>
            <p:cNvCxnSpPr>
              <a:cxnSpLocks/>
              <a:endCxn id="309" idx="2"/>
            </p:cNvCxnSpPr>
            <p:nvPr/>
          </p:nvCxnSpPr>
          <p:spPr>
            <a:xfrm>
              <a:off x="6228184" y="2427734"/>
              <a:ext cx="792088" cy="144016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0EBC547E-3E58-4784-8056-19EAD0719F0C}"/>
                </a:ext>
              </a:extLst>
            </p:cNvPr>
            <p:cNvCxnSpPr>
              <a:cxnSpLocks/>
              <a:endCxn id="309" idx="2"/>
            </p:cNvCxnSpPr>
            <p:nvPr/>
          </p:nvCxnSpPr>
          <p:spPr>
            <a:xfrm>
              <a:off x="6228184" y="2787774"/>
              <a:ext cx="792088" cy="108012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F2B448-3D8D-4C37-B143-9022546CAD14}"/>
                </a:ext>
              </a:extLst>
            </p:cNvPr>
            <p:cNvCxnSpPr>
              <a:cxnSpLocks/>
              <a:endCxn id="309" idx="2"/>
            </p:cNvCxnSpPr>
            <p:nvPr/>
          </p:nvCxnSpPr>
          <p:spPr>
            <a:xfrm>
              <a:off x="6228184" y="3147814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82B8F42-757E-4B5D-ADED-979F48A21479}"/>
                </a:ext>
              </a:extLst>
            </p:cNvPr>
            <p:cNvCxnSpPr>
              <a:cxnSpLocks/>
              <a:endCxn id="309" idx="2"/>
            </p:cNvCxnSpPr>
            <p:nvPr/>
          </p:nvCxnSpPr>
          <p:spPr>
            <a:xfrm>
              <a:off x="6228184" y="350785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B063969-9898-4DAA-906E-5A3B2A0C38D2}"/>
                </a:ext>
              </a:extLst>
            </p:cNvPr>
            <p:cNvCxnSpPr>
              <a:cxnSpLocks/>
              <a:endCxn id="309" idx="2"/>
            </p:cNvCxnSpPr>
            <p:nvPr/>
          </p:nvCxnSpPr>
          <p:spPr>
            <a:xfrm>
              <a:off x="6228184" y="3867894"/>
              <a:ext cx="792088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39E3D3C1-BE1A-4D50-B332-7F97AA41172E}"/>
                </a:ext>
              </a:extLst>
            </p:cNvPr>
            <p:cNvCxnSpPr>
              <a:cxnSpLocks/>
              <a:endCxn id="307" idx="1"/>
            </p:cNvCxnSpPr>
            <p:nvPr/>
          </p:nvCxnSpPr>
          <p:spPr>
            <a:xfrm>
              <a:off x="6228184" y="2427734"/>
              <a:ext cx="834269" cy="169836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4CEEB5D7-7494-4EA6-8AB4-F85016A9E335}"/>
                </a:ext>
              </a:extLst>
            </p:cNvPr>
            <p:cNvCxnSpPr>
              <a:cxnSpLocks/>
              <a:endCxn id="307" idx="1"/>
            </p:cNvCxnSpPr>
            <p:nvPr/>
          </p:nvCxnSpPr>
          <p:spPr>
            <a:xfrm>
              <a:off x="6228184" y="2787774"/>
              <a:ext cx="834269" cy="133832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6B14478-CBFB-4DA1-B663-92285B4A5E26}"/>
                </a:ext>
              </a:extLst>
            </p:cNvPr>
            <p:cNvCxnSpPr>
              <a:cxnSpLocks/>
              <a:endCxn id="307" idx="1"/>
            </p:cNvCxnSpPr>
            <p:nvPr/>
          </p:nvCxnSpPr>
          <p:spPr>
            <a:xfrm>
              <a:off x="6228184" y="3147814"/>
              <a:ext cx="834269" cy="97828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00C6EAF-0078-4A56-AD6A-9C75F021933A}"/>
                </a:ext>
              </a:extLst>
            </p:cNvPr>
            <p:cNvCxnSpPr>
              <a:cxnSpLocks/>
              <a:endCxn id="307" idx="1"/>
            </p:cNvCxnSpPr>
            <p:nvPr/>
          </p:nvCxnSpPr>
          <p:spPr>
            <a:xfrm>
              <a:off x="6228184" y="3507854"/>
              <a:ext cx="834269" cy="61824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94DBD1C-DCA2-442C-89D2-EB59FFCA1C09}"/>
                </a:ext>
              </a:extLst>
            </p:cNvPr>
            <p:cNvCxnSpPr>
              <a:cxnSpLocks/>
              <a:endCxn id="307" idx="1"/>
            </p:cNvCxnSpPr>
            <p:nvPr/>
          </p:nvCxnSpPr>
          <p:spPr>
            <a:xfrm>
              <a:off x="6228184" y="3867894"/>
              <a:ext cx="834269" cy="25820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CFA2C1D-5820-4877-81FB-8AD64D414BE8}"/>
                </a:ext>
              </a:extLst>
            </p:cNvPr>
            <p:cNvCxnSpPr>
              <a:cxnSpLocks/>
            </p:cNvCxnSpPr>
            <p:nvPr/>
          </p:nvCxnSpPr>
          <p:spPr>
            <a:xfrm>
              <a:off x="6228184" y="2427734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13C1BCC3-0DE2-4881-A915-B9DBCE37DA22}"/>
                </a:ext>
              </a:extLst>
            </p:cNvPr>
            <p:cNvCxnSpPr>
              <a:cxnSpLocks/>
            </p:cNvCxnSpPr>
            <p:nvPr/>
          </p:nvCxnSpPr>
          <p:spPr>
            <a:xfrm>
              <a:off x="6228184" y="278777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BE56263-DD46-489B-90AA-7EDEB70EFC37}"/>
                </a:ext>
              </a:extLst>
            </p:cNvPr>
            <p:cNvCxnSpPr/>
            <p:nvPr/>
          </p:nvCxnSpPr>
          <p:spPr>
            <a:xfrm>
              <a:off x="6228184" y="3147814"/>
              <a:ext cx="792088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BD4A708-86C4-4B57-BF86-FEE8CB0D0E9F}"/>
                </a:ext>
              </a:extLst>
            </p:cNvPr>
            <p:cNvCxnSpPr/>
            <p:nvPr/>
          </p:nvCxnSpPr>
          <p:spPr>
            <a:xfrm flipV="1">
              <a:off x="6228184" y="3147814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A0E3D4A0-8D91-4685-BD9F-D38A82705AF1}"/>
                </a:ext>
              </a:extLst>
            </p:cNvPr>
            <p:cNvCxnSpPr/>
            <p:nvPr/>
          </p:nvCxnSpPr>
          <p:spPr>
            <a:xfrm flipV="1">
              <a:off x="6228184" y="3147814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4489AA71-79C3-4A1B-8EFD-B2470808CA8B}"/>
                </a:ext>
              </a:extLst>
            </p:cNvPr>
            <p:cNvCxnSpPr>
              <a:cxnSpLocks/>
              <a:stCxn id="319" idx="5"/>
            </p:cNvCxnSpPr>
            <p:nvPr/>
          </p:nvCxnSpPr>
          <p:spPr>
            <a:xfrm>
              <a:off x="6186003" y="2169529"/>
              <a:ext cx="834269" cy="612802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2222F95-5D71-4D8F-B568-EEF47D993216}"/>
                </a:ext>
              </a:extLst>
            </p:cNvPr>
            <p:cNvCxnSpPr>
              <a:cxnSpLocks/>
              <a:stCxn id="319" idx="5"/>
            </p:cNvCxnSpPr>
            <p:nvPr/>
          </p:nvCxnSpPr>
          <p:spPr>
            <a:xfrm>
              <a:off x="6186003" y="2169529"/>
              <a:ext cx="834269" cy="252762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5742DA1-FC8A-4CE6-8891-9C8087CAF0C6}"/>
                </a:ext>
              </a:extLst>
            </p:cNvPr>
            <p:cNvCxnSpPr>
              <a:cxnSpLocks/>
              <a:stCxn id="319" idx="5"/>
            </p:cNvCxnSpPr>
            <p:nvPr/>
          </p:nvCxnSpPr>
          <p:spPr>
            <a:xfrm>
              <a:off x="6186003" y="2169529"/>
              <a:ext cx="834269" cy="1332882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978CB8D-0B10-41FA-A5D2-EFA45D08F8F0}"/>
                </a:ext>
              </a:extLst>
            </p:cNvPr>
            <p:cNvCxnSpPr>
              <a:cxnSpLocks/>
              <a:stCxn id="319" idx="5"/>
            </p:cNvCxnSpPr>
            <p:nvPr/>
          </p:nvCxnSpPr>
          <p:spPr>
            <a:xfrm flipV="1">
              <a:off x="6186003" y="2164087"/>
              <a:ext cx="876450" cy="5442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9CE022B-176A-4C29-9D9E-936C02852407}"/>
                </a:ext>
              </a:extLst>
            </p:cNvPr>
            <p:cNvCxnSpPr>
              <a:cxnSpLocks/>
              <a:stCxn id="319" idx="5"/>
            </p:cNvCxnSpPr>
            <p:nvPr/>
          </p:nvCxnSpPr>
          <p:spPr>
            <a:xfrm>
              <a:off x="6186003" y="2169529"/>
              <a:ext cx="834269" cy="1692922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205F9F6-66B4-4A5C-BF51-38D7CF252F8F}"/>
                </a:ext>
              </a:extLst>
            </p:cNvPr>
            <p:cNvCxnSpPr>
              <a:cxnSpLocks/>
              <a:stCxn id="319" idx="5"/>
            </p:cNvCxnSpPr>
            <p:nvPr/>
          </p:nvCxnSpPr>
          <p:spPr>
            <a:xfrm>
              <a:off x="6186003" y="2169529"/>
              <a:ext cx="876450" cy="1951127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CCB3049-71FA-4577-A579-5651C7343B4D}"/>
                </a:ext>
              </a:extLst>
            </p:cNvPr>
            <p:cNvCxnSpPr>
              <a:cxnSpLocks/>
              <a:stCxn id="319" idx="5"/>
            </p:cNvCxnSpPr>
            <p:nvPr/>
          </p:nvCxnSpPr>
          <p:spPr>
            <a:xfrm>
              <a:off x="6186003" y="2169529"/>
              <a:ext cx="834269" cy="972842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719481A0-E542-481E-A26D-F3BC597365B5}"/>
                </a:ext>
              </a:extLst>
            </p:cNvPr>
            <p:cNvCxnSpPr>
              <a:cxnSpLocks/>
              <a:stCxn id="321" idx="7"/>
            </p:cNvCxnSpPr>
            <p:nvPr/>
          </p:nvCxnSpPr>
          <p:spPr>
            <a:xfrm flipV="1">
              <a:off x="6186003" y="2782331"/>
              <a:ext cx="834269" cy="1343768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DE2FEDC4-10CB-4702-A33A-0C2F643DA8F8}"/>
                </a:ext>
              </a:extLst>
            </p:cNvPr>
            <p:cNvCxnSpPr>
              <a:cxnSpLocks/>
              <a:stCxn id="321" idx="7"/>
            </p:cNvCxnSpPr>
            <p:nvPr/>
          </p:nvCxnSpPr>
          <p:spPr>
            <a:xfrm flipV="1">
              <a:off x="6186003" y="2422291"/>
              <a:ext cx="834269" cy="1703808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7466CECA-2116-4B1F-AC50-107980866BB0}"/>
                </a:ext>
              </a:extLst>
            </p:cNvPr>
            <p:cNvCxnSpPr>
              <a:cxnSpLocks/>
              <a:stCxn id="321" idx="7"/>
            </p:cNvCxnSpPr>
            <p:nvPr/>
          </p:nvCxnSpPr>
          <p:spPr>
            <a:xfrm flipV="1">
              <a:off x="6186003" y="3502411"/>
              <a:ext cx="834269" cy="623688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28581AD8-C304-4B60-ADEF-2BF3731AA8A2}"/>
                </a:ext>
              </a:extLst>
            </p:cNvPr>
            <p:cNvCxnSpPr>
              <a:cxnSpLocks/>
              <a:stCxn id="321" idx="7"/>
            </p:cNvCxnSpPr>
            <p:nvPr/>
          </p:nvCxnSpPr>
          <p:spPr>
            <a:xfrm flipV="1">
              <a:off x="6186003" y="2164087"/>
              <a:ext cx="876450" cy="1962012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114B613C-154E-44CE-B875-1DCA9192BF4D}"/>
                </a:ext>
              </a:extLst>
            </p:cNvPr>
            <p:cNvCxnSpPr>
              <a:cxnSpLocks/>
              <a:stCxn id="321" idx="7"/>
            </p:cNvCxnSpPr>
            <p:nvPr/>
          </p:nvCxnSpPr>
          <p:spPr>
            <a:xfrm flipV="1">
              <a:off x="6186003" y="3862451"/>
              <a:ext cx="834269" cy="263648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FCAA45E3-A905-4907-8566-D318CFE22418}"/>
                </a:ext>
              </a:extLst>
            </p:cNvPr>
            <p:cNvCxnSpPr>
              <a:cxnSpLocks/>
              <a:stCxn id="321" idx="7"/>
            </p:cNvCxnSpPr>
            <p:nvPr/>
          </p:nvCxnSpPr>
          <p:spPr>
            <a:xfrm flipV="1">
              <a:off x="6186003" y="4120657"/>
              <a:ext cx="876450" cy="5442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3EEC6AD3-983A-4375-8AA6-C064584F6FD2}"/>
                </a:ext>
              </a:extLst>
            </p:cNvPr>
            <p:cNvCxnSpPr>
              <a:cxnSpLocks/>
              <a:stCxn id="321" idx="7"/>
            </p:cNvCxnSpPr>
            <p:nvPr/>
          </p:nvCxnSpPr>
          <p:spPr>
            <a:xfrm flipV="1">
              <a:off x="6186003" y="3142371"/>
              <a:ext cx="834269" cy="983728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03E5E3D5-0224-4947-BC76-6F4509783153}"/>
                </a:ext>
              </a:extLst>
            </p:cNvPr>
            <p:cNvGrpSpPr/>
            <p:nvPr/>
          </p:nvGrpSpPr>
          <p:grpSpPr>
            <a:xfrm>
              <a:off x="8100392" y="3003798"/>
              <a:ext cx="288032" cy="288032"/>
              <a:chOff x="5940152" y="3003798"/>
              <a:chExt cx="288032" cy="2880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3" name="Oval 302">
                    <a:extLst>
                      <a:ext uri="{FF2B5EF4-FFF2-40B4-BE49-F238E27FC236}">
                        <a16:creationId xmlns:a16="http://schemas.microsoft.com/office/drawing/2014/main" id="{F7CB15FF-10DA-475E-A5E6-FAF71298C60C}"/>
                      </a:ext>
                    </a:extLst>
                  </p:cNvPr>
                  <p:cNvSpPr/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</m:oMath>
                      </m:oMathPara>
                    </a14:m>
                    <a:endPara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03" name="Oval 302">
                    <a:extLst>
                      <a:ext uri="{FF2B5EF4-FFF2-40B4-BE49-F238E27FC236}">
                        <a16:creationId xmlns:a16="http://schemas.microsoft.com/office/drawing/2014/main" id="{F7CB15FF-10DA-475E-A5E6-FAF71298C60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003798"/>
                    <a:ext cx="288032" cy="288032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196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4" name="Connector: Elbow 303">
                <a:extLst>
                  <a:ext uri="{FF2B5EF4-FFF2-40B4-BE49-F238E27FC236}">
                    <a16:creationId xmlns:a16="http://schemas.microsoft.com/office/drawing/2014/main" id="{980AB040-85D4-4724-A2CD-FCE9DB3181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0" y="3057518"/>
                <a:ext cx="216000" cy="180000"/>
              </a:xfrm>
              <a:prstGeom prst="bentConnector3">
                <a:avLst>
                  <a:gd name="adj1" fmla="val 5282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AA1C35BD-2259-4175-9FA7-CB27971E2866}"/>
                </a:ext>
              </a:extLst>
            </p:cNvPr>
            <p:cNvCxnSpPr>
              <a:cxnSpLocks/>
            </p:cNvCxnSpPr>
            <p:nvPr/>
          </p:nvCxnSpPr>
          <p:spPr>
            <a:xfrm>
              <a:off x="7314481" y="2444001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C6F6238B-D41E-403E-8814-7D3715AFADB1}"/>
                </a:ext>
              </a:extLst>
            </p:cNvPr>
            <p:cNvCxnSpPr>
              <a:cxnSpLocks/>
            </p:cNvCxnSpPr>
            <p:nvPr/>
          </p:nvCxnSpPr>
          <p:spPr>
            <a:xfrm>
              <a:off x="7314481" y="2804041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31049140-9DBC-48B5-8C86-B0DCB2A41207}"/>
                </a:ext>
              </a:extLst>
            </p:cNvPr>
            <p:cNvCxnSpPr/>
            <p:nvPr/>
          </p:nvCxnSpPr>
          <p:spPr>
            <a:xfrm>
              <a:off x="7314481" y="3164081"/>
              <a:ext cx="792088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628557D7-61AD-402B-ACF0-1DC657587412}"/>
                </a:ext>
              </a:extLst>
            </p:cNvPr>
            <p:cNvCxnSpPr/>
            <p:nvPr/>
          </p:nvCxnSpPr>
          <p:spPr>
            <a:xfrm flipV="1">
              <a:off x="7314481" y="3164081"/>
              <a:ext cx="792088" cy="36004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FF4C8416-39D3-4D7E-A7A4-E87A024CF9C9}"/>
                </a:ext>
              </a:extLst>
            </p:cNvPr>
            <p:cNvCxnSpPr/>
            <p:nvPr/>
          </p:nvCxnSpPr>
          <p:spPr>
            <a:xfrm flipV="1">
              <a:off x="7314481" y="3164081"/>
              <a:ext cx="792088" cy="72008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F99449F-15D3-4AED-B846-932AE40DF81D}"/>
                </a:ext>
              </a:extLst>
            </p:cNvPr>
            <p:cNvCxnSpPr>
              <a:cxnSpLocks/>
              <a:stCxn id="305" idx="5"/>
            </p:cNvCxnSpPr>
            <p:nvPr/>
          </p:nvCxnSpPr>
          <p:spPr>
            <a:xfrm>
              <a:off x="7266123" y="2169529"/>
              <a:ext cx="834269" cy="97828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27ABF7D-DEBA-4197-8ADD-2BB08E75C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3920" y="3160006"/>
              <a:ext cx="834269" cy="983728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B218C3-2C1B-4307-9610-E07B0E63E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Feedforward Networks: Multi-Layer Perceptron &amp; Deep </a:t>
            </a:r>
            <a:r>
              <a:rPr lang="en-GB"/>
              <a:t>Neural Nets</a:t>
            </a:r>
            <a:endParaRPr lang="en-GB" dirty="0"/>
          </a:p>
        </p:txBody>
      </p:sp>
      <p:sp>
        <p:nvSpPr>
          <p:cNvPr id="334" name="Freeform: Shape 333">
            <a:extLst>
              <a:ext uri="{FF2B5EF4-FFF2-40B4-BE49-F238E27FC236}">
                <a16:creationId xmlns:a16="http://schemas.microsoft.com/office/drawing/2014/main" id="{371F3F93-A005-42E8-822F-B7B33AAA5A72}"/>
              </a:ext>
            </a:extLst>
          </p:cNvPr>
          <p:cNvSpPr/>
          <p:nvPr/>
        </p:nvSpPr>
        <p:spPr>
          <a:xfrm rot="5400000">
            <a:off x="-253950" y="986162"/>
            <a:ext cx="4111304" cy="3524371"/>
          </a:xfrm>
          <a:custGeom>
            <a:avLst/>
            <a:gdLst>
              <a:gd name="connsiteX0" fmla="*/ 360218 w 2092036"/>
              <a:gd name="connsiteY0" fmla="*/ 55418 h 796636"/>
              <a:gd name="connsiteX1" fmla="*/ 1198418 w 2092036"/>
              <a:gd name="connsiteY1" fmla="*/ 0 h 796636"/>
              <a:gd name="connsiteX2" fmla="*/ 2092036 w 2092036"/>
              <a:gd name="connsiteY2" fmla="*/ 415636 h 796636"/>
              <a:gd name="connsiteX3" fmla="*/ 1239982 w 2092036"/>
              <a:gd name="connsiteY3" fmla="*/ 796636 h 796636"/>
              <a:gd name="connsiteX4" fmla="*/ 0 w 2092036"/>
              <a:gd name="connsiteY4" fmla="*/ 678873 h 796636"/>
              <a:gd name="connsiteX5" fmla="*/ 207818 w 2092036"/>
              <a:gd name="connsiteY5" fmla="*/ 270164 h 796636"/>
              <a:gd name="connsiteX6" fmla="*/ 360218 w 2092036"/>
              <a:gd name="connsiteY6" fmla="*/ 55418 h 796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2036" h="796636">
                <a:moveTo>
                  <a:pt x="360218" y="55418"/>
                </a:moveTo>
                <a:lnTo>
                  <a:pt x="1198418" y="0"/>
                </a:lnTo>
                <a:lnTo>
                  <a:pt x="2092036" y="415636"/>
                </a:lnTo>
                <a:lnTo>
                  <a:pt x="1239982" y="796636"/>
                </a:lnTo>
                <a:lnTo>
                  <a:pt x="0" y="678873"/>
                </a:lnTo>
                <a:lnTo>
                  <a:pt x="207818" y="270164"/>
                </a:lnTo>
                <a:lnTo>
                  <a:pt x="360218" y="55418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0"/>
                  <a:lumOff val="100000"/>
                </a:schemeClr>
              </a:gs>
              <a:gs pos="67000">
                <a:schemeClr val="accent2">
                  <a:lumMod val="0"/>
                  <a:lumOff val="100000"/>
                </a:schemeClr>
              </a:gs>
              <a:gs pos="0">
                <a:schemeClr val="accent2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FBC7D4AB-60EC-495C-94BB-5B82D8612CC3}"/>
              </a:ext>
            </a:extLst>
          </p:cNvPr>
          <p:cNvSpPr/>
          <p:nvPr/>
        </p:nvSpPr>
        <p:spPr>
          <a:xfrm rot="5400000">
            <a:off x="1418686" y="2547364"/>
            <a:ext cx="1393404" cy="1299820"/>
          </a:xfrm>
          <a:custGeom>
            <a:avLst/>
            <a:gdLst>
              <a:gd name="connsiteX0" fmla="*/ 360218 w 2092036"/>
              <a:gd name="connsiteY0" fmla="*/ 55418 h 796636"/>
              <a:gd name="connsiteX1" fmla="*/ 1198418 w 2092036"/>
              <a:gd name="connsiteY1" fmla="*/ 0 h 796636"/>
              <a:gd name="connsiteX2" fmla="*/ 2092036 w 2092036"/>
              <a:gd name="connsiteY2" fmla="*/ 415636 h 796636"/>
              <a:gd name="connsiteX3" fmla="*/ 1239982 w 2092036"/>
              <a:gd name="connsiteY3" fmla="*/ 796636 h 796636"/>
              <a:gd name="connsiteX4" fmla="*/ 0 w 2092036"/>
              <a:gd name="connsiteY4" fmla="*/ 678873 h 796636"/>
              <a:gd name="connsiteX5" fmla="*/ 207818 w 2092036"/>
              <a:gd name="connsiteY5" fmla="*/ 270164 h 796636"/>
              <a:gd name="connsiteX6" fmla="*/ 360218 w 2092036"/>
              <a:gd name="connsiteY6" fmla="*/ 55418 h 796636"/>
              <a:gd name="connsiteX0" fmla="*/ 360218 w 2092036"/>
              <a:gd name="connsiteY0" fmla="*/ 55418 h 796636"/>
              <a:gd name="connsiteX1" fmla="*/ 1198418 w 2092036"/>
              <a:gd name="connsiteY1" fmla="*/ 0 h 796636"/>
              <a:gd name="connsiteX2" fmla="*/ 2092036 w 2092036"/>
              <a:gd name="connsiteY2" fmla="*/ 415636 h 796636"/>
              <a:gd name="connsiteX3" fmla="*/ 1239982 w 2092036"/>
              <a:gd name="connsiteY3" fmla="*/ 796636 h 796636"/>
              <a:gd name="connsiteX4" fmla="*/ 0 w 2092036"/>
              <a:gd name="connsiteY4" fmla="*/ 678873 h 796636"/>
              <a:gd name="connsiteX5" fmla="*/ 41471 w 2092036"/>
              <a:gd name="connsiteY5" fmla="*/ 232095 h 796636"/>
              <a:gd name="connsiteX6" fmla="*/ 360218 w 2092036"/>
              <a:gd name="connsiteY6" fmla="*/ 55418 h 796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2036" h="796636">
                <a:moveTo>
                  <a:pt x="360218" y="55418"/>
                </a:moveTo>
                <a:lnTo>
                  <a:pt x="1198418" y="0"/>
                </a:lnTo>
                <a:lnTo>
                  <a:pt x="2092036" y="415636"/>
                </a:lnTo>
                <a:lnTo>
                  <a:pt x="1239982" y="796636"/>
                </a:lnTo>
                <a:lnTo>
                  <a:pt x="0" y="678873"/>
                </a:lnTo>
                <a:lnTo>
                  <a:pt x="41471" y="232095"/>
                </a:lnTo>
                <a:lnTo>
                  <a:pt x="360218" y="55418"/>
                </a:lnTo>
                <a:close/>
              </a:path>
            </a:pathLst>
          </a:custGeom>
          <a:solidFill>
            <a:srgbClr val="FEFD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337" name="Freeform: Shape 336">
            <a:extLst>
              <a:ext uri="{FF2B5EF4-FFF2-40B4-BE49-F238E27FC236}">
                <a16:creationId xmlns:a16="http://schemas.microsoft.com/office/drawing/2014/main" id="{27B7209C-FFCF-453E-B755-87E30D3E68B6}"/>
              </a:ext>
            </a:extLst>
          </p:cNvPr>
          <p:cNvSpPr/>
          <p:nvPr/>
        </p:nvSpPr>
        <p:spPr>
          <a:xfrm rot="5400000">
            <a:off x="584248" y="1991477"/>
            <a:ext cx="825892" cy="1209399"/>
          </a:xfrm>
          <a:custGeom>
            <a:avLst/>
            <a:gdLst>
              <a:gd name="connsiteX0" fmla="*/ 360218 w 2092036"/>
              <a:gd name="connsiteY0" fmla="*/ 55418 h 796636"/>
              <a:gd name="connsiteX1" fmla="*/ 1198418 w 2092036"/>
              <a:gd name="connsiteY1" fmla="*/ 0 h 796636"/>
              <a:gd name="connsiteX2" fmla="*/ 2092036 w 2092036"/>
              <a:gd name="connsiteY2" fmla="*/ 415636 h 796636"/>
              <a:gd name="connsiteX3" fmla="*/ 1239982 w 2092036"/>
              <a:gd name="connsiteY3" fmla="*/ 796636 h 796636"/>
              <a:gd name="connsiteX4" fmla="*/ 0 w 2092036"/>
              <a:gd name="connsiteY4" fmla="*/ 678873 h 796636"/>
              <a:gd name="connsiteX5" fmla="*/ 207818 w 2092036"/>
              <a:gd name="connsiteY5" fmla="*/ 270164 h 796636"/>
              <a:gd name="connsiteX6" fmla="*/ 360218 w 2092036"/>
              <a:gd name="connsiteY6" fmla="*/ 55418 h 796636"/>
              <a:gd name="connsiteX0" fmla="*/ 360218 w 1239982"/>
              <a:gd name="connsiteY0" fmla="*/ 55418 h 796636"/>
              <a:gd name="connsiteX1" fmla="*/ 1198418 w 1239982"/>
              <a:gd name="connsiteY1" fmla="*/ 0 h 796636"/>
              <a:gd name="connsiteX2" fmla="*/ 1239982 w 1239982"/>
              <a:gd name="connsiteY2" fmla="*/ 796636 h 796636"/>
              <a:gd name="connsiteX3" fmla="*/ 0 w 1239982"/>
              <a:gd name="connsiteY3" fmla="*/ 678873 h 796636"/>
              <a:gd name="connsiteX4" fmla="*/ 207818 w 1239982"/>
              <a:gd name="connsiteY4" fmla="*/ 270164 h 796636"/>
              <a:gd name="connsiteX5" fmla="*/ 360218 w 1239982"/>
              <a:gd name="connsiteY5" fmla="*/ 55418 h 796636"/>
              <a:gd name="connsiteX0" fmla="*/ 360218 w 1239982"/>
              <a:gd name="connsiteY0" fmla="*/ 55418 h 796636"/>
              <a:gd name="connsiteX1" fmla="*/ 1198418 w 1239982"/>
              <a:gd name="connsiteY1" fmla="*/ 0 h 796636"/>
              <a:gd name="connsiteX2" fmla="*/ 1239982 w 1239982"/>
              <a:gd name="connsiteY2" fmla="*/ 796636 h 796636"/>
              <a:gd name="connsiteX3" fmla="*/ 0 w 1239982"/>
              <a:gd name="connsiteY3" fmla="*/ 678873 h 796636"/>
              <a:gd name="connsiteX4" fmla="*/ 360218 w 1239982"/>
              <a:gd name="connsiteY4" fmla="*/ 55418 h 796636"/>
              <a:gd name="connsiteX0" fmla="*/ 360218 w 1239982"/>
              <a:gd name="connsiteY0" fmla="*/ 1 h 741219"/>
              <a:gd name="connsiteX1" fmla="*/ 1239982 w 1239982"/>
              <a:gd name="connsiteY1" fmla="*/ 741219 h 741219"/>
              <a:gd name="connsiteX2" fmla="*/ 0 w 1239982"/>
              <a:gd name="connsiteY2" fmla="*/ 623456 h 741219"/>
              <a:gd name="connsiteX3" fmla="*/ 360218 w 1239982"/>
              <a:gd name="connsiteY3" fmla="*/ 1 h 741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9982" h="741219">
                <a:moveTo>
                  <a:pt x="360218" y="1"/>
                </a:moveTo>
                <a:lnTo>
                  <a:pt x="1239982" y="741219"/>
                </a:lnTo>
                <a:lnTo>
                  <a:pt x="0" y="623456"/>
                </a:lnTo>
                <a:lnTo>
                  <a:pt x="360218" y="1"/>
                </a:lnTo>
                <a:close/>
              </a:path>
            </a:pathLst>
          </a:custGeom>
          <a:solidFill>
            <a:srgbClr val="FEFD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id="{9D72E2E2-3996-4D53-9436-2B7211BE947B}"/>
              </a:ext>
            </a:extLst>
          </p:cNvPr>
          <p:cNvSpPr/>
          <p:nvPr/>
        </p:nvSpPr>
        <p:spPr>
          <a:xfrm rot="5400000">
            <a:off x="671548" y="3241035"/>
            <a:ext cx="611696" cy="330329"/>
          </a:xfrm>
          <a:custGeom>
            <a:avLst/>
            <a:gdLst>
              <a:gd name="connsiteX0" fmla="*/ 360218 w 2092036"/>
              <a:gd name="connsiteY0" fmla="*/ 55418 h 796636"/>
              <a:gd name="connsiteX1" fmla="*/ 1198418 w 2092036"/>
              <a:gd name="connsiteY1" fmla="*/ 0 h 796636"/>
              <a:gd name="connsiteX2" fmla="*/ 2092036 w 2092036"/>
              <a:gd name="connsiteY2" fmla="*/ 415636 h 796636"/>
              <a:gd name="connsiteX3" fmla="*/ 1239982 w 2092036"/>
              <a:gd name="connsiteY3" fmla="*/ 796636 h 796636"/>
              <a:gd name="connsiteX4" fmla="*/ 0 w 2092036"/>
              <a:gd name="connsiteY4" fmla="*/ 678873 h 796636"/>
              <a:gd name="connsiteX5" fmla="*/ 207818 w 2092036"/>
              <a:gd name="connsiteY5" fmla="*/ 270164 h 796636"/>
              <a:gd name="connsiteX6" fmla="*/ 360218 w 2092036"/>
              <a:gd name="connsiteY6" fmla="*/ 55418 h 796636"/>
              <a:gd name="connsiteX0" fmla="*/ 360218 w 2092036"/>
              <a:gd name="connsiteY0" fmla="*/ 55418 h 796636"/>
              <a:gd name="connsiteX1" fmla="*/ 1198418 w 2092036"/>
              <a:gd name="connsiteY1" fmla="*/ 0 h 796636"/>
              <a:gd name="connsiteX2" fmla="*/ 2092036 w 2092036"/>
              <a:gd name="connsiteY2" fmla="*/ 415636 h 796636"/>
              <a:gd name="connsiteX3" fmla="*/ 1239982 w 2092036"/>
              <a:gd name="connsiteY3" fmla="*/ 796636 h 796636"/>
              <a:gd name="connsiteX4" fmla="*/ 0 w 2092036"/>
              <a:gd name="connsiteY4" fmla="*/ 678873 h 796636"/>
              <a:gd name="connsiteX5" fmla="*/ 41471 w 2092036"/>
              <a:gd name="connsiteY5" fmla="*/ 232095 h 796636"/>
              <a:gd name="connsiteX6" fmla="*/ 360218 w 2092036"/>
              <a:gd name="connsiteY6" fmla="*/ 55418 h 796636"/>
              <a:gd name="connsiteX0" fmla="*/ 360218 w 2092036"/>
              <a:gd name="connsiteY0" fmla="*/ -1 h 741217"/>
              <a:gd name="connsiteX1" fmla="*/ 2092036 w 2092036"/>
              <a:gd name="connsiteY1" fmla="*/ 360217 h 741217"/>
              <a:gd name="connsiteX2" fmla="*/ 1239982 w 2092036"/>
              <a:gd name="connsiteY2" fmla="*/ 741217 h 741217"/>
              <a:gd name="connsiteX3" fmla="*/ 0 w 2092036"/>
              <a:gd name="connsiteY3" fmla="*/ 623454 h 741217"/>
              <a:gd name="connsiteX4" fmla="*/ 41471 w 2092036"/>
              <a:gd name="connsiteY4" fmla="*/ 176676 h 741217"/>
              <a:gd name="connsiteX5" fmla="*/ 360218 w 2092036"/>
              <a:gd name="connsiteY5" fmla="*/ -1 h 741217"/>
              <a:gd name="connsiteX0" fmla="*/ 41471 w 2092036"/>
              <a:gd name="connsiteY0" fmla="*/ 1 h 564542"/>
              <a:gd name="connsiteX1" fmla="*/ 2092036 w 2092036"/>
              <a:gd name="connsiteY1" fmla="*/ 183542 h 564542"/>
              <a:gd name="connsiteX2" fmla="*/ 1239982 w 2092036"/>
              <a:gd name="connsiteY2" fmla="*/ 564542 h 564542"/>
              <a:gd name="connsiteX3" fmla="*/ 0 w 2092036"/>
              <a:gd name="connsiteY3" fmla="*/ 446779 h 564542"/>
              <a:gd name="connsiteX4" fmla="*/ 41471 w 2092036"/>
              <a:gd name="connsiteY4" fmla="*/ 1 h 564542"/>
              <a:gd name="connsiteX0" fmla="*/ 41471 w 3989718"/>
              <a:gd name="connsiteY0" fmla="*/ -1 h 564540"/>
              <a:gd name="connsiteX1" fmla="*/ 3989715 w 3989718"/>
              <a:gd name="connsiteY1" fmla="*/ 53312 h 564540"/>
              <a:gd name="connsiteX2" fmla="*/ 1239982 w 3989718"/>
              <a:gd name="connsiteY2" fmla="*/ 564540 h 564540"/>
              <a:gd name="connsiteX3" fmla="*/ 0 w 3989718"/>
              <a:gd name="connsiteY3" fmla="*/ 446777 h 564540"/>
              <a:gd name="connsiteX4" fmla="*/ 41471 w 3989718"/>
              <a:gd name="connsiteY4" fmla="*/ -1 h 56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9718" h="564540">
                <a:moveTo>
                  <a:pt x="41471" y="-1"/>
                </a:moveTo>
                <a:lnTo>
                  <a:pt x="3989715" y="53312"/>
                </a:lnTo>
                <a:lnTo>
                  <a:pt x="1239982" y="564540"/>
                </a:lnTo>
                <a:lnTo>
                  <a:pt x="0" y="446777"/>
                </a:lnTo>
                <a:lnTo>
                  <a:pt x="41471" y="-1"/>
                </a:lnTo>
                <a:close/>
              </a:path>
            </a:pathLst>
          </a:custGeom>
          <a:solidFill>
            <a:srgbClr val="FEFD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340" name="Freeform: Shape 339">
            <a:extLst>
              <a:ext uri="{FF2B5EF4-FFF2-40B4-BE49-F238E27FC236}">
                <a16:creationId xmlns:a16="http://schemas.microsoft.com/office/drawing/2014/main" id="{EF787067-1CB0-46DD-9EC0-39A5CA03444D}"/>
              </a:ext>
            </a:extLst>
          </p:cNvPr>
          <p:cNvSpPr>
            <a:spLocks noChangeAspect="1"/>
          </p:cNvSpPr>
          <p:nvPr/>
        </p:nvSpPr>
        <p:spPr>
          <a:xfrm rot="5400000">
            <a:off x="1000541" y="1401055"/>
            <a:ext cx="458863" cy="691088"/>
          </a:xfrm>
          <a:custGeom>
            <a:avLst/>
            <a:gdLst>
              <a:gd name="connsiteX0" fmla="*/ 360218 w 2092036"/>
              <a:gd name="connsiteY0" fmla="*/ 55418 h 796636"/>
              <a:gd name="connsiteX1" fmla="*/ 1198418 w 2092036"/>
              <a:gd name="connsiteY1" fmla="*/ 0 h 796636"/>
              <a:gd name="connsiteX2" fmla="*/ 2092036 w 2092036"/>
              <a:gd name="connsiteY2" fmla="*/ 415636 h 796636"/>
              <a:gd name="connsiteX3" fmla="*/ 1239982 w 2092036"/>
              <a:gd name="connsiteY3" fmla="*/ 796636 h 796636"/>
              <a:gd name="connsiteX4" fmla="*/ 0 w 2092036"/>
              <a:gd name="connsiteY4" fmla="*/ 678873 h 796636"/>
              <a:gd name="connsiteX5" fmla="*/ 207818 w 2092036"/>
              <a:gd name="connsiteY5" fmla="*/ 270164 h 796636"/>
              <a:gd name="connsiteX6" fmla="*/ 360218 w 2092036"/>
              <a:gd name="connsiteY6" fmla="*/ 55418 h 796636"/>
              <a:gd name="connsiteX0" fmla="*/ 360218 w 2092036"/>
              <a:gd name="connsiteY0" fmla="*/ 55418 h 796636"/>
              <a:gd name="connsiteX1" fmla="*/ 1198418 w 2092036"/>
              <a:gd name="connsiteY1" fmla="*/ 0 h 796636"/>
              <a:gd name="connsiteX2" fmla="*/ 2092036 w 2092036"/>
              <a:gd name="connsiteY2" fmla="*/ 415636 h 796636"/>
              <a:gd name="connsiteX3" fmla="*/ 1239982 w 2092036"/>
              <a:gd name="connsiteY3" fmla="*/ 796636 h 796636"/>
              <a:gd name="connsiteX4" fmla="*/ 0 w 2092036"/>
              <a:gd name="connsiteY4" fmla="*/ 678873 h 796636"/>
              <a:gd name="connsiteX5" fmla="*/ 41471 w 2092036"/>
              <a:gd name="connsiteY5" fmla="*/ 232095 h 796636"/>
              <a:gd name="connsiteX6" fmla="*/ 360218 w 2092036"/>
              <a:gd name="connsiteY6" fmla="*/ 55418 h 796636"/>
              <a:gd name="connsiteX0" fmla="*/ 360218 w 2092036"/>
              <a:gd name="connsiteY0" fmla="*/ -1 h 741217"/>
              <a:gd name="connsiteX1" fmla="*/ 2092036 w 2092036"/>
              <a:gd name="connsiteY1" fmla="*/ 360217 h 741217"/>
              <a:gd name="connsiteX2" fmla="*/ 1239982 w 2092036"/>
              <a:gd name="connsiteY2" fmla="*/ 741217 h 741217"/>
              <a:gd name="connsiteX3" fmla="*/ 0 w 2092036"/>
              <a:gd name="connsiteY3" fmla="*/ 623454 h 741217"/>
              <a:gd name="connsiteX4" fmla="*/ 41471 w 2092036"/>
              <a:gd name="connsiteY4" fmla="*/ 176676 h 741217"/>
              <a:gd name="connsiteX5" fmla="*/ 360218 w 2092036"/>
              <a:gd name="connsiteY5" fmla="*/ -1 h 741217"/>
              <a:gd name="connsiteX0" fmla="*/ 41471 w 2092036"/>
              <a:gd name="connsiteY0" fmla="*/ 1 h 564542"/>
              <a:gd name="connsiteX1" fmla="*/ 2092036 w 2092036"/>
              <a:gd name="connsiteY1" fmla="*/ 183542 h 564542"/>
              <a:gd name="connsiteX2" fmla="*/ 1239982 w 2092036"/>
              <a:gd name="connsiteY2" fmla="*/ 564542 h 564542"/>
              <a:gd name="connsiteX3" fmla="*/ 0 w 2092036"/>
              <a:gd name="connsiteY3" fmla="*/ 446779 h 564542"/>
              <a:gd name="connsiteX4" fmla="*/ 41471 w 2092036"/>
              <a:gd name="connsiteY4" fmla="*/ 1 h 564542"/>
              <a:gd name="connsiteX0" fmla="*/ 41471 w 3989718"/>
              <a:gd name="connsiteY0" fmla="*/ -1 h 564540"/>
              <a:gd name="connsiteX1" fmla="*/ 3989715 w 3989718"/>
              <a:gd name="connsiteY1" fmla="*/ 53312 h 564540"/>
              <a:gd name="connsiteX2" fmla="*/ 1239982 w 3989718"/>
              <a:gd name="connsiteY2" fmla="*/ 564540 h 564540"/>
              <a:gd name="connsiteX3" fmla="*/ 0 w 3989718"/>
              <a:gd name="connsiteY3" fmla="*/ 446777 h 564540"/>
              <a:gd name="connsiteX4" fmla="*/ 41471 w 3989718"/>
              <a:gd name="connsiteY4" fmla="*/ -1 h 564540"/>
              <a:gd name="connsiteX0" fmla="*/ 41471 w 3989718"/>
              <a:gd name="connsiteY0" fmla="*/ 1 h 747272"/>
              <a:gd name="connsiteX1" fmla="*/ 3989715 w 3989718"/>
              <a:gd name="connsiteY1" fmla="*/ 53314 h 747272"/>
              <a:gd name="connsiteX2" fmla="*/ 2779886 w 3989718"/>
              <a:gd name="connsiteY2" fmla="*/ 747272 h 747272"/>
              <a:gd name="connsiteX3" fmla="*/ 0 w 3989718"/>
              <a:gd name="connsiteY3" fmla="*/ 446779 h 747272"/>
              <a:gd name="connsiteX4" fmla="*/ 41471 w 3989718"/>
              <a:gd name="connsiteY4" fmla="*/ 1 h 747272"/>
              <a:gd name="connsiteX0" fmla="*/ 41471 w 2779886"/>
              <a:gd name="connsiteY0" fmla="*/ 197942 h 945213"/>
              <a:gd name="connsiteX1" fmla="*/ 2449830 w 2779886"/>
              <a:gd name="connsiteY1" fmla="*/ 0 h 945213"/>
              <a:gd name="connsiteX2" fmla="*/ 2779886 w 2779886"/>
              <a:gd name="connsiteY2" fmla="*/ 945213 h 945213"/>
              <a:gd name="connsiteX3" fmla="*/ 0 w 2779886"/>
              <a:gd name="connsiteY3" fmla="*/ 644720 h 945213"/>
              <a:gd name="connsiteX4" fmla="*/ 41471 w 2779886"/>
              <a:gd name="connsiteY4" fmla="*/ 197942 h 945213"/>
              <a:gd name="connsiteX0" fmla="*/ -3 w 2738412"/>
              <a:gd name="connsiteY0" fmla="*/ 197942 h 945213"/>
              <a:gd name="connsiteX1" fmla="*/ 2408356 w 2738412"/>
              <a:gd name="connsiteY1" fmla="*/ 0 h 945213"/>
              <a:gd name="connsiteX2" fmla="*/ 2738412 w 2738412"/>
              <a:gd name="connsiteY2" fmla="*/ 945213 h 945213"/>
              <a:gd name="connsiteX3" fmla="*/ 486493 w 2738412"/>
              <a:gd name="connsiteY3" fmla="*/ 656140 h 945213"/>
              <a:gd name="connsiteX4" fmla="*/ -3 w 2738412"/>
              <a:gd name="connsiteY4" fmla="*/ 197942 h 945213"/>
              <a:gd name="connsiteX0" fmla="*/ -3 w 2738412"/>
              <a:gd name="connsiteY0" fmla="*/ 152259 h 899530"/>
              <a:gd name="connsiteX1" fmla="*/ 1924388 w 2738412"/>
              <a:gd name="connsiteY1" fmla="*/ 0 h 899530"/>
              <a:gd name="connsiteX2" fmla="*/ 2738412 w 2738412"/>
              <a:gd name="connsiteY2" fmla="*/ 899530 h 899530"/>
              <a:gd name="connsiteX3" fmla="*/ 486493 w 2738412"/>
              <a:gd name="connsiteY3" fmla="*/ 610457 h 899530"/>
              <a:gd name="connsiteX4" fmla="*/ -3 w 2738412"/>
              <a:gd name="connsiteY4" fmla="*/ 152259 h 899530"/>
              <a:gd name="connsiteX0" fmla="*/ 3 w 2914388"/>
              <a:gd name="connsiteY0" fmla="*/ -1 h 930000"/>
              <a:gd name="connsiteX1" fmla="*/ 2100364 w 2914388"/>
              <a:gd name="connsiteY1" fmla="*/ 30470 h 930000"/>
              <a:gd name="connsiteX2" fmla="*/ 2914388 w 2914388"/>
              <a:gd name="connsiteY2" fmla="*/ 930000 h 930000"/>
              <a:gd name="connsiteX3" fmla="*/ 662469 w 2914388"/>
              <a:gd name="connsiteY3" fmla="*/ 640927 h 930000"/>
              <a:gd name="connsiteX4" fmla="*/ 3 w 2914388"/>
              <a:gd name="connsiteY4" fmla="*/ -1 h 930000"/>
              <a:gd name="connsiteX0" fmla="*/ 3 w 2914388"/>
              <a:gd name="connsiteY0" fmla="*/ 209363 h 1139364"/>
              <a:gd name="connsiteX1" fmla="*/ 1924375 w 2914388"/>
              <a:gd name="connsiteY1" fmla="*/ 0 h 1139364"/>
              <a:gd name="connsiteX2" fmla="*/ 2914388 w 2914388"/>
              <a:gd name="connsiteY2" fmla="*/ 1139364 h 1139364"/>
              <a:gd name="connsiteX3" fmla="*/ 662469 w 2914388"/>
              <a:gd name="connsiteY3" fmla="*/ 850291 h 1139364"/>
              <a:gd name="connsiteX4" fmla="*/ 3 w 2914388"/>
              <a:gd name="connsiteY4" fmla="*/ 209363 h 113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4388" h="1139364">
                <a:moveTo>
                  <a:pt x="3" y="209363"/>
                </a:moveTo>
                <a:lnTo>
                  <a:pt x="1924375" y="0"/>
                </a:lnTo>
                <a:lnTo>
                  <a:pt x="2914388" y="1139364"/>
                </a:lnTo>
                <a:lnTo>
                  <a:pt x="662469" y="850291"/>
                </a:lnTo>
                <a:lnTo>
                  <a:pt x="3" y="209363"/>
                </a:lnTo>
                <a:close/>
              </a:path>
            </a:pathLst>
          </a:custGeom>
          <a:solidFill>
            <a:srgbClr val="FEFD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336" name="Freeform: Shape 335">
            <a:extLst>
              <a:ext uri="{FF2B5EF4-FFF2-40B4-BE49-F238E27FC236}">
                <a16:creationId xmlns:a16="http://schemas.microsoft.com/office/drawing/2014/main" id="{48EE1DEA-444E-4488-B197-9723D22F424C}"/>
              </a:ext>
            </a:extLst>
          </p:cNvPr>
          <p:cNvSpPr/>
          <p:nvPr/>
        </p:nvSpPr>
        <p:spPr>
          <a:xfrm rot="5400000">
            <a:off x="1596265" y="1073613"/>
            <a:ext cx="825892" cy="1299820"/>
          </a:xfrm>
          <a:custGeom>
            <a:avLst/>
            <a:gdLst>
              <a:gd name="connsiteX0" fmla="*/ 360218 w 2092036"/>
              <a:gd name="connsiteY0" fmla="*/ 55418 h 796636"/>
              <a:gd name="connsiteX1" fmla="*/ 1198418 w 2092036"/>
              <a:gd name="connsiteY1" fmla="*/ 0 h 796636"/>
              <a:gd name="connsiteX2" fmla="*/ 2092036 w 2092036"/>
              <a:gd name="connsiteY2" fmla="*/ 415636 h 796636"/>
              <a:gd name="connsiteX3" fmla="*/ 1239982 w 2092036"/>
              <a:gd name="connsiteY3" fmla="*/ 796636 h 796636"/>
              <a:gd name="connsiteX4" fmla="*/ 0 w 2092036"/>
              <a:gd name="connsiteY4" fmla="*/ 678873 h 796636"/>
              <a:gd name="connsiteX5" fmla="*/ 207818 w 2092036"/>
              <a:gd name="connsiteY5" fmla="*/ 270164 h 796636"/>
              <a:gd name="connsiteX6" fmla="*/ 360218 w 2092036"/>
              <a:gd name="connsiteY6" fmla="*/ 55418 h 796636"/>
              <a:gd name="connsiteX0" fmla="*/ 360218 w 1239982"/>
              <a:gd name="connsiteY0" fmla="*/ 55418 h 796636"/>
              <a:gd name="connsiteX1" fmla="*/ 1198418 w 1239982"/>
              <a:gd name="connsiteY1" fmla="*/ 0 h 796636"/>
              <a:gd name="connsiteX2" fmla="*/ 1239982 w 1239982"/>
              <a:gd name="connsiteY2" fmla="*/ 796636 h 796636"/>
              <a:gd name="connsiteX3" fmla="*/ 0 w 1239982"/>
              <a:gd name="connsiteY3" fmla="*/ 678873 h 796636"/>
              <a:gd name="connsiteX4" fmla="*/ 207818 w 1239982"/>
              <a:gd name="connsiteY4" fmla="*/ 270164 h 796636"/>
              <a:gd name="connsiteX5" fmla="*/ 360218 w 1239982"/>
              <a:gd name="connsiteY5" fmla="*/ 55418 h 796636"/>
              <a:gd name="connsiteX0" fmla="*/ 360218 w 1239982"/>
              <a:gd name="connsiteY0" fmla="*/ 55418 h 796636"/>
              <a:gd name="connsiteX1" fmla="*/ 1198418 w 1239982"/>
              <a:gd name="connsiteY1" fmla="*/ 0 h 796636"/>
              <a:gd name="connsiteX2" fmla="*/ 1239982 w 1239982"/>
              <a:gd name="connsiteY2" fmla="*/ 796636 h 796636"/>
              <a:gd name="connsiteX3" fmla="*/ 0 w 1239982"/>
              <a:gd name="connsiteY3" fmla="*/ 678873 h 796636"/>
              <a:gd name="connsiteX4" fmla="*/ 360218 w 1239982"/>
              <a:gd name="connsiteY4" fmla="*/ 55418 h 796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982" h="796636">
                <a:moveTo>
                  <a:pt x="360218" y="55418"/>
                </a:moveTo>
                <a:lnTo>
                  <a:pt x="1198418" y="0"/>
                </a:lnTo>
                <a:lnTo>
                  <a:pt x="1239982" y="796636"/>
                </a:lnTo>
                <a:lnTo>
                  <a:pt x="0" y="678873"/>
                </a:lnTo>
                <a:lnTo>
                  <a:pt x="360218" y="55418"/>
                </a:lnTo>
                <a:close/>
              </a:path>
            </a:pathLst>
          </a:custGeom>
          <a:solidFill>
            <a:srgbClr val="FEFD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342" name="Freeform: Shape 341">
            <a:extLst>
              <a:ext uri="{FF2B5EF4-FFF2-40B4-BE49-F238E27FC236}">
                <a16:creationId xmlns:a16="http://schemas.microsoft.com/office/drawing/2014/main" id="{1158A1EC-8080-4DE8-AA85-BB36C16A4E05}"/>
              </a:ext>
            </a:extLst>
          </p:cNvPr>
          <p:cNvSpPr>
            <a:spLocks noChangeAspect="1"/>
          </p:cNvSpPr>
          <p:nvPr/>
        </p:nvSpPr>
        <p:spPr>
          <a:xfrm rot="5400000">
            <a:off x="1020130" y="1423214"/>
            <a:ext cx="421601" cy="634967"/>
          </a:xfrm>
          <a:custGeom>
            <a:avLst/>
            <a:gdLst>
              <a:gd name="connsiteX0" fmla="*/ 360218 w 2092036"/>
              <a:gd name="connsiteY0" fmla="*/ 55418 h 796636"/>
              <a:gd name="connsiteX1" fmla="*/ 1198418 w 2092036"/>
              <a:gd name="connsiteY1" fmla="*/ 0 h 796636"/>
              <a:gd name="connsiteX2" fmla="*/ 2092036 w 2092036"/>
              <a:gd name="connsiteY2" fmla="*/ 415636 h 796636"/>
              <a:gd name="connsiteX3" fmla="*/ 1239982 w 2092036"/>
              <a:gd name="connsiteY3" fmla="*/ 796636 h 796636"/>
              <a:gd name="connsiteX4" fmla="*/ 0 w 2092036"/>
              <a:gd name="connsiteY4" fmla="*/ 678873 h 796636"/>
              <a:gd name="connsiteX5" fmla="*/ 207818 w 2092036"/>
              <a:gd name="connsiteY5" fmla="*/ 270164 h 796636"/>
              <a:gd name="connsiteX6" fmla="*/ 360218 w 2092036"/>
              <a:gd name="connsiteY6" fmla="*/ 55418 h 796636"/>
              <a:gd name="connsiteX0" fmla="*/ 360218 w 2092036"/>
              <a:gd name="connsiteY0" fmla="*/ 55418 h 796636"/>
              <a:gd name="connsiteX1" fmla="*/ 1198418 w 2092036"/>
              <a:gd name="connsiteY1" fmla="*/ 0 h 796636"/>
              <a:gd name="connsiteX2" fmla="*/ 2092036 w 2092036"/>
              <a:gd name="connsiteY2" fmla="*/ 415636 h 796636"/>
              <a:gd name="connsiteX3" fmla="*/ 1239982 w 2092036"/>
              <a:gd name="connsiteY3" fmla="*/ 796636 h 796636"/>
              <a:gd name="connsiteX4" fmla="*/ 0 w 2092036"/>
              <a:gd name="connsiteY4" fmla="*/ 678873 h 796636"/>
              <a:gd name="connsiteX5" fmla="*/ 41471 w 2092036"/>
              <a:gd name="connsiteY5" fmla="*/ 232095 h 796636"/>
              <a:gd name="connsiteX6" fmla="*/ 360218 w 2092036"/>
              <a:gd name="connsiteY6" fmla="*/ 55418 h 796636"/>
              <a:gd name="connsiteX0" fmla="*/ 360218 w 2092036"/>
              <a:gd name="connsiteY0" fmla="*/ -1 h 741217"/>
              <a:gd name="connsiteX1" fmla="*/ 2092036 w 2092036"/>
              <a:gd name="connsiteY1" fmla="*/ 360217 h 741217"/>
              <a:gd name="connsiteX2" fmla="*/ 1239982 w 2092036"/>
              <a:gd name="connsiteY2" fmla="*/ 741217 h 741217"/>
              <a:gd name="connsiteX3" fmla="*/ 0 w 2092036"/>
              <a:gd name="connsiteY3" fmla="*/ 623454 h 741217"/>
              <a:gd name="connsiteX4" fmla="*/ 41471 w 2092036"/>
              <a:gd name="connsiteY4" fmla="*/ 176676 h 741217"/>
              <a:gd name="connsiteX5" fmla="*/ 360218 w 2092036"/>
              <a:gd name="connsiteY5" fmla="*/ -1 h 741217"/>
              <a:gd name="connsiteX0" fmla="*/ 41471 w 2092036"/>
              <a:gd name="connsiteY0" fmla="*/ 1 h 564542"/>
              <a:gd name="connsiteX1" fmla="*/ 2092036 w 2092036"/>
              <a:gd name="connsiteY1" fmla="*/ 183542 h 564542"/>
              <a:gd name="connsiteX2" fmla="*/ 1239982 w 2092036"/>
              <a:gd name="connsiteY2" fmla="*/ 564542 h 564542"/>
              <a:gd name="connsiteX3" fmla="*/ 0 w 2092036"/>
              <a:gd name="connsiteY3" fmla="*/ 446779 h 564542"/>
              <a:gd name="connsiteX4" fmla="*/ 41471 w 2092036"/>
              <a:gd name="connsiteY4" fmla="*/ 1 h 564542"/>
              <a:gd name="connsiteX0" fmla="*/ 41471 w 3989718"/>
              <a:gd name="connsiteY0" fmla="*/ -1 h 564540"/>
              <a:gd name="connsiteX1" fmla="*/ 3989715 w 3989718"/>
              <a:gd name="connsiteY1" fmla="*/ 53312 h 564540"/>
              <a:gd name="connsiteX2" fmla="*/ 1239982 w 3989718"/>
              <a:gd name="connsiteY2" fmla="*/ 564540 h 564540"/>
              <a:gd name="connsiteX3" fmla="*/ 0 w 3989718"/>
              <a:gd name="connsiteY3" fmla="*/ 446777 h 564540"/>
              <a:gd name="connsiteX4" fmla="*/ 41471 w 3989718"/>
              <a:gd name="connsiteY4" fmla="*/ -1 h 564540"/>
              <a:gd name="connsiteX0" fmla="*/ 41471 w 3989718"/>
              <a:gd name="connsiteY0" fmla="*/ 1 h 747272"/>
              <a:gd name="connsiteX1" fmla="*/ 3989715 w 3989718"/>
              <a:gd name="connsiteY1" fmla="*/ 53314 h 747272"/>
              <a:gd name="connsiteX2" fmla="*/ 2779886 w 3989718"/>
              <a:gd name="connsiteY2" fmla="*/ 747272 h 747272"/>
              <a:gd name="connsiteX3" fmla="*/ 0 w 3989718"/>
              <a:gd name="connsiteY3" fmla="*/ 446779 h 747272"/>
              <a:gd name="connsiteX4" fmla="*/ 41471 w 3989718"/>
              <a:gd name="connsiteY4" fmla="*/ 1 h 747272"/>
              <a:gd name="connsiteX0" fmla="*/ 41471 w 2779886"/>
              <a:gd name="connsiteY0" fmla="*/ 197942 h 945213"/>
              <a:gd name="connsiteX1" fmla="*/ 2449830 w 2779886"/>
              <a:gd name="connsiteY1" fmla="*/ 0 h 945213"/>
              <a:gd name="connsiteX2" fmla="*/ 2779886 w 2779886"/>
              <a:gd name="connsiteY2" fmla="*/ 945213 h 945213"/>
              <a:gd name="connsiteX3" fmla="*/ 0 w 2779886"/>
              <a:gd name="connsiteY3" fmla="*/ 644720 h 945213"/>
              <a:gd name="connsiteX4" fmla="*/ 41471 w 2779886"/>
              <a:gd name="connsiteY4" fmla="*/ 197942 h 945213"/>
              <a:gd name="connsiteX0" fmla="*/ -3 w 2738412"/>
              <a:gd name="connsiteY0" fmla="*/ 197942 h 945213"/>
              <a:gd name="connsiteX1" fmla="*/ 2408356 w 2738412"/>
              <a:gd name="connsiteY1" fmla="*/ 0 h 945213"/>
              <a:gd name="connsiteX2" fmla="*/ 2738412 w 2738412"/>
              <a:gd name="connsiteY2" fmla="*/ 945213 h 945213"/>
              <a:gd name="connsiteX3" fmla="*/ 486493 w 2738412"/>
              <a:gd name="connsiteY3" fmla="*/ 656140 h 945213"/>
              <a:gd name="connsiteX4" fmla="*/ -3 w 2738412"/>
              <a:gd name="connsiteY4" fmla="*/ 197942 h 945213"/>
              <a:gd name="connsiteX0" fmla="*/ -3 w 2738412"/>
              <a:gd name="connsiteY0" fmla="*/ 152259 h 899530"/>
              <a:gd name="connsiteX1" fmla="*/ 1924388 w 2738412"/>
              <a:gd name="connsiteY1" fmla="*/ 0 h 899530"/>
              <a:gd name="connsiteX2" fmla="*/ 2738412 w 2738412"/>
              <a:gd name="connsiteY2" fmla="*/ 899530 h 899530"/>
              <a:gd name="connsiteX3" fmla="*/ 486493 w 2738412"/>
              <a:gd name="connsiteY3" fmla="*/ 610457 h 899530"/>
              <a:gd name="connsiteX4" fmla="*/ -3 w 2738412"/>
              <a:gd name="connsiteY4" fmla="*/ 152259 h 899530"/>
              <a:gd name="connsiteX0" fmla="*/ 3 w 2914388"/>
              <a:gd name="connsiteY0" fmla="*/ -1 h 930000"/>
              <a:gd name="connsiteX1" fmla="*/ 2100364 w 2914388"/>
              <a:gd name="connsiteY1" fmla="*/ 30470 h 930000"/>
              <a:gd name="connsiteX2" fmla="*/ 2914388 w 2914388"/>
              <a:gd name="connsiteY2" fmla="*/ 930000 h 930000"/>
              <a:gd name="connsiteX3" fmla="*/ 662469 w 2914388"/>
              <a:gd name="connsiteY3" fmla="*/ 640927 h 930000"/>
              <a:gd name="connsiteX4" fmla="*/ 3 w 2914388"/>
              <a:gd name="connsiteY4" fmla="*/ -1 h 930000"/>
              <a:gd name="connsiteX0" fmla="*/ 3 w 2914388"/>
              <a:gd name="connsiteY0" fmla="*/ 209363 h 1139364"/>
              <a:gd name="connsiteX1" fmla="*/ 1924375 w 2914388"/>
              <a:gd name="connsiteY1" fmla="*/ 0 h 1139364"/>
              <a:gd name="connsiteX2" fmla="*/ 2914388 w 2914388"/>
              <a:gd name="connsiteY2" fmla="*/ 1139364 h 1139364"/>
              <a:gd name="connsiteX3" fmla="*/ 662469 w 2914388"/>
              <a:gd name="connsiteY3" fmla="*/ 850291 h 1139364"/>
              <a:gd name="connsiteX4" fmla="*/ 3 w 2914388"/>
              <a:gd name="connsiteY4" fmla="*/ 209363 h 113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4388" h="1139364">
                <a:moveTo>
                  <a:pt x="3" y="209363"/>
                </a:moveTo>
                <a:lnTo>
                  <a:pt x="1924375" y="0"/>
                </a:lnTo>
                <a:lnTo>
                  <a:pt x="2914388" y="1139364"/>
                </a:lnTo>
                <a:lnTo>
                  <a:pt x="662469" y="850291"/>
                </a:lnTo>
                <a:lnTo>
                  <a:pt x="3" y="209363"/>
                </a:lnTo>
                <a:close/>
              </a:path>
            </a:pathLst>
          </a:custGeom>
          <a:solidFill>
            <a:srgbClr val="FEF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7B92EB-9FB2-4E6F-B611-75FCD5DE34B0}"/>
              </a:ext>
            </a:extLst>
          </p:cNvPr>
          <p:cNvSpPr/>
          <p:nvPr/>
        </p:nvSpPr>
        <p:spPr>
          <a:xfrm rot="21146786">
            <a:off x="1979712" y="3003798"/>
            <a:ext cx="394897" cy="23372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1017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218C3-2C1B-4307-9610-E07B0E63E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Feedforward Networks: Multi-Layer Perceptron &amp; Deep </a:t>
            </a:r>
            <a:r>
              <a:rPr lang="en-GB"/>
              <a:t>Neural Nets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DDBB68AE-AA4B-4D1A-89F7-2A74C9E3C18B}"/>
                  </a:ext>
                </a:extLst>
              </p:cNvPr>
              <p:cNvSpPr txBox="1"/>
              <p:nvPr/>
            </p:nvSpPr>
            <p:spPr>
              <a:xfrm>
                <a:off x="5364088" y="3616163"/>
                <a:ext cx="2260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DDBB68AE-AA4B-4D1A-89F7-2A74C9E3C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3616163"/>
                <a:ext cx="226088" cy="215444"/>
              </a:xfrm>
              <a:prstGeom prst="rect">
                <a:avLst/>
              </a:prstGeom>
              <a:blipFill>
                <a:blip r:embed="rId2"/>
                <a:stretch>
                  <a:fillRect l="-10811" r="-2703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9" name="Group 638">
            <a:extLst>
              <a:ext uri="{FF2B5EF4-FFF2-40B4-BE49-F238E27FC236}">
                <a16:creationId xmlns:a16="http://schemas.microsoft.com/office/drawing/2014/main" id="{7D64CAAF-2C9B-473F-98AB-FB3D292B39C9}"/>
              </a:ext>
            </a:extLst>
          </p:cNvPr>
          <p:cNvGrpSpPr/>
          <p:nvPr/>
        </p:nvGrpSpPr>
        <p:grpSpPr>
          <a:xfrm>
            <a:off x="4355976" y="993016"/>
            <a:ext cx="4630889" cy="2874878"/>
            <a:chOff x="2647588" y="1707654"/>
            <a:chExt cx="4630889" cy="2874878"/>
          </a:xfrm>
        </p:grpSpPr>
        <p:grpSp>
          <p:nvGrpSpPr>
            <p:cNvPr id="640" name="Group 639">
              <a:extLst>
                <a:ext uri="{FF2B5EF4-FFF2-40B4-BE49-F238E27FC236}">
                  <a16:creationId xmlns:a16="http://schemas.microsoft.com/office/drawing/2014/main" id="{8842A548-056B-4973-A6ED-BCECBBBC4FE5}"/>
                </a:ext>
              </a:extLst>
            </p:cNvPr>
            <p:cNvGrpSpPr/>
            <p:nvPr/>
          </p:nvGrpSpPr>
          <p:grpSpPr>
            <a:xfrm>
              <a:off x="2647588" y="1707654"/>
              <a:ext cx="2284452" cy="2874878"/>
              <a:chOff x="1547664" y="1707654"/>
              <a:chExt cx="2284452" cy="2874878"/>
            </a:xfrm>
          </p:grpSpPr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24B380BB-61AC-4D81-A7B5-1AE0083633A8}"/>
                  </a:ext>
                </a:extLst>
              </p:cNvPr>
              <p:cNvGrpSpPr/>
              <p:nvPr/>
            </p:nvGrpSpPr>
            <p:grpSpPr>
              <a:xfrm>
                <a:off x="1547664" y="1921609"/>
                <a:ext cx="1386615" cy="2450341"/>
                <a:chOff x="1619672" y="1921609"/>
                <a:chExt cx="1386615" cy="2450341"/>
              </a:xfrm>
            </p:grpSpPr>
            <p:grpSp>
              <p:nvGrpSpPr>
                <p:cNvPr id="778" name="Group 777">
                  <a:extLst>
                    <a:ext uri="{FF2B5EF4-FFF2-40B4-BE49-F238E27FC236}">
                      <a16:creationId xmlns:a16="http://schemas.microsoft.com/office/drawing/2014/main" id="{29376276-003A-4A2D-85AE-2F58683B841B}"/>
                    </a:ext>
                  </a:extLst>
                </p:cNvPr>
                <p:cNvGrpSpPr/>
                <p:nvPr/>
              </p:nvGrpSpPr>
              <p:grpSpPr>
                <a:xfrm>
                  <a:off x="2718255" y="1921609"/>
                  <a:ext cx="288032" cy="288032"/>
                  <a:chOff x="8100392" y="3003798"/>
                  <a:chExt cx="288032" cy="28803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37" name="Oval 836">
                        <a:extLst>
                          <a:ext uri="{FF2B5EF4-FFF2-40B4-BE49-F238E27FC236}">
                            <a16:creationId xmlns:a16="http://schemas.microsoft.com/office/drawing/2014/main" id="{20AD08E3-A1FE-42BF-9ACC-B021266D08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</m:t>
                              </m:r>
                            </m:oMath>
                          </m:oMathPara>
                        </a14:m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ira Sans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37" name="Oval 836">
                        <a:extLst>
                          <a:ext uri="{FF2B5EF4-FFF2-40B4-BE49-F238E27FC236}">
                            <a16:creationId xmlns:a16="http://schemas.microsoft.com/office/drawing/2014/main" id="{20AD08E3-A1FE-42BF-9ACC-B021266D089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  <a:blipFill>
                        <a:blip r:embed="rId3"/>
                        <a:stretch>
                          <a:fillRect l="-196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38" name="Freeform: Shape 837">
                    <a:extLst>
                      <a:ext uri="{FF2B5EF4-FFF2-40B4-BE49-F238E27FC236}">
                        <a16:creationId xmlns:a16="http://schemas.microsoft.com/office/drawing/2014/main" id="{A35C2E32-F406-4619-A118-EC9D83A38E4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140242" y="3040105"/>
                    <a:ext cx="216000" cy="216000"/>
                  </a:xfrm>
                  <a:custGeom>
                    <a:avLst/>
                    <a:gdLst>
                      <a:gd name="connsiteX0" fmla="*/ 3700272 w 3700272"/>
                      <a:gd name="connsiteY0" fmla="*/ 81629 h 2028897"/>
                      <a:gd name="connsiteX1" fmla="*/ 2773680 w 3700272"/>
                      <a:gd name="connsiteY1" fmla="*/ 93821 h 2028897"/>
                      <a:gd name="connsiteX2" fmla="*/ 1840992 w 3700272"/>
                      <a:gd name="connsiteY2" fmla="*/ 1026509 h 2028897"/>
                      <a:gd name="connsiteX3" fmla="*/ 914400 w 3700272"/>
                      <a:gd name="connsiteY3" fmla="*/ 1940909 h 2028897"/>
                      <a:gd name="connsiteX4" fmla="*/ 0 w 3700272"/>
                      <a:gd name="connsiteY4" fmla="*/ 1940909 h 2028897"/>
                      <a:gd name="connsiteX0" fmla="*/ 3700272 w 3700272"/>
                      <a:gd name="connsiteY0" fmla="*/ 56787 h 2004055"/>
                      <a:gd name="connsiteX1" fmla="*/ 2773680 w 3700272"/>
                      <a:gd name="connsiteY1" fmla="*/ 68979 h 2004055"/>
                      <a:gd name="connsiteX2" fmla="*/ 1840992 w 3700272"/>
                      <a:gd name="connsiteY2" fmla="*/ 1001667 h 2004055"/>
                      <a:gd name="connsiteX3" fmla="*/ 914400 w 3700272"/>
                      <a:gd name="connsiteY3" fmla="*/ 1916067 h 2004055"/>
                      <a:gd name="connsiteX4" fmla="*/ 0 w 3700272"/>
                      <a:gd name="connsiteY4" fmla="*/ 1916067 h 2004055"/>
                      <a:gd name="connsiteX0" fmla="*/ 3700272 w 3700272"/>
                      <a:gd name="connsiteY0" fmla="*/ 56787 h 1984482"/>
                      <a:gd name="connsiteX1" fmla="*/ 2773680 w 3700272"/>
                      <a:gd name="connsiteY1" fmla="*/ 68979 h 1984482"/>
                      <a:gd name="connsiteX2" fmla="*/ 1840992 w 3700272"/>
                      <a:gd name="connsiteY2" fmla="*/ 1001667 h 1984482"/>
                      <a:gd name="connsiteX3" fmla="*/ 914400 w 3700272"/>
                      <a:gd name="connsiteY3" fmla="*/ 1916067 h 1984482"/>
                      <a:gd name="connsiteX4" fmla="*/ 0 w 3700272"/>
                      <a:gd name="connsiteY4" fmla="*/ 1916067 h 1984482"/>
                      <a:gd name="connsiteX0" fmla="*/ 3700272 w 3700272"/>
                      <a:gd name="connsiteY0" fmla="*/ 56787 h 1926977"/>
                      <a:gd name="connsiteX1" fmla="*/ 2773680 w 3700272"/>
                      <a:gd name="connsiteY1" fmla="*/ 68979 h 1926977"/>
                      <a:gd name="connsiteX2" fmla="*/ 1840992 w 3700272"/>
                      <a:gd name="connsiteY2" fmla="*/ 1001667 h 1926977"/>
                      <a:gd name="connsiteX3" fmla="*/ 914400 w 3700272"/>
                      <a:gd name="connsiteY3" fmla="*/ 1818531 h 1926977"/>
                      <a:gd name="connsiteX4" fmla="*/ 0 w 3700272"/>
                      <a:gd name="connsiteY4" fmla="*/ 1916067 h 1926977"/>
                      <a:gd name="connsiteX0" fmla="*/ 3700272 w 3700272"/>
                      <a:gd name="connsiteY0" fmla="*/ 0 h 1870190"/>
                      <a:gd name="connsiteX1" fmla="*/ 2773680 w 3700272"/>
                      <a:gd name="connsiteY1" fmla="*/ 121920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0190"/>
                      <a:gd name="connsiteX1" fmla="*/ 2330335 w 3700272"/>
                      <a:gd name="connsiteY1" fmla="*/ 108065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2922"/>
                      <a:gd name="connsiteX1" fmla="*/ 2330335 w 3700272"/>
                      <a:gd name="connsiteY1" fmla="*/ 108065 h 1872922"/>
                      <a:gd name="connsiteX2" fmla="*/ 1840992 w 3700272"/>
                      <a:gd name="connsiteY2" fmla="*/ 944880 h 1872922"/>
                      <a:gd name="connsiteX3" fmla="*/ 1371600 w 3700272"/>
                      <a:gd name="connsiteY3" fmla="*/ 1768671 h 1872922"/>
                      <a:gd name="connsiteX4" fmla="*/ 0 w 3700272"/>
                      <a:gd name="connsiteY4" fmla="*/ 1859280 h 1872922"/>
                      <a:gd name="connsiteX0" fmla="*/ 3700272 w 3700272"/>
                      <a:gd name="connsiteY0" fmla="*/ 52308 h 1925230"/>
                      <a:gd name="connsiteX1" fmla="*/ 2330335 w 3700272"/>
                      <a:gd name="connsiteY1" fmla="*/ 160373 h 1925230"/>
                      <a:gd name="connsiteX2" fmla="*/ 1371600 w 3700272"/>
                      <a:gd name="connsiteY2" fmla="*/ 1820979 h 1925230"/>
                      <a:gd name="connsiteX3" fmla="*/ 0 w 3700272"/>
                      <a:gd name="connsiteY3" fmla="*/ 1911588 h 1925230"/>
                      <a:gd name="connsiteX0" fmla="*/ 3700272 w 3700272"/>
                      <a:gd name="connsiteY0" fmla="*/ 0 h 1919590"/>
                      <a:gd name="connsiteX1" fmla="*/ 2309553 w 3700272"/>
                      <a:gd name="connsiteY1" fmla="*/ 225829 h 1919590"/>
                      <a:gd name="connsiteX2" fmla="*/ 1371600 w 3700272"/>
                      <a:gd name="connsiteY2" fmla="*/ 1768671 h 1919590"/>
                      <a:gd name="connsiteX3" fmla="*/ 0 w 3700272"/>
                      <a:gd name="connsiteY3" fmla="*/ 1859280 h 1919590"/>
                      <a:gd name="connsiteX0" fmla="*/ 3700272 w 3700272"/>
                      <a:gd name="connsiteY0" fmla="*/ 0 h 1875409"/>
                      <a:gd name="connsiteX1" fmla="*/ 2309553 w 3700272"/>
                      <a:gd name="connsiteY1" fmla="*/ 225829 h 1875409"/>
                      <a:gd name="connsiteX2" fmla="*/ 1371600 w 3700272"/>
                      <a:gd name="connsiteY2" fmla="*/ 1678617 h 1875409"/>
                      <a:gd name="connsiteX3" fmla="*/ 0 w 3700272"/>
                      <a:gd name="connsiteY3" fmla="*/ 1859280 h 1875409"/>
                      <a:gd name="connsiteX0" fmla="*/ 3700272 w 3700272"/>
                      <a:gd name="connsiteY0" fmla="*/ 0 h 1863045"/>
                      <a:gd name="connsiteX1" fmla="*/ 2309553 w 3700272"/>
                      <a:gd name="connsiteY1" fmla="*/ 225829 h 1863045"/>
                      <a:gd name="connsiteX2" fmla="*/ 1392382 w 3700272"/>
                      <a:gd name="connsiteY2" fmla="*/ 1630126 h 1863045"/>
                      <a:gd name="connsiteX3" fmla="*/ 0 w 3700272"/>
                      <a:gd name="connsiteY3" fmla="*/ 1859280 h 1863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00272" h="1863045">
                        <a:moveTo>
                          <a:pt x="3700272" y="0"/>
                        </a:moveTo>
                        <a:cubicBezTo>
                          <a:pt x="3373628" y="18796"/>
                          <a:pt x="2694201" y="-45859"/>
                          <a:pt x="2309553" y="225829"/>
                        </a:cubicBezTo>
                        <a:cubicBezTo>
                          <a:pt x="1924905" y="497517"/>
                          <a:pt x="1777307" y="1357884"/>
                          <a:pt x="1392382" y="1630126"/>
                        </a:cubicBezTo>
                        <a:cubicBezTo>
                          <a:pt x="1007457" y="1902368"/>
                          <a:pt x="315976" y="1862328"/>
                          <a:pt x="0" y="1859280"/>
                        </a:cubicBezTo>
                      </a:path>
                    </a:pathLst>
                  </a:cu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3373B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9" name="Group 778">
                  <a:extLst>
                    <a:ext uri="{FF2B5EF4-FFF2-40B4-BE49-F238E27FC236}">
                      <a16:creationId xmlns:a16="http://schemas.microsoft.com/office/drawing/2014/main" id="{CB8281A9-8D1F-4FC2-8DBB-BB5F30ACA04F}"/>
                    </a:ext>
                  </a:extLst>
                </p:cNvPr>
                <p:cNvGrpSpPr/>
                <p:nvPr/>
              </p:nvGrpSpPr>
              <p:grpSpPr>
                <a:xfrm>
                  <a:off x="2718255" y="2283718"/>
                  <a:ext cx="288032" cy="288032"/>
                  <a:chOff x="8100392" y="3003798"/>
                  <a:chExt cx="288032" cy="28803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35" name="Oval 834">
                        <a:extLst>
                          <a:ext uri="{FF2B5EF4-FFF2-40B4-BE49-F238E27FC236}">
                            <a16:creationId xmlns:a16="http://schemas.microsoft.com/office/drawing/2014/main" id="{73025215-4639-427F-BA7F-EC8ACC0C4C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</m:t>
                              </m:r>
                            </m:oMath>
                          </m:oMathPara>
                        </a14:m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ira Sans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35" name="Oval 834">
                        <a:extLst>
                          <a:ext uri="{FF2B5EF4-FFF2-40B4-BE49-F238E27FC236}">
                            <a16:creationId xmlns:a16="http://schemas.microsoft.com/office/drawing/2014/main" id="{73025215-4639-427F-BA7F-EC8ACC0C4C3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 l="-196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36" name="Freeform: Shape 835">
                    <a:extLst>
                      <a:ext uri="{FF2B5EF4-FFF2-40B4-BE49-F238E27FC236}">
                        <a16:creationId xmlns:a16="http://schemas.microsoft.com/office/drawing/2014/main" id="{31EAF517-F95C-4BF5-A83C-B17D03238A1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140242" y="3040105"/>
                    <a:ext cx="216000" cy="216000"/>
                  </a:xfrm>
                  <a:custGeom>
                    <a:avLst/>
                    <a:gdLst>
                      <a:gd name="connsiteX0" fmla="*/ 3700272 w 3700272"/>
                      <a:gd name="connsiteY0" fmla="*/ 81629 h 2028897"/>
                      <a:gd name="connsiteX1" fmla="*/ 2773680 w 3700272"/>
                      <a:gd name="connsiteY1" fmla="*/ 93821 h 2028897"/>
                      <a:gd name="connsiteX2" fmla="*/ 1840992 w 3700272"/>
                      <a:gd name="connsiteY2" fmla="*/ 1026509 h 2028897"/>
                      <a:gd name="connsiteX3" fmla="*/ 914400 w 3700272"/>
                      <a:gd name="connsiteY3" fmla="*/ 1940909 h 2028897"/>
                      <a:gd name="connsiteX4" fmla="*/ 0 w 3700272"/>
                      <a:gd name="connsiteY4" fmla="*/ 1940909 h 2028897"/>
                      <a:gd name="connsiteX0" fmla="*/ 3700272 w 3700272"/>
                      <a:gd name="connsiteY0" fmla="*/ 56787 h 2004055"/>
                      <a:gd name="connsiteX1" fmla="*/ 2773680 w 3700272"/>
                      <a:gd name="connsiteY1" fmla="*/ 68979 h 2004055"/>
                      <a:gd name="connsiteX2" fmla="*/ 1840992 w 3700272"/>
                      <a:gd name="connsiteY2" fmla="*/ 1001667 h 2004055"/>
                      <a:gd name="connsiteX3" fmla="*/ 914400 w 3700272"/>
                      <a:gd name="connsiteY3" fmla="*/ 1916067 h 2004055"/>
                      <a:gd name="connsiteX4" fmla="*/ 0 w 3700272"/>
                      <a:gd name="connsiteY4" fmla="*/ 1916067 h 2004055"/>
                      <a:gd name="connsiteX0" fmla="*/ 3700272 w 3700272"/>
                      <a:gd name="connsiteY0" fmla="*/ 56787 h 1984482"/>
                      <a:gd name="connsiteX1" fmla="*/ 2773680 w 3700272"/>
                      <a:gd name="connsiteY1" fmla="*/ 68979 h 1984482"/>
                      <a:gd name="connsiteX2" fmla="*/ 1840992 w 3700272"/>
                      <a:gd name="connsiteY2" fmla="*/ 1001667 h 1984482"/>
                      <a:gd name="connsiteX3" fmla="*/ 914400 w 3700272"/>
                      <a:gd name="connsiteY3" fmla="*/ 1916067 h 1984482"/>
                      <a:gd name="connsiteX4" fmla="*/ 0 w 3700272"/>
                      <a:gd name="connsiteY4" fmla="*/ 1916067 h 1984482"/>
                      <a:gd name="connsiteX0" fmla="*/ 3700272 w 3700272"/>
                      <a:gd name="connsiteY0" fmla="*/ 56787 h 1926977"/>
                      <a:gd name="connsiteX1" fmla="*/ 2773680 w 3700272"/>
                      <a:gd name="connsiteY1" fmla="*/ 68979 h 1926977"/>
                      <a:gd name="connsiteX2" fmla="*/ 1840992 w 3700272"/>
                      <a:gd name="connsiteY2" fmla="*/ 1001667 h 1926977"/>
                      <a:gd name="connsiteX3" fmla="*/ 914400 w 3700272"/>
                      <a:gd name="connsiteY3" fmla="*/ 1818531 h 1926977"/>
                      <a:gd name="connsiteX4" fmla="*/ 0 w 3700272"/>
                      <a:gd name="connsiteY4" fmla="*/ 1916067 h 1926977"/>
                      <a:gd name="connsiteX0" fmla="*/ 3700272 w 3700272"/>
                      <a:gd name="connsiteY0" fmla="*/ 0 h 1870190"/>
                      <a:gd name="connsiteX1" fmla="*/ 2773680 w 3700272"/>
                      <a:gd name="connsiteY1" fmla="*/ 121920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0190"/>
                      <a:gd name="connsiteX1" fmla="*/ 2330335 w 3700272"/>
                      <a:gd name="connsiteY1" fmla="*/ 108065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2922"/>
                      <a:gd name="connsiteX1" fmla="*/ 2330335 w 3700272"/>
                      <a:gd name="connsiteY1" fmla="*/ 108065 h 1872922"/>
                      <a:gd name="connsiteX2" fmla="*/ 1840992 w 3700272"/>
                      <a:gd name="connsiteY2" fmla="*/ 944880 h 1872922"/>
                      <a:gd name="connsiteX3" fmla="*/ 1371600 w 3700272"/>
                      <a:gd name="connsiteY3" fmla="*/ 1768671 h 1872922"/>
                      <a:gd name="connsiteX4" fmla="*/ 0 w 3700272"/>
                      <a:gd name="connsiteY4" fmla="*/ 1859280 h 1872922"/>
                      <a:gd name="connsiteX0" fmla="*/ 3700272 w 3700272"/>
                      <a:gd name="connsiteY0" fmla="*/ 52308 h 1925230"/>
                      <a:gd name="connsiteX1" fmla="*/ 2330335 w 3700272"/>
                      <a:gd name="connsiteY1" fmla="*/ 160373 h 1925230"/>
                      <a:gd name="connsiteX2" fmla="*/ 1371600 w 3700272"/>
                      <a:gd name="connsiteY2" fmla="*/ 1820979 h 1925230"/>
                      <a:gd name="connsiteX3" fmla="*/ 0 w 3700272"/>
                      <a:gd name="connsiteY3" fmla="*/ 1911588 h 1925230"/>
                      <a:gd name="connsiteX0" fmla="*/ 3700272 w 3700272"/>
                      <a:gd name="connsiteY0" fmla="*/ 0 h 1919590"/>
                      <a:gd name="connsiteX1" fmla="*/ 2309553 w 3700272"/>
                      <a:gd name="connsiteY1" fmla="*/ 225829 h 1919590"/>
                      <a:gd name="connsiteX2" fmla="*/ 1371600 w 3700272"/>
                      <a:gd name="connsiteY2" fmla="*/ 1768671 h 1919590"/>
                      <a:gd name="connsiteX3" fmla="*/ 0 w 3700272"/>
                      <a:gd name="connsiteY3" fmla="*/ 1859280 h 1919590"/>
                      <a:gd name="connsiteX0" fmla="*/ 3700272 w 3700272"/>
                      <a:gd name="connsiteY0" fmla="*/ 0 h 1875409"/>
                      <a:gd name="connsiteX1" fmla="*/ 2309553 w 3700272"/>
                      <a:gd name="connsiteY1" fmla="*/ 225829 h 1875409"/>
                      <a:gd name="connsiteX2" fmla="*/ 1371600 w 3700272"/>
                      <a:gd name="connsiteY2" fmla="*/ 1678617 h 1875409"/>
                      <a:gd name="connsiteX3" fmla="*/ 0 w 3700272"/>
                      <a:gd name="connsiteY3" fmla="*/ 1859280 h 1875409"/>
                      <a:gd name="connsiteX0" fmla="*/ 3700272 w 3700272"/>
                      <a:gd name="connsiteY0" fmla="*/ 0 h 1863045"/>
                      <a:gd name="connsiteX1" fmla="*/ 2309553 w 3700272"/>
                      <a:gd name="connsiteY1" fmla="*/ 225829 h 1863045"/>
                      <a:gd name="connsiteX2" fmla="*/ 1392382 w 3700272"/>
                      <a:gd name="connsiteY2" fmla="*/ 1630126 h 1863045"/>
                      <a:gd name="connsiteX3" fmla="*/ 0 w 3700272"/>
                      <a:gd name="connsiteY3" fmla="*/ 1859280 h 1863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00272" h="1863045">
                        <a:moveTo>
                          <a:pt x="3700272" y="0"/>
                        </a:moveTo>
                        <a:cubicBezTo>
                          <a:pt x="3373628" y="18796"/>
                          <a:pt x="2694201" y="-45859"/>
                          <a:pt x="2309553" y="225829"/>
                        </a:cubicBezTo>
                        <a:cubicBezTo>
                          <a:pt x="1924905" y="497517"/>
                          <a:pt x="1777307" y="1357884"/>
                          <a:pt x="1392382" y="1630126"/>
                        </a:cubicBezTo>
                        <a:cubicBezTo>
                          <a:pt x="1007457" y="1902368"/>
                          <a:pt x="315976" y="1862328"/>
                          <a:pt x="0" y="1859280"/>
                        </a:cubicBezTo>
                      </a:path>
                    </a:pathLst>
                  </a:cu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3373B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80" name="Group 779">
                  <a:extLst>
                    <a:ext uri="{FF2B5EF4-FFF2-40B4-BE49-F238E27FC236}">
                      <a16:creationId xmlns:a16="http://schemas.microsoft.com/office/drawing/2014/main" id="{FE8DC89E-D242-48E2-8AA8-7D45C53DD2ED}"/>
                    </a:ext>
                  </a:extLst>
                </p:cNvPr>
                <p:cNvGrpSpPr/>
                <p:nvPr/>
              </p:nvGrpSpPr>
              <p:grpSpPr>
                <a:xfrm>
                  <a:off x="2718255" y="2643758"/>
                  <a:ext cx="288032" cy="288032"/>
                  <a:chOff x="8100392" y="3003798"/>
                  <a:chExt cx="288032" cy="28803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33" name="Oval 832">
                        <a:extLst>
                          <a:ext uri="{FF2B5EF4-FFF2-40B4-BE49-F238E27FC236}">
                            <a16:creationId xmlns:a16="http://schemas.microsoft.com/office/drawing/2014/main" id="{8B58E9B6-26F0-4CE2-9153-DB7CCA4AF2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</m:t>
                              </m:r>
                            </m:oMath>
                          </m:oMathPara>
                        </a14:m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ira Sans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33" name="Oval 832">
                        <a:extLst>
                          <a:ext uri="{FF2B5EF4-FFF2-40B4-BE49-F238E27FC236}">
                            <a16:creationId xmlns:a16="http://schemas.microsoft.com/office/drawing/2014/main" id="{8B58E9B6-26F0-4CE2-9153-DB7CCA4AF2F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 l="-196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34" name="Freeform: Shape 833">
                    <a:extLst>
                      <a:ext uri="{FF2B5EF4-FFF2-40B4-BE49-F238E27FC236}">
                        <a16:creationId xmlns:a16="http://schemas.microsoft.com/office/drawing/2014/main" id="{766D11F8-31B8-4FC1-855F-F9F11EFF830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140242" y="3040105"/>
                    <a:ext cx="216000" cy="216000"/>
                  </a:xfrm>
                  <a:custGeom>
                    <a:avLst/>
                    <a:gdLst>
                      <a:gd name="connsiteX0" fmla="*/ 3700272 w 3700272"/>
                      <a:gd name="connsiteY0" fmla="*/ 81629 h 2028897"/>
                      <a:gd name="connsiteX1" fmla="*/ 2773680 w 3700272"/>
                      <a:gd name="connsiteY1" fmla="*/ 93821 h 2028897"/>
                      <a:gd name="connsiteX2" fmla="*/ 1840992 w 3700272"/>
                      <a:gd name="connsiteY2" fmla="*/ 1026509 h 2028897"/>
                      <a:gd name="connsiteX3" fmla="*/ 914400 w 3700272"/>
                      <a:gd name="connsiteY3" fmla="*/ 1940909 h 2028897"/>
                      <a:gd name="connsiteX4" fmla="*/ 0 w 3700272"/>
                      <a:gd name="connsiteY4" fmla="*/ 1940909 h 2028897"/>
                      <a:gd name="connsiteX0" fmla="*/ 3700272 w 3700272"/>
                      <a:gd name="connsiteY0" fmla="*/ 56787 h 2004055"/>
                      <a:gd name="connsiteX1" fmla="*/ 2773680 w 3700272"/>
                      <a:gd name="connsiteY1" fmla="*/ 68979 h 2004055"/>
                      <a:gd name="connsiteX2" fmla="*/ 1840992 w 3700272"/>
                      <a:gd name="connsiteY2" fmla="*/ 1001667 h 2004055"/>
                      <a:gd name="connsiteX3" fmla="*/ 914400 w 3700272"/>
                      <a:gd name="connsiteY3" fmla="*/ 1916067 h 2004055"/>
                      <a:gd name="connsiteX4" fmla="*/ 0 w 3700272"/>
                      <a:gd name="connsiteY4" fmla="*/ 1916067 h 2004055"/>
                      <a:gd name="connsiteX0" fmla="*/ 3700272 w 3700272"/>
                      <a:gd name="connsiteY0" fmla="*/ 56787 h 1984482"/>
                      <a:gd name="connsiteX1" fmla="*/ 2773680 w 3700272"/>
                      <a:gd name="connsiteY1" fmla="*/ 68979 h 1984482"/>
                      <a:gd name="connsiteX2" fmla="*/ 1840992 w 3700272"/>
                      <a:gd name="connsiteY2" fmla="*/ 1001667 h 1984482"/>
                      <a:gd name="connsiteX3" fmla="*/ 914400 w 3700272"/>
                      <a:gd name="connsiteY3" fmla="*/ 1916067 h 1984482"/>
                      <a:gd name="connsiteX4" fmla="*/ 0 w 3700272"/>
                      <a:gd name="connsiteY4" fmla="*/ 1916067 h 1984482"/>
                      <a:gd name="connsiteX0" fmla="*/ 3700272 w 3700272"/>
                      <a:gd name="connsiteY0" fmla="*/ 56787 h 1926977"/>
                      <a:gd name="connsiteX1" fmla="*/ 2773680 w 3700272"/>
                      <a:gd name="connsiteY1" fmla="*/ 68979 h 1926977"/>
                      <a:gd name="connsiteX2" fmla="*/ 1840992 w 3700272"/>
                      <a:gd name="connsiteY2" fmla="*/ 1001667 h 1926977"/>
                      <a:gd name="connsiteX3" fmla="*/ 914400 w 3700272"/>
                      <a:gd name="connsiteY3" fmla="*/ 1818531 h 1926977"/>
                      <a:gd name="connsiteX4" fmla="*/ 0 w 3700272"/>
                      <a:gd name="connsiteY4" fmla="*/ 1916067 h 1926977"/>
                      <a:gd name="connsiteX0" fmla="*/ 3700272 w 3700272"/>
                      <a:gd name="connsiteY0" fmla="*/ 0 h 1870190"/>
                      <a:gd name="connsiteX1" fmla="*/ 2773680 w 3700272"/>
                      <a:gd name="connsiteY1" fmla="*/ 121920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0190"/>
                      <a:gd name="connsiteX1" fmla="*/ 2330335 w 3700272"/>
                      <a:gd name="connsiteY1" fmla="*/ 108065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2922"/>
                      <a:gd name="connsiteX1" fmla="*/ 2330335 w 3700272"/>
                      <a:gd name="connsiteY1" fmla="*/ 108065 h 1872922"/>
                      <a:gd name="connsiteX2" fmla="*/ 1840992 w 3700272"/>
                      <a:gd name="connsiteY2" fmla="*/ 944880 h 1872922"/>
                      <a:gd name="connsiteX3" fmla="*/ 1371600 w 3700272"/>
                      <a:gd name="connsiteY3" fmla="*/ 1768671 h 1872922"/>
                      <a:gd name="connsiteX4" fmla="*/ 0 w 3700272"/>
                      <a:gd name="connsiteY4" fmla="*/ 1859280 h 1872922"/>
                      <a:gd name="connsiteX0" fmla="*/ 3700272 w 3700272"/>
                      <a:gd name="connsiteY0" fmla="*/ 52308 h 1925230"/>
                      <a:gd name="connsiteX1" fmla="*/ 2330335 w 3700272"/>
                      <a:gd name="connsiteY1" fmla="*/ 160373 h 1925230"/>
                      <a:gd name="connsiteX2" fmla="*/ 1371600 w 3700272"/>
                      <a:gd name="connsiteY2" fmla="*/ 1820979 h 1925230"/>
                      <a:gd name="connsiteX3" fmla="*/ 0 w 3700272"/>
                      <a:gd name="connsiteY3" fmla="*/ 1911588 h 1925230"/>
                      <a:gd name="connsiteX0" fmla="*/ 3700272 w 3700272"/>
                      <a:gd name="connsiteY0" fmla="*/ 0 h 1919590"/>
                      <a:gd name="connsiteX1" fmla="*/ 2309553 w 3700272"/>
                      <a:gd name="connsiteY1" fmla="*/ 225829 h 1919590"/>
                      <a:gd name="connsiteX2" fmla="*/ 1371600 w 3700272"/>
                      <a:gd name="connsiteY2" fmla="*/ 1768671 h 1919590"/>
                      <a:gd name="connsiteX3" fmla="*/ 0 w 3700272"/>
                      <a:gd name="connsiteY3" fmla="*/ 1859280 h 1919590"/>
                      <a:gd name="connsiteX0" fmla="*/ 3700272 w 3700272"/>
                      <a:gd name="connsiteY0" fmla="*/ 0 h 1875409"/>
                      <a:gd name="connsiteX1" fmla="*/ 2309553 w 3700272"/>
                      <a:gd name="connsiteY1" fmla="*/ 225829 h 1875409"/>
                      <a:gd name="connsiteX2" fmla="*/ 1371600 w 3700272"/>
                      <a:gd name="connsiteY2" fmla="*/ 1678617 h 1875409"/>
                      <a:gd name="connsiteX3" fmla="*/ 0 w 3700272"/>
                      <a:gd name="connsiteY3" fmla="*/ 1859280 h 1875409"/>
                      <a:gd name="connsiteX0" fmla="*/ 3700272 w 3700272"/>
                      <a:gd name="connsiteY0" fmla="*/ 0 h 1863045"/>
                      <a:gd name="connsiteX1" fmla="*/ 2309553 w 3700272"/>
                      <a:gd name="connsiteY1" fmla="*/ 225829 h 1863045"/>
                      <a:gd name="connsiteX2" fmla="*/ 1392382 w 3700272"/>
                      <a:gd name="connsiteY2" fmla="*/ 1630126 h 1863045"/>
                      <a:gd name="connsiteX3" fmla="*/ 0 w 3700272"/>
                      <a:gd name="connsiteY3" fmla="*/ 1859280 h 1863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00272" h="1863045">
                        <a:moveTo>
                          <a:pt x="3700272" y="0"/>
                        </a:moveTo>
                        <a:cubicBezTo>
                          <a:pt x="3373628" y="18796"/>
                          <a:pt x="2694201" y="-45859"/>
                          <a:pt x="2309553" y="225829"/>
                        </a:cubicBezTo>
                        <a:cubicBezTo>
                          <a:pt x="1924905" y="497517"/>
                          <a:pt x="1777307" y="1357884"/>
                          <a:pt x="1392382" y="1630126"/>
                        </a:cubicBezTo>
                        <a:cubicBezTo>
                          <a:pt x="1007457" y="1902368"/>
                          <a:pt x="315976" y="1862328"/>
                          <a:pt x="0" y="1859280"/>
                        </a:cubicBezTo>
                      </a:path>
                    </a:pathLst>
                  </a:cu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3373B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81" name="Group 780">
                  <a:extLst>
                    <a:ext uri="{FF2B5EF4-FFF2-40B4-BE49-F238E27FC236}">
                      <a16:creationId xmlns:a16="http://schemas.microsoft.com/office/drawing/2014/main" id="{305E5D68-4D19-44B6-ACDD-2EDFD27DB438}"/>
                    </a:ext>
                  </a:extLst>
                </p:cNvPr>
                <p:cNvGrpSpPr/>
                <p:nvPr/>
              </p:nvGrpSpPr>
              <p:grpSpPr>
                <a:xfrm>
                  <a:off x="2718255" y="3003798"/>
                  <a:ext cx="288032" cy="288032"/>
                  <a:chOff x="8100392" y="3003798"/>
                  <a:chExt cx="288032" cy="28803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31" name="Oval 830">
                        <a:extLst>
                          <a:ext uri="{FF2B5EF4-FFF2-40B4-BE49-F238E27FC236}">
                            <a16:creationId xmlns:a16="http://schemas.microsoft.com/office/drawing/2014/main" id="{E56C5DDC-561D-4932-AFBA-7B9A8F8BEA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</m:t>
                              </m:r>
                            </m:oMath>
                          </m:oMathPara>
                        </a14:m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ira Sans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31" name="Oval 830">
                        <a:extLst>
                          <a:ext uri="{FF2B5EF4-FFF2-40B4-BE49-F238E27FC236}">
                            <a16:creationId xmlns:a16="http://schemas.microsoft.com/office/drawing/2014/main" id="{E56C5DDC-561D-4932-AFBA-7B9A8F8BEA4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  <a:blipFill>
                        <a:blip r:embed="rId3"/>
                        <a:stretch>
                          <a:fillRect l="-196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32" name="Freeform: Shape 831">
                    <a:extLst>
                      <a:ext uri="{FF2B5EF4-FFF2-40B4-BE49-F238E27FC236}">
                        <a16:creationId xmlns:a16="http://schemas.microsoft.com/office/drawing/2014/main" id="{D1FFBCFF-A117-4512-A94C-AE03F3F6B4E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140242" y="3040105"/>
                    <a:ext cx="216000" cy="216000"/>
                  </a:xfrm>
                  <a:custGeom>
                    <a:avLst/>
                    <a:gdLst>
                      <a:gd name="connsiteX0" fmla="*/ 3700272 w 3700272"/>
                      <a:gd name="connsiteY0" fmla="*/ 81629 h 2028897"/>
                      <a:gd name="connsiteX1" fmla="*/ 2773680 w 3700272"/>
                      <a:gd name="connsiteY1" fmla="*/ 93821 h 2028897"/>
                      <a:gd name="connsiteX2" fmla="*/ 1840992 w 3700272"/>
                      <a:gd name="connsiteY2" fmla="*/ 1026509 h 2028897"/>
                      <a:gd name="connsiteX3" fmla="*/ 914400 w 3700272"/>
                      <a:gd name="connsiteY3" fmla="*/ 1940909 h 2028897"/>
                      <a:gd name="connsiteX4" fmla="*/ 0 w 3700272"/>
                      <a:gd name="connsiteY4" fmla="*/ 1940909 h 2028897"/>
                      <a:gd name="connsiteX0" fmla="*/ 3700272 w 3700272"/>
                      <a:gd name="connsiteY0" fmla="*/ 56787 h 2004055"/>
                      <a:gd name="connsiteX1" fmla="*/ 2773680 w 3700272"/>
                      <a:gd name="connsiteY1" fmla="*/ 68979 h 2004055"/>
                      <a:gd name="connsiteX2" fmla="*/ 1840992 w 3700272"/>
                      <a:gd name="connsiteY2" fmla="*/ 1001667 h 2004055"/>
                      <a:gd name="connsiteX3" fmla="*/ 914400 w 3700272"/>
                      <a:gd name="connsiteY3" fmla="*/ 1916067 h 2004055"/>
                      <a:gd name="connsiteX4" fmla="*/ 0 w 3700272"/>
                      <a:gd name="connsiteY4" fmla="*/ 1916067 h 2004055"/>
                      <a:gd name="connsiteX0" fmla="*/ 3700272 w 3700272"/>
                      <a:gd name="connsiteY0" fmla="*/ 56787 h 1984482"/>
                      <a:gd name="connsiteX1" fmla="*/ 2773680 w 3700272"/>
                      <a:gd name="connsiteY1" fmla="*/ 68979 h 1984482"/>
                      <a:gd name="connsiteX2" fmla="*/ 1840992 w 3700272"/>
                      <a:gd name="connsiteY2" fmla="*/ 1001667 h 1984482"/>
                      <a:gd name="connsiteX3" fmla="*/ 914400 w 3700272"/>
                      <a:gd name="connsiteY3" fmla="*/ 1916067 h 1984482"/>
                      <a:gd name="connsiteX4" fmla="*/ 0 w 3700272"/>
                      <a:gd name="connsiteY4" fmla="*/ 1916067 h 1984482"/>
                      <a:gd name="connsiteX0" fmla="*/ 3700272 w 3700272"/>
                      <a:gd name="connsiteY0" fmla="*/ 56787 h 1926977"/>
                      <a:gd name="connsiteX1" fmla="*/ 2773680 w 3700272"/>
                      <a:gd name="connsiteY1" fmla="*/ 68979 h 1926977"/>
                      <a:gd name="connsiteX2" fmla="*/ 1840992 w 3700272"/>
                      <a:gd name="connsiteY2" fmla="*/ 1001667 h 1926977"/>
                      <a:gd name="connsiteX3" fmla="*/ 914400 w 3700272"/>
                      <a:gd name="connsiteY3" fmla="*/ 1818531 h 1926977"/>
                      <a:gd name="connsiteX4" fmla="*/ 0 w 3700272"/>
                      <a:gd name="connsiteY4" fmla="*/ 1916067 h 1926977"/>
                      <a:gd name="connsiteX0" fmla="*/ 3700272 w 3700272"/>
                      <a:gd name="connsiteY0" fmla="*/ 0 h 1870190"/>
                      <a:gd name="connsiteX1" fmla="*/ 2773680 w 3700272"/>
                      <a:gd name="connsiteY1" fmla="*/ 121920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0190"/>
                      <a:gd name="connsiteX1" fmla="*/ 2330335 w 3700272"/>
                      <a:gd name="connsiteY1" fmla="*/ 108065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2922"/>
                      <a:gd name="connsiteX1" fmla="*/ 2330335 w 3700272"/>
                      <a:gd name="connsiteY1" fmla="*/ 108065 h 1872922"/>
                      <a:gd name="connsiteX2" fmla="*/ 1840992 w 3700272"/>
                      <a:gd name="connsiteY2" fmla="*/ 944880 h 1872922"/>
                      <a:gd name="connsiteX3" fmla="*/ 1371600 w 3700272"/>
                      <a:gd name="connsiteY3" fmla="*/ 1768671 h 1872922"/>
                      <a:gd name="connsiteX4" fmla="*/ 0 w 3700272"/>
                      <a:gd name="connsiteY4" fmla="*/ 1859280 h 1872922"/>
                      <a:gd name="connsiteX0" fmla="*/ 3700272 w 3700272"/>
                      <a:gd name="connsiteY0" fmla="*/ 52308 h 1925230"/>
                      <a:gd name="connsiteX1" fmla="*/ 2330335 w 3700272"/>
                      <a:gd name="connsiteY1" fmla="*/ 160373 h 1925230"/>
                      <a:gd name="connsiteX2" fmla="*/ 1371600 w 3700272"/>
                      <a:gd name="connsiteY2" fmla="*/ 1820979 h 1925230"/>
                      <a:gd name="connsiteX3" fmla="*/ 0 w 3700272"/>
                      <a:gd name="connsiteY3" fmla="*/ 1911588 h 1925230"/>
                      <a:gd name="connsiteX0" fmla="*/ 3700272 w 3700272"/>
                      <a:gd name="connsiteY0" fmla="*/ 0 h 1919590"/>
                      <a:gd name="connsiteX1" fmla="*/ 2309553 w 3700272"/>
                      <a:gd name="connsiteY1" fmla="*/ 225829 h 1919590"/>
                      <a:gd name="connsiteX2" fmla="*/ 1371600 w 3700272"/>
                      <a:gd name="connsiteY2" fmla="*/ 1768671 h 1919590"/>
                      <a:gd name="connsiteX3" fmla="*/ 0 w 3700272"/>
                      <a:gd name="connsiteY3" fmla="*/ 1859280 h 1919590"/>
                      <a:gd name="connsiteX0" fmla="*/ 3700272 w 3700272"/>
                      <a:gd name="connsiteY0" fmla="*/ 0 h 1875409"/>
                      <a:gd name="connsiteX1" fmla="*/ 2309553 w 3700272"/>
                      <a:gd name="connsiteY1" fmla="*/ 225829 h 1875409"/>
                      <a:gd name="connsiteX2" fmla="*/ 1371600 w 3700272"/>
                      <a:gd name="connsiteY2" fmla="*/ 1678617 h 1875409"/>
                      <a:gd name="connsiteX3" fmla="*/ 0 w 3700272"/>
                      <a:gd name="connsiteY3" fmla="*/ 1859280 h 1875409"/>
                      <a:gd name="connsiteX0" fmla="*/ 3700272 w 3700272"/>
                      <a:gd name="connsiteY0" fmla="*/ 0 h 1863045"/>
                      <a:gd name="connsiteX1" fmla="*/ 2309553 w 3700272"/>
                      <a:gd name="connsiteY1" fmla="*/ 225829 h 1863045"/>
                      <a:gd name="connsiteX2" fmla="*/ 1392382 w 3700272"/>
                      <a:gd name="connsiteY2" fmla="*/ 1630126 h 1863045"/>
                      <a:gd name="connsiteX3" fmla="*/ 0 w 3700272"/>
                      <a:gd name="connsiteY3" fmla="*/ 1859280 h 1863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00272" h="1863045">
                        <a:moveTo>
                          <a:pt x="3700272" y="0"/>
                        </a:moveTo>
                        <a:cubicBezTo>
                          <a:pt x="3373628" y="18796"/>
                          <a:pt x="2694201" y="-45859"/>
                          <a:pt x="2309553" y="225829"/>
                        </a:cubicBezTo>
                        <a:cubicBezTo>
                          <a:pt x="1924905" y="497517"/>
                          <a:pt x="1777307" y="1357884"/>
                          <a:pt x="1392382" y="1630126"/>
                        </a:cubicBezTo>
                        <a:cubicBezTo>
                          <a:pt x="1007457" y="1902368"/>
                          <a:pt x="315976" y="1862328"/>
                          <a:pt x="0" y="1859280"/>
                        </a:cubicBezTo>
                      </a:path>
                    </a:pathLst>
                  </a:cu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3373B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82" name="Group 781">
                  <a:extLst>
                    <a:ext uri="{FF2B5EF4-FFF2-40B4-BE49-F238E27FC236}">
                      <a16:creationId xmlns:a16="http://schemas.microsoft.com/office/drawing/2014/main" id="{74AC6A78-BD69-438B-B5E8-521B14D109F5}"/>
                    </a:ext>
                  </a:extLst>
                </p:cNvPr>
                <p:cNvGrpSpPr/>
                <p:nvPr/>
              </p:nvGrpSpPr>
              <p:grpSpPr>
                <a:xfrm>
                  <a:off x="2718255" y="3363838"/>
                  <a:ext cx="288032" cy="288032"/>
                  <a:chOff x="8100392" y="3003798"/>
                  <a:chExt cx="288032" cy="28803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29" name="Oval 828">
                        <a:extLst>
                          <a:ext uri="{FF2B5EF4-FFF2-40B4-BE49-F238E27FC236}">
                            <a16:creationId xmlns:a16="http://schemas.microsoft.com/office/drawing/2014/main" id="{58DAE407-AB0E-4A85-8456-DBE3290AF2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</m:t>
                              </m:r>
                            </m:oMath>
                          </m:oMathPara>
                        </a14:m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ira Sans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29" name="Oval 828">
                        <a:extLst>
                          <a:ext uri="{FF2B5EF4-FFF2-40B4-BE49-F238E27FC236}">
                            <a16:creationId xmlns:a16="http://schemas.microsoft.com/office/drawing/2014/main" id="{58DAE407-AB0E-4A85-8456-DBE3290AF25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  <a:blipFill>
                        <a:blip r:embed="rId3"/>
                        <a:stretch>
                          <a:fillRect l="-196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30" name="Freeform: Shape 829">
                    <a:extLst>
                      <a:ext uri="{FF2B5EF4-FFF2-40B4-BE49-F238E27FC236}">
                        <a16:creationId xmlns:a16="http://schemas.microsoft.com/office/drawing/2014/main" id="{0F386865-57CA-4B2B-BC5F-555C4378EEA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140242" y="3040105"/>
                    <a:ext cx="216000" cy="216000"/>
                  </a:xfrm>
                  <a:custGeom>
                    <a:avLst/>
                    <a:gdLst>
                      <a:gd name="connsiteX0" fmla="*/ 3700272 w 3700272"/>
                      <a:gd name="connsiteY0" fmla="*/ 81629 h 2028897"/>
                      <a:gd name="connsiteX1" fmla="*/ 2773680 w 3700272"/>
                      <a:gd name="connsiteY1" fmla="*/ 93821 h 2028897"/>
                      <a:gd name="connsiteX2" fmla="*/ 1840992 w 3700272"/>
                      <a:gd name="connsiteY2" fmla="*/ 1026509 h 2028897"/>
                      <a:gd name="connsiteX3" fmla="*/ 914400 w 3700272"/>
                      <a:gd name="connsiteY3" fmla="*/ 1940909 h 2028897"/>
                      <a:gd name="connsiteX4" fmla="*/ 0 w 3700272"/>
                      <a:gd name="connsiteY4" fmla="*/ 1940909 h 2028897"/>
                      <a:gd name="connsiteX0" fmla="*/ 3700272 w 3700272"/>
                      <a:gd name="connsiteY0" fmla="*/ 56787 h 2004055"/>
                      <a:gd name="connsiteX1" fmla="*/ 2773680 w 3700272"/>
                      <a:gd name="connsiteY1" fmla="*/ 68979 h 2004055"/>
                      <a:gd name="connsiteX2" fmla="*/ 1840992 w 3700272"/>
                      <a:gd name="connsiteY2" fmla="*/ 1001667 h 2004055"/>
                      <a:gd name="connsiteX3" fmla="*/ 914400 w 3700272"/>
                      <a:gd name="connsiteY3" fmla="*/ 1916067 h 2004055"/>
                      <a:gd name="connsiteX4" fmla="*/ 0 w 3700272"/>
                      <a:gd name="connsiteY4" fmla="*/ 1916067 h 2004055"/>
                      <a:gd name="connsiteX0" fmla="*/ 3700272 w 3700272"/>
                      <a:gd name="connsiteY0" fmla="*/ 56787 h 1984482"/>
                      <a:gd name="connsiteX1" fmla="*/ 2773680 w 3700272"/>
                      <a:gd name="connsiteY1" fmla="*/ 68979 h 1984482"/>
                      <a:gd name="connsiteX2" fmla="*/ 1840992 w 3700272"/>
                      <a:gd name="connsiteY2" fmla="*/ 1001667 h 1984482"/>
                      <a:gd name="connsiteX3" fmla="*/ 914400 w 3700272"/>
                      <a:gd name="connsiteY3" fmla="*/ 1916067 h 1984482"/>
                      <a:gd name="connsiteX4" fmla="*/ 0 w 3700272"/>
                      <a:gd name="connsiteY4" fmla="*/ 1916067 h 1984482"/>
                      <a:gd name="connsiteX0" fmla="*/ 3700272 w 3700272"/>
                      <a:gd name="connsiteY0" fmla="*/ 56787 h 1926977"/>
                      <a:gd name="connsiteX1" fmla="*/ 2773680 w 3700272"/>
                      <a:gd name="connsiteY1" fmla="*/ 68979 h 1926977"/>
                      <a:gd name="connsiteX2" fmla="*/ 1840992 w 3700272"/>
                      <a:gd name="connsiteY2" fmla="*/ 1001667 h 1926977"/>
                      <a:gd name="connsiteX3" fmla="*/ 914400 w 3700272"/>
                      <a:gd name="connsiteY3" fmla="*/ 1818531 h 1926977"/>
                      <a:gd name="connsiteX4" fmla="*/ 0 w 3700272"/>
                      <a:gd name="connsiteY4" fmla="*/ 1916067 h 1926977"/>
                      <a:gd name="connsiteX0" fmla="*/ 3700272 w 3700272"/>
                      <a:gd name="connsiteY0" fmla="*/ 0 h 1870190"/>
                      <a:gd name="connsiteX1" fmla="*/ 2773680 w 3700272"/>
                      <a:gd name="connsiteY1" fmla="*/ 121920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0190"/>
                      <a:gd name="connsiteX1" fmla="*/ 2330335 w 3700272"/>
                      <a:gd name="connsiteY1" fmla="*/ 108065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2922"/>
                      <a:gd name="connsiteX1" fmla="*/ 2330335 w 3700272"/>
                      <a:gd name="connsiteY1" fmla="*/ 108065 h 1872922"/>
                      <a:gd name="connsiteX2" fmla="*/ 1840992 w 3700272"/>
                      <a:gd name="connsiteY2" fmla="*/ 944880 h 1872922"/>
                      <a:gd name="connsiteX3" fmla="*/ 1371600 w 3700272"/>
                      <a:gd name="connsiteY3" fmla="*/ 1768671 h 1872922"/>
                      <a:gd name="connsiteX4" fmla="*/ 0 w 3700272"/>
                      <a:gd name="connsiteY4" fmla="*/ 1859280 h 1872922"/>
                      <a:gd name="connsiteX0" fmla="*/ 3700272 w 3700272"/>
                      <a:gd name="connsiteY0" fmla="*/ 52308 h 1925230"/>
                      <a:gd name="connsiteX1" fmla="*/ 2330335 w 3700272"/>
                      <a:gd name="connsiteY1" fmla="*/ 160373 h 1925230"/>
                      <a:gd name="connsiteX2" fmla="*/ 1371600 w 3700272"/>
                      <a:gd name="connsiteY2" fmla="*/ 1820979 h 1925230"/>
                      <a:gd name="connsiteX3" fmla="*/ 0 w 3700272"/>
                      <a:gd name="connsiteY3" fmla="*/ 1911588 h 1925230"/>
                      <a:gd name="connsiteX0" fmla="*/ 3700272 w 3700272"/>
                      <a:gd name="connsiteY0" fmla="*/ 0 h 1919590"/>
                      <a:gd name="connsiteX1" fmla="*/ 2309553 w 3700272"/>
                      <a:gd name="connsiteY1" fmla="*/ 225829 h 1919590"/>
                      <a:gd name="connsiteX2" fmla="*/ 1371600 w 3700272"/>
                      <a:gd name="connsiteY2" fmla="*/ 1768671 h 1919590"/>
                      <a:gd name="connsiteX3" fmla="*/ 0 w 3700272"/>
                      <a:gd name="connsiteY3" fmla="*/ 1859280 h 1919590"/>
                      <a:gd name="connsiteX0" fmla="*/ 3700272 w 3700272"/>
                      <a:gd name="connsiteY0" fmla="*/ 0 h 1875409"/>
                      <a:gd name="connsiteX1" fmla="*/ 2309553 w 3700272"/>
                      <a:gd name="connsiteY1" fmla="*/ 225829 h 1875409"/>
                      <a:gd name="connsiteX2" fmla="*/ 1371600 w 3700272"/>
                      <a:gd name="connsiteY2" fmla="*/ 1678617 h 1875409"/>
                      <a:gd name="connsiteX3" fmla="*/ 0 w 3700272"/>
                      <a:gd name="connsiteY3" fmla="*/ 1859280 h 1875409"/>
                      <a:gd name="connsiteX0" fmla="*/ 3700272 w 3700272"/>
                      <a:gd name="connsiteY0" fmla="*/ 0 h 1863045"/>
                      <a:gd name="connsiteX1" fmla="*/ 2309553 w 3700272"/>
                      <a:gd name="connsiteY1" fmla="*/ 225829 h 1863045"/>
                      <a:gd name="connsiteX2" fmla="*/ 1392382 w 3700272"/>
                      <a:gd name="connsiteY2" fmla="*/ 1630126 h 1863045"/>
                      <a:gd name="connsiteX3" fmla="*/ 0 w 3700272"/>
                      <a:gd name="connsiteY3" fmla="*/ 1859280 h 1863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00272" h="1863045">
                        <a:moveTo>
                          <a:pt x="3700272" y="0"/>
                        </a:moveTo>
                        <a:cubicBezTo>
                          <a:pt x="3373628" y="18796"/>
                          <a:pt x="2694201" y="-45859"/>
                          <a:pt x="2309553" y="225829"/>
                        </a:cubicBezTo>
                        <a:cubicBezTo>
                          <a:pt x="1924905" y="497517"/>
                          <a:pt x="1777307" y="1357884"/>
                          <a:pt x="1392382" y="1630126"/>
                        </a:cubicBezTo>
                        <a:cubicBezTo>
                          <a:pt x="1007457" y="1902368"/>
                          <a:pt x="315976" y="1862328"/>
                          <a:pt x="0" y="1859280"/>
                        </a:cubicBezTo>
                      </a:path>
                    </a:pathLst>
                  </a:cu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3373B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83" name="Group 782">
                  <a:extLst>
                    <a:ext uri="{FF2B5EF4-FFF2-40B4-BE49-F238E27FC236}">
                      <a16:creationId xmlns:a16="http://schemas.microsoft.com/office/drawing/2014/main" id="{D8F6E2A0-7481-49C8-B63A-C4673C110257}"/>
                    </a:ext>
                  </a:extLst>
                </p:cNvPr>
                <p:cNvGrpSpPr/>
                <p:nvPr/>
              </p:nvGrpSpPr>
              <p:grpSpPr>
                <a:xfrm>
                  <a:off x="2718255" y="3723878"/>
                  <a:ext cx="288032" cy="288032"/>
                  <a:chOff x="8100392" y="3003798"/>
                  <a:chExt cx="288032" cy="28803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27" name="Oval 826">
                        <a:extLst>
                          <a:ext uri="{FF2B5EF4-FFF2-40B4-BE49-F238E27FC236}">
                            <a16:creationId xmlns:a16="http://schemas.microsoft.com/office/drawing/2014/main" id="{98F8E5D1-2841-4D6F-8424-2049777CD9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</m:t>
                              </m:r>
                            </m:oMath>
                          </m:oMathPara>
                        </a14:m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ira Sans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27" name="Oval 826">
                        <a:extLst>
                          <a:ext uri="{FF2B5EF4-FFF2-40B4-BE49-F238E27FC236}">
                            <a16:creationId xmlns:a16="http://schemas.microsoft.com/office/drawing/2014/main" id="{98F8E5D1-2841-4D6F-8424-2049777CD91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  <a:blipFill>
                        <a:blip r:embed="rId3"/>
                        <a:stretch>
                          <a:fillRect l="-196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28" name="Freeform: Shape 827">
                    <a:extLst>
                      <a:ext uri="{FF2B5EF4-FFF2-40B4-BE49-F238E27FC236}">
                        <a16:creationId xmlns:a16="http://schemas.microsoft.com/office/drawing/2014/main" id="{D4C05BE4-F8EF-4463-AAA2-855245B3214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140242" y="3040105"/>
                    <a:ext cx="216000" cy="216000"/>
                  </a:xfrm>
                  <a:custGeom>
                    <a:avLst/>
                    <a:gdLst>
                      <a:gd name="connsiteX0" fmla="*/ 3700272 w 3700272"/>
                      <a:gd name="connsiteY0" fmla="*/ 81629 h 2028897"/>
                      <a:gd name="connsiteX1" fmla="*/ 2773680 w 3700272"/>
                      <a:gd name="connsiteY1" fmla="*/ 93821 h 2028897"/>
                      <a:gd name="connsiteX2" fmla="*/ 1840992 w 3700272"/>
                      <a:gd name="connsiteY2" fmla="*/ 1026509 h 2028897"/>
                      <a:gd name="connsiteX3" fmla="*/ 914400 w 3700272"/>
                      <a:gd name="connsiteY3" fmla="*/ 1940909 h 2028897"/>
                      <a:gd name="connsiteX4" fmla="*/ 0 w 3700272"/>
                      <a:gd name="connsiteY4" fmla="*/ 1940909 h 2028897"/>
                      <a:gd name="connsiteX0" fmla="*/ 3700272 w 3700272"/>
                      <a:gd name="connsiteY0" fmla="*/ 56787 h 2004055"/>
                      <a:gd name="connsiteX1" fmla="*/ 2773680 w 3700272"/>
                      <a:gd name="connsiteY1" fmla="*/ 68979 h 2004055"/>
                      <a:gd name="connsiteX2" fmla="*/ 1840992 w 3700272"/>
                      <a:gd name="connsiteY2" fmla="*/ 1001667 h 2004055"/>
                      <a:gd name="connsiteX3" fmla="*/ 914400 w 3700272"/>
                      <a:gd name="connsiteY3" fmla="*/ 1916067 h 2004055"/>
                      <a:gd name="connsiteX4" fmla="*/ 0 w 3700272"/>
                      <a:gd name="connsiteY4" fmla="*/ 1916067 h 2004055"/>
                      <a:gd name="connsiteX0" fmla="*/ 3700272 w 3700272"/>
                      <a:gd name="connsiteY0" fmla="*/ 56787 h 1984482"/>
                      <a:gd name="connsiteX1" fmla="*/ 2773680 w 3700272"/>
                      <a:gd name="connsiteY1" fmla="*/ 68979 h 1984482"/>
                      <a:gd name="connsiteX2" fmla="*/ 1840992 w 3700272"/>
                      <a:gd name="connsiteY2" fmla="*/ 1001667 h 1984482"/>
                      <a:gd name="connsiteX3" fmla="*/ 914400 w 3700272"/>
                      <a:gd name="connsiteY3" fmla="*/ 1916067 h 1984482"/>
                      <a:gd name="connsiteX4" fmla="*/ 0 w 3700272"/>
                      <a:gd name="connsiteY4" fmla="*/ 1916067 h 1984482"/>
                      <a:gd name="connsiteX0" fmla="*/ 3700272 w 3700272"/>
                      <a:gd name="connsiteY0" fmla="*/ 56787 h 1926977"/>
                      <a:gd name="connsiteX1" fmla="*/ 2773680 w 3700272"/>
                      <a:gd name="connsiteY1" fmla="*/ 68979 h 1926977"/>
                      <a:gd name="connsiteX2" fmla="*/ 1840992 w 3700272"/>
                      <a:gd name="connsiteY2" fmla="*/ 1001667 h 1926977"/>
                      <a:gd name="connsiteX3" fmla="*/ 914400 w 3700272"/>
                      <a:gd name="connsiteY3" fmla="*/ 1818531 h 1926977"/>
                      <a:gd name="connsiteX4" fmla="*/ 0 w 3700272"/>
                      <a:gd name="connsiteY4" fmla="*/ 1916067 h 1926977"/>
                      <a:gd name="connsiteX0" fmla="*/ 3700272 w 3700272"/>
                      <a:gd name="connsiteY0" fmla="*/ 0 h 1870190"/>
                      <a:gd name="connsiteX1" fmla="*/ 2773680 w 3700272"/>
                      <a:gd name="connsiteY1" fmla="*/ 121920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0190"/>
                      <a:gd name="connsiteX1" fmla="*/ 2330335 w 3700272"/>
                      <a:gd name="connsiteY1" fmla="*/ 108065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2922"/>
                      <a:gd name="connsiteX1" fmla="*/ 2330335 w 3700272"/>
                      <a:gd name="connsiteY1" fmla="*/ 108065 h 1872922"/>
                      <a:gd name="connsiteX2" fmla="*/ 1840992 w 3700272"/>
                      <a:gd name="connsiteY2" fmla="*/ 944880 h 1872922"/>
                      <a:gd name="connsiteX3" fmla="*/ 1371600 w 3700272"/>
                      <a:gd name="connsiteY3" fmla="*/ 1768671 h 1872922"/>
                      <a:gd name="connsiteX4" fmla="*/ 0 w 3700272"/>
                      <a:gd name="connsiteY4" fmla="*/ 1859280 h 1872922"/>
                      <a:gd name="connsiteX0" fmla="*/ 3700272 w 3700272"/>
                      <a:gd name="connsiteY0" fmla="*/ 52308 h 1925230"/>
                      <a:gd name="connsiteX1" fmla="*/ 2330335 w 3700272"/>
                      <a:gd name="connsiteY1" fmla="*/ 160373 h 1925230"/>
                      <a:gd name="connsiteX2" fmla="*/ 1371600 w 3700272"/>
                      <a:gd name="connsiteY2" fmla="*/ 1820979 h 1925230"/>
                      <a:gd name="connsiteX3" fmla="*/ 0 w 3700272"/>
                      <a:gd name="connsiteY3" fmla="*/ 1911588 h 1925230"/>
                      <a:gd name="connsiteX0" fmla="*/ 3700272 w 3700272"/>
                      <a:gd name="connsiteY0" fmla="*/ 0 h 1919590"/>
                      <a:gd name="connsiteX1" fmla="*/ 2309553 w 3700272"/>
                      <a:gd name="connsiteY1" fmla="*/ 225829 h 1919590"/>
                      <a:gd name="connsiteX2" fmla="*/ 1371600 w 3700272"/>
                      <a:gd name="connsiteY2" fmla="*/ 1768671 h 1919590"/>
                      <a:gd name="connsiteX3" fmla="*/ 0 w 3700272"/>
                      <a:gd name="connsiteY3" fmla="*/ 1859280 h 1919590"/>
                      <a:gd name="connsiteX0" fmla="*/ 3700272 w 3700272"/>
                      <a:gd name="connsiteY0" fmla="*/ 0 h 1875409"/>
                      <a:gd name="connsiteX1" fmla="*/ 2309553 w 3700272"/>
                      <a:gd name="connsiteY1" fmla="*/ 225829 h 1875409"/>
                      <a:gd name="connsiteX2" fmla="*/ 1371600 w 3700272"/>
                      <a:gd name="connsiteY2" fmla="*/ 1678617 h 1875409"/>
                      <a:gd name="connsiteX3" fmla="*/ 0 w 3700272"/>
                      <a:gd name="connsiteY3" fmla="*/ 1859280 h 1875409"/>
                      <a:gd name="connsiteX0" fmla="*/ 3700272 w 3700272"/>
                      <a:gd name="connsiteY0" fmla="*/ 0 h 1863045"/>
                      <a:gd name="connsiteX1" fmla="*/ 2309553 w 3700272"/>
                      <a:gd name="connsiteY1" fmla="*/ 225829 h 1863045"/>
                      <a:gd name="connsiteX2" fmla="*/ 1392382 w 3700272"/>
                      <a:gd name="connsiteY2" fmla="*/ 1630126 h 1863045"/>
                      <a:gd name="connsiteX3" fmla="*/ 0 w 3700272"/>
                      <a:gd name="connsiteY3" fmla="*/ 1859280 h 1863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00272" h="1863045">
                        <a:moveTo>
                          <a:pt x="3700272" y="0"/>
                        </a:moveTo>
                        <a:cubicBezTo>
                          <a:pt x="3373628" y="18796"/>
                          <a:pt x="2694201" y="-45859"/>
                          <a:pt x="2309553" y="225829"/>
                        </a:cubicBezTo>
                        <a:cubicBezTo>
                          <a:pt x="1924905" y="497517"/>
                          <a:pt x="1777307" y="1357884"/>
                          <a:pt x="1392382" y="1630126"/>
                        </a:cubicBezTo>
                        <a:cubicBezTo>
                          <a:pt x="1007457" y="1902368"/>
                          <a:pt x="315976" y="1862328"/>
                          <a:pt x="0" y="1859280"/>
                        </a:cubicBezTo>
                      </a:path>
                    </a:pathLst>
                  </a:cu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3373B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84" name="Group 783">
                  <a:extLst>
                    <a:ext uri="{FF2B5EF4-FFF2-40B4-BE49-F238E27FC236}">
                      <a16:creationId xmlns:a16="http://schemas.microsoft.com/office/drawing/2014/main" id="{94629ED4-D235-48D1-9BBB-34EEA8E8F669}"/>
                    </a:ext>
                  </a:extLst>
                </p:cNvPr>
                <p:cNvGrpSpPr/>
                <p:nvPr/>
              </p:nvGrpSpPr>
              <p:grpSpPr>
                <a:xfrm>
                  <a:off x="2718255" y="4083918"/>
                  <a:ext cx="288032" cy="288032"/>
                  <a:chOff x="8100392" y="3003798"/>
                  <a:chExt cx="288032" cy="28803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25" name="Oval 824">
                        <a:extLst>
                          <a:ext uri="{FF2B5EF4-FFF2-40B4-BE49-F238E27FC236}">
                            <a16:creationId xmlns:a16="http://schemas.microsoft.com/office/drawing/2014/main" id="{22BEC31A-3893-4D2B-9222-F143ECC7D5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</m:t>
                              </m:r>
                            </m:oMath>
                          </m:oMathPara>
                        </a14:m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ira Sans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25" name="Oval 824">
                        <a:extLst>
                          <a:ext uri="{FF2B5EF4-FFF2-40B4-BE49-F238E27FC236}">
                            <a16:creationId xmlns:a16="http://schemas.microsoft.com/office/drawing/2014/main" id="{22BEC31A-3893-4D2B-9222-F143ECC7D56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  <a:blipFill>
                        <a:blip r:embed="rId3"/>
                        <a:stretch>
                          <a:fillRect l="-196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26" name="Freeform: Shape 825">
                    <a:extLst>
                      <a:ext uri="{FF2B5EF4-FFF2-40B4-BE49-F238E27FC236}">
                        <a16:creationId xmlns:a16="http://schemas.microsoft.com/office/drawing/2014/main" id="{F2AD0D5E-F2C6-4E58-9C89-C9CD1EB4743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140242" y="3040105"/>
                    <a:ext cx="216000" cy="216000"/>
                  </a:xfrm>
                  <a:custGeom>
                    <a:avLst/>
                    <a:gdLst>
                      <a:gd name="connsiteX0" fmla="*/ 3700272 w 3700272"/>
                      <a:gd name="connsiteY0" fmla="*/ 81629 h 2028897"/>
                      <a:gd name="connsiteX1" fmla="*/ 2773680 w 3700272"/>
                      <a:gd name="connsiteY1" fmla="*/ 93821 h 2028897"/>
                      <a:gd name="connsiteX2" fmla="*/ 1840992 w 3700272"/>
                      <a:gd name="connsiteY2" fmla="*/ 1026509 h 2028897"/>
                      <a:gd name="connsiteX3" fmla="*/ 914400 w 3700272"/>
                      <a:gd name="connsiteY3" fmla="*/ 1940909 h 2028897"/>
                      <a:gd name="connsiteX4" fmla="*/ 0 w 3700272"/>
                      <a:gd name="connsiteY4" fmla="*/ 1940909 h 2028897"/>
                      <a:gd name="connsiteX0" fmla="*/ 3700272 w 3700272"/>
                      <a:gd name="connsiteY0" fmla="*/ 56787 h 2004055"/>
                      <a:gd name="connsiteX1" fmla="*/ 2773680 w 3700272"/>
                      <a:gd name="connsiteY1" fmla="*/ 68979 h 2004055"/>
                      <a:gd name="connsiteX2" fmla="*/ 1840992 w 3700272"/>
                      <a:gd name="connsiteY2" fmla="*/ 1001667 h 2004055"/>
                      <a:gd name="connsiteX3" fmla="*/ 914400 w 3700272"/>
                      <a:gd name="connsiteY3" fmla="*/ 1916067 h 2004055"/>
                      <a:gd name="connsiteX4" fmla="*/ 0 w 3700272"/>
                      <a:gd name="connsiteY4" fmla="*/ 1916067 h 2004055"/>
                      <a:gd name="connsiteX0" fmla="*/ 3700272 w 3700272"/>
                      <a:gd name="connsiteY0" fmla="*/ 56787 h 1984482"/>
                      <a:gd name="connsiteX1" fmla="*/ 2773680 w 3700272"/>
                      <a:gd name="connsiteY1" fmla="*/ 68979 h 1984482"/>
                      <a:gd name="connsiteX2" fmla="*/ 1840992 w 3700272"/>
                      <a:gd name="connsiteY2" fmla="*/ 1001667 h 1984482"/>
                      <a:gd name="connsiteX3" fmla="*/ 914400 w 3700272"/>
                      <a:gd name="connsiteY3" fmla="*/ 1916067 h 1984482"/>
                      <a:gd name="connsiteX4" fmla="*/ 0 w 3700272"/>
                      <a:gd name="connsiteY4" fmla="*/ 1916067 h 1984482"/>
                      <a:gd name="connsiteX0" fmla="*/ 3700272 w 3700272"/>
                      <a:gd name="connsiteY0" fmla="*/ 56787 h 1926977"/>
                      <a:gd name="connsiteX1" fmla="*/ 2773680 w 3700272"/>
                      <a:gd name="connsiteY1" fmla="*/ 68979 h 1926977"/>
                      <a:gd name="connsiteX2" fmla="*/ 1840992 w 3700272"/>
                      <a:gd name="connsiteY2" fmla="*/ 1001667 h 1926977"/>
                      <a:gd name="connsiteX3" fmla="*/ 914400 w 3700272"/>
                      <a:gd name="connsiteY3" fmla="*/ 1818531 h 1926977"/>
                      <a:gd name="connsiteX4" fmla="*/ 0 w 3700272"/>
                      <a:gd name="connsiteY4" fmla="*/ 1916067 h 1926977"/>
                      <a:gd name="connsiteX0" fmla="*/ 3700272 w 3700272"/>
                      <a:gd name="connsiteY0" fmla="*/ 0 h 1870190"/>
                      <a:gd name="connsiteX1" fmla="*/ 2773680 w 3700272"/>
                      <a:gd name="connsiteY1" fmla="*/ 121920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0190"/>
                      <a:gd name="connsiteX1" fmla="*/ 2330335 w 3700272"/>
                      <a:gd name="connsiteY1" fmla="*/ 108065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2922"/>
                      <a:gd name="connsiteX1" fmla="*/ 2330335 w 3700272"/>
                      <a:gd name="connsiteY1" fmla="*/ 108065 h 1872922"/>
                      <a:gd name="connsiteX2" fmla="*/ 1840992 w 3700272"/>
                      <a:gd name="connsiteY2" fmla="*/ 944880 h 1872922"/>
                      <a:gd name="connsiteX3" fmla="*/ 1371600 w 3700272"/>
                      <a:gd name="connsiteY3" fmla="*/ 1768671 h 1872922"/>
                      <a:gd name="connsiteX4" fmla="*/ 0 w 3700272"/>
                      <a:gd name="connsiteY4" fmla="*/ 1859280 h 1872922"/>
                      <a:gd name="connsiteX0" fmla="*/ 3700272 w 3700272"/>
                      <a:gd name="connsiteY0" fmla="*/ 52308 h 1925230"/>
                      <a:gd name="connsiteX1" fmla="*/ 2330335 w 3700272"/>
                      <a:gd name="connsiteY1" fmla="*/ 160373 h 1925230"/>
                      <a:gd name="connsiteX2" fmla="*/ 1371600 w 3700272"/>
                      <a:gd name="connsiteY2" fmla="*/ 1820979 h 1925230"/>
                      <a:gd name="connsiteX3" fmla="*/ 0 w 3700272"/>
                      <a:gd name="connsiteY3" fmla="*/ 1911588 h 1925230"/>
                      <a:gd name="connsiteX0" fmla="*/ 3700272 w 3700272"/>
                      <a:gd name="connsiteY0" fmla="*/ 0 h 1919590"/>
                      <a:gd name="connsiteX1" fmla="*/ 2309553 w 3700272"/>
                      <a:gd name="connsiteY1" fmla="*/ 225829 h 1919590"/>
                      <a:gd name="connsiteX2" fmla="*/ 1371600 w 3700272"/>
                      <a:gd name="connsiteY2" fmla="*/ 1768671 h 1919590"/>
                      <a:gd name="connsiteX3" fmla="*/ 0 w 3700272"/>
                      <a:gd name="connsiteY3" fmla="*/ 1859280 h 1919590"/>
                      <a:gd name="connsiteX0" fmla="*/ 3700272 w 3700272"/>
                      <a:gd name="connsiteY0" fmla="*/ 0 h 1875409"/>
                      <a:gd name="connsiteX1" fmla="*/ 2309553 w 3700272"/>
                      <a:gd name="connsiteY1" fmla="*/ 225829 h 1875409"/>
                      <a:gd name="connsiteX2" fmla="*/ 1371600 w 3700272"/>
                      <a:gd name="connsiteY2" fmla="*/ 1678617 h 1875409"/>
                      <a:gd name="connsiteX3" fmla="*/ 0 w 3700272"/>
                      <a:gd name="connsiteY3" fmla="*/ 1859280 h 1875409"/>
                      <a:gd name="connsiteX0" fmla="*/ 3700272 w 3700272"/>
                      <a:gd name="connsiteY0" fmla="*/ 0 h 1863045"/>
                      <a:gd name="connsiteX1" fmla="*/ 2309553 w 3700272"/>
                      <a:gd name="connsiteY1" fmla="*/ 225829 h 1863045"/>
                      <a:gd name="connsiteX2" fmla="*/ 1392382 w 3700272"/>
                      <a:gd name="connsiteY2" fmla="*/ 1630126 h 1863045"/>
                      <a:gd name="connsiteX3" fmla="*/ 0 w 3700272"/>
                      <a:gd name="connsiteY3" fmla="*/ 1859280 h 1863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00272" h="1863045">
                        <a:moveTo>
                          <a:pt x="3700272" y="0"/>
                        </a:moveTo>
                        <a:cubicBezTo>
                          <a:pt x="3373628" y="18796"/>
                          <a:pt x="2694201" y="-45859"/>
                          <a:pt x="2309553" y="225829"/>
                        </a:cubicBezTo>
                        <a:cubicBezTo>
                          <a:pt x="1924905" y="497517"/>
                          <a:pt x="1777307" y="1357884"/>
                          <a:pt x="1392382" y="1630126"/>
                        </a:cubicBezTo>
                        <a:cubicBezTo>
                          <a:pt x="1007457" y="1902368"/>
                          <a:pt x="315976" y="1862328"/>
                          <a:pt x="0" y="1859280"/>
                        </a:cubicBezTo>
                      </a:path>
                    </a:pathLst>
                  </a:cu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3373B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5" name="Oval 784">
                      <a:extLst>
                        <a:ext uri="{FF2B5EF4-FFF2-40B4-BE49-F238E27FC236}">
                          <a16:creationId xmlns:a16="http://schemas.microsoft.com/office/drawing/2014/main" id="{D46F0031-0418-4724-A57B-6E96A43865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9672" y="228371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85" name="Oval 784">
                      <a:extLst>
                        <a:ext uri="{FF2B5EF4-FFF2-40B4-BE49-F238E27FC236}">
                          <a16:creationId xmlns:a16="http://schemas.microsoft.com/office/drawing/2014/main" id="{D46F0031-0418-4724-A57B-6E96A438651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19672" y="228371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6" name="Oval 785">
                      <a:extLst>
                        <a:ext uri="{FF2B5EF4-FFF2-40B4-BE49-F238E27FC236}">
                          <a16:creationId xmlns:a16="http://schemas.microsoft.com/office/drawing/2014/main" id="{37AA484D-E118-41F8-9274-361270F38A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9672" y="264375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86" name="Oval 785">
                      <a:extLst>
                        <a:ext uri="{FF2B5EF4-FFF2-40B4-BE49-F238E27FC236}">
                          <a16:creationId xmlns:a16="http://schemas.microsoft.com/office/drawing/2014/main" id="{37AA484D-E118-41F8-9274-361270F38AC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19672" y="264375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7" name="Oval 786">
                      <a:extLst>
                        <a:ext uri="{FF2B5EF4-FFF2-40B4-BE49-F238E27FC236}">
                          <a16:creationId xmlns:a16="http://schemas.microsoft.com/office/drawing/2014/main" id="{BE96EBF5-2DD9-4E4E-B9B3-6AF83C1815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9672" y="300379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87" name="Oval 786">
                      <a:extLst>
                        <a:ext uri="{FF2B5EF4-FFF2-40B4-BE49-F238E27FC236}">
                          <a16:creationId xmlns:a16="http://schemas.microsoft.com/office/drawing/2014/main" id="{BE96EBF5-2DD9-4E4E-B9B3-6AF83C1815B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19672" y="300379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8" name="Oval 787">
                      <a:extLst>
                        <a:ext uri="{FF2B5EF4-FFF2-40B4-BE49-F238E27FC236}">
                          <a16:creationId xmlns:a16="http://schemas.microsoft.com/office/drawing/2014/main" id="{FC4277DC-3D4E-4780-B052-8DE2B0A716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9672" y="336383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88" name="Oval 787">
                      <a:extLst>
                        <a:ext uri="{FF2B5EF4-FFF2-40B4-BE49-F238E27FC236}">
                          <a16:creationId xmlns:a16="http://schemas.microsoft.com/office/drawing/2014/main" id="{FC4277DC-3D4E-4780-B052-8DE2B0A7164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19672" y="336383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9" name="Oval 788">
                      <a:extLst>
                        <a:ext uri="{FF2B5EF4-FFF2-40B4-BE49-F238E27FC236}">
                          <a16:creationId xmlns:a16="http://schemas.microsoft.com/office/drawing/2014/main" id="{40848716-9181-4E50-9AEF-31C6492523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9672" y="372387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89" name="Oval 788">
                      <a:extLst>
                        <a:ext uri="{FF2B5EF4-FFF2-40B4-BE49-F238E27FC236}">
                          <a16:creationId xmlns:a16="http://schemas.microsoft.com/office/drawing/2014/main" id="{40848716-9181-4E50-9AEF-31C6492523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19672" y="372387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90" name="Straight Connector 789">
                  <a:extLst>
                    <a:ext uri="{FF2B5EF4-FFF2-40B4-BE49-F238E27FC236}">
                      <a16:creationId xmlns:a16="http://schemas.microsoft.com/office/drawing/2014/main" id="{65B1EBDC-271F-4F23-9767-4385997A1CB5}"/>
                    </a:ext>
                  </a:extLst>
                </p:cNvPr>
                <p:cNvCxnSpPr>
                  <a:cxnSpLocks/>
                  <a:stCxn id="785" idx="6"/>
                </p:cNvCxnSpPr>
                <p:nvPr/>
              </p:nvCxnSpPr>
              <p:spPr>
                <a:xfrm>
                  <a:off x="1907704" y="242773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>
                  <a:extLst>
                    <a:ext uri="{FF2B5EF4-FFF2-40B4-BE49-F238E27FC236}">
                      <a16:creationId xmlns:a16="http://schemas.microsoft.com/office/drawing/2014/main" id="{B16541E1-EDD0-4332-810A-AB062805CB68}"/>
                    </a:ext>
                  </a:extLst>
                </p:cNvPr>
                <p:cNvCxnSpPr>
                  <a:cxnSpLocks/>
                  <a:stCxn id="786" idx="6"/>
                </p:cNvCxnSpPr>
                <p:nvPr/>
              </p:nvCxnSpPr>
              <p:spPr>
                <a:xfrm>
                  <a:off x="1907704" y="278777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>
                  <a:extLst>
                    <a:ext uri="{FF2B5EF4-FFF2-40B4-BE49-F238E27FC236}">
                      <a16:creationId xmlns:a16="http://schemas.microsoft.com/office/drawing/2014/main" id="{B12E37E2-60A7-4C65-9322-8028F5CBD286}"/>
                    </a:ext>
                  </a:extLst>
                </p:cNvPr>
                <p:cNvCxnSpPr>
                  <a:cxnSpLocks/>
                  <a:stCxn id="787" idx="6"/>
                </p:cNvCxnSpPr>
                <p:nvPr/>
              </p:nvCxnSpPr>
              <p:spPr>
                <a:xfrm flipV="1">
                  <a:off x="1907704" y="278777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>
                  <a:extLst>
                    <a:ext uri="{FF2B5EF4-FFF2-40B4-BE49-F238E27FC236}">
                      <a16:creationId xmlns:a16="http://schemas.microsoft.com/office/drawing/2014/main" id="{216FA7BB-10A1-47FA-9EE9-2B319E66C58D}"/>
                    </a:ext>
                  </a:extLst>
                </p:cNvPr>
                <p:cNvCxnSpPr>
                  <a:cxnSpLocks/>
                  <a:stCxn id="788" idx="6"/>
                </p:cNvCxnSpPr>
                <p:nvPr/>
              </p:nvCxnSpPr>
              <p:spPr>
                <a:xfrm flipV="1">
                  <a:off x="1907704" y="278777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>
                  <a:extLst>
                    <a:ext uri="{FF2B5EF4-FFF2-40B4-BE49-F238E27FC236}">
                      <a16:creationId xmlns:a16="http://schemas.microsoft.com/office/drawing/2014/main" id="{33C210BE-0D05-4D2B-A2C7-D0309F032543}"/>
                    </a:ext>
                  </a:extLst>
                </p:cNvPr>
                <p:cNvCxnSpPr>
                  <a:cxnSpLocks/>
                  <a:stCxn id="789" idx="6"/>
                </p:cNvCxnSpPr>
                <p:nvPr/>
              </p:nvCxnSpPr>
              <p:spPr>
                <a:xfrm flipV="1">
                  <a:off x="1907704" y="278777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>
                  <a:extLst>
                    <a:ext uri="{FF2B5EF4-FFF2-40B4-BE49-F238E27FC236}">
                      <a16:creationId xmlns:a16="http://schemas.microsoft.com/office/drawing/2014/main" id="{D09E708D-6620-44E2-98D5-CD2E1A6706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242773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>
                  <a:extLst>
                    <a:ext uri="{FF2B5EF4-FFF2-40B4-BE49-F238E27FC236}">
                      <a16:creationId xmlns:a16="http://schemas.microsoft.com/office/drawing/2014/main" id="{5E779205-425B-498D-9F41-DD9AA762FC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242773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>
                  <a:extLst>
                    <a:ext uri="{FF2B5EF4-FFF2-40B4-BE49-F238E27FC236}">
                      <a16:creationId xmlns:a16="http://schemas.microsoft.com/office/drawing/2014/main" id="{BD2B270C-4283-4EA7-9833-EFEF1A7EF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242773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>
                  <a:extLst>
                    <a:ext uri="{FF2B5EF4-FFF2-40B4-BE49-F238E27FC236}">
                      <a16:creationId xmlns:a16="http://schemas.microsoft.com/office/drawing/2014/main" id="{FC72D08F-B40C-4D73-853E-D642A4E0CC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242773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>
                  <a:extLst>
                    <a:ext uri="{FF2B5EF4-FFF2-40B4-BE49-F238E27FC236}">
                      <a16:creationId xmlns:a16="http://schemas.microsoft.com/office/drawing/2014/main" id="{AED90754-8B8D-44A4-91A3-C44E215547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2427734"/>
                  <a:ext cx="792088" cy="144016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>
                  <a:extLst>
                    <a:ext uri="{FF2B5EF4-FFF2-40B4-BE49-F238E27FC236}">
                      <a16:creationId xmlns:a16="http://schemas.microsoft.com/office/drawing/2014/main" id="{7ADCBD26-CE2B-41E5-B723-E86D20E6D0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242773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>
                  <a:extLst>
                    <a:ext uri="{FF2B5EF4-FFF2-40B4-BE49-F238E27FC236}">
                      <a16:creationId xmlns:a16="http://schemas.microsoft.com/office/drawing/2014/main" id="{14C69D34-F1DB-40B1-93C3-E32B13937E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278777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>
                  <a:extLst>
                    <a:ext uri="{FF2B5EF4-FFF2-40B4-BE49-F238E27FC236}">
                      <a16:creationId xmlns:a16="http://schemas.microsoft.com/office/drawing/2014/main" id="{9BEDB5E7-5D76-459B-8AEE-F53B6613F1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314781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>
                  <a:extLst>
                    <a:ext uri="{FF2B5EF4-FFF2-40B4-BE49-F238E27FC236}">
                      <a16:creationId xmlns:a16="http://schemas.microsoft.com/office/drawing/2014/main" id="{BF5E42FC-8176-479A-BE71-1955C4835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350785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>
                  <a:extLst>
                    <a:ext uri="{FF2B5EF4-FFF2-40B4-BE49-F238E27FC236}">
                      <a16:creationId xmlns:a16="http://schemas.microsoft.com/office/drawing/2014/main" id="{7BA66588-E0EA-4A45-AA20-18B3603C45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350785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>
                  <a:extLst>
                    <a:ext uri="{FF2B5EF4-FFF2-40B4-BE49-F238E27FC236}">
                      <a16:creationId xmlns:a16="http://schemas.microsoft.com/office/drawing/2014/main" id="{FE860733-F6DB-48BB-BB1C-C89B96FF30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2169529"/>
                  <a:ext cx="834269" cy="25820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>
                  <a:extLst>
                    <a:ext uri="{FF2B5EF4-FFF2-40B4-BE49-F238E27FC236}">
                      <a16:creationId xmlns:a16="http://schemas.microsoft.com/office/drawing/2014/main" id="{273D3562-8FBC-4444-A07A-601059B46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2169529"/>
                  <a:ext cx="834269" cy="61824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>
                  <a:extLst>
                    <a:ext uri="{FF2B5EF4-FFF2-40B4-BE49-F238E27FC236}">
                      <a16:creationId xmlns:a16="http://schemas.microsoft.com/office/drawing/2014/main" id="{671FDFCD-D459-4AB3-8B84-FE76B5EECC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2169529"/>
                  <a:ext cx="834269" cy="97828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>
                  <a:extLst>
                    <a:ext uri="{FF2B5EF4-FFF2-40B4-BE49-F238E27FC236}">
                      <a16:creationId xmlns:a16="http://schemas.microsoft.com/office/drawing/2014/main" id="{C3280C16-0444-4F5B-9D7F-FD8F2E28C4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2169529"/>
                  <a:ext cx="834269" cy="133832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09" name="Straight Connector 808">
                  <a:extLst>
                    <a:ext uri="{FF2B5EF4-FFF2-40B4-BE49-F238E27FC236}">
                      <a16:creationId xmlns:a16="http://schemas.microsoft.com/office/drawing/2014/main" id="{7F1E2CD8-A364-465F-8397-65625DE2FD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2169529"/>
                  <a:ext cx="834269" cy="169836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10" name="Straight Connector 809">
                  <a:extLst>
                    <a:ext uri="{FF2B5EF4-FFF2-40B4-BE49-F238E27FC236}">
                      <a16:creationId xmlns:a16="http://schemas.microsoft.com/office/drawing/2014/main" id="{D56F485F-BB26-462B-B175-FF06F6C178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2427734"/>
                  <a:ext cx="792088" cy="144016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>
                  <a:extLst>
                    <a:ext uri="{FF2B5EF4-FFF2-40B4-BE49-F238E27FC236}">
                      <a16:creationId xmlns:a16="http://schemas.microsoft.com/office/drawing/2014/main" id="{C883280A-944D-4FE5-8361-F37257222C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278777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>
                  <a:extLst>
                    <a:ext uri="{FF2B5EF4-FFF2-40B4-BE49-F238E27FC236}">
                      <a16:creationId xmlns:a16="http://schemas.microsoft.com/office/drawing/2014/main" id="{B6AD03C2-25A4-4CDD-8BAD-C3C3BD798C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314781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>
                  <a:extLst>
                    <a:ext uri="{FF2B5EF4-FFF2-40B4-BE49-F238E27FC236}">
                      <a16:creationId xmlns:a16="http://schemas.microsoft.com/office/drawing/2014/main" id="{03ED2B0B-EB17-4329-9AD1-4911ABD0B9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350785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>
                  <a:extLst>
                    <a:ext uri="{FF2B5EF4-FFF2-40B4-BE49-F238E27FC236}">
                      <a16:creationId xmlns:a16="http://schemas.microsoft.com/office/drawing/2014/main" id="{FD4014AC-1A20-447D-9E81-48C865F81D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386789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>
                  <a:extLst>
                    <a:ext uri="{FF2B5EF4-FFF2-40B4-BE49-F238E27FC236}">
                      <a16:creationId xmlns:a16="http://schemas.microsoft.com/office/drawing/2014/main" id="{0443221B-D9F6-41B3-A4DF-3DD178E16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2427734"/>
                  <a:ext cx="834269" cy="169836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>
                  <a:extLst>
                    <a:ext uri="{FF2B5EF4-FFF2-40B4-BE49-F238E27FC236}">
                      <a16:creationId xmlns:a16="http://schemas.microsoft.com/office/drawing/2014/main" id="{39954641-2A69-46B1-A31D-80FBCD94D8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2787774"/>
                  <a:ext cx="834269" cy="133832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>
                  <a:extLst>
                    <a:ext uri="{FF2B5EF4-FFF2-40B4-BE49-F238E27FC236}">
                      <a16:creationId xmlns:a16="http://schemas.microsoft.com/office/drawing/2014/main" id="{7C34EC00-6A59-49DA-B322-110CDDFCB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3147814"/>
                  <a:ext cx="834269" cy="97828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>
                  <a:extLst>
                    <a:ext uri="{FF2B5EF4-FFF2-40B4-BE49-F238E27FC236}">
                      <a16:creationId xmlns:a16="http://schemas.microsoft.com/office/drawing/2014/main" id="{30F12B78-8D5D-4179-BCF1-E3C2540CC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3507854"/>
                  <a:ext cx="834269" cy="61824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>
                  <a:extLst>
                    <a:ext uri="{FF2B5EF4-FFF2-40B4-BE49-F238E27FC236}">
                      <a16:creationId xmlns:a16="http://schemas.microsoft.com/office/drawing/2014/main" id="{151807CB-6861-4452-8515-BE3CCD2805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3867894"/>
                  <a:ext cx="834269" cy="25820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>
                  <a:extLst>
                    <a:ext uri="{FF2B5EF4-FFF2-40B4-BE49-F238E27FC236}">
                      <a16:creationId xmlns:a16="http://schemas.microsoft.com/office/drawing/2014/main" id="{407E94BE-BC56-40C5-BC65-4BC42DF4EE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242773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>
                  <a:extLst>
                    <a:ext uri="{FF2B5EF4-FFF2-40B4-BE49-F238E27FC236}">
                      <a16:creationId xmlns:a16="http://schemas.microsoft.com/office/drawing/2014/main" id="{8C83B2C3-02F3-4A63-87A0-69CFCB047A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278777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>
                  <a:extLst>
                    <a:ext uri="{FF2B5EF4-FFF2-40B4-BE49-F238E27FC236}">
                      <a16:creationId xmlns:a16="http://schemas.microsoft.com/office/drawing/2014/main" id="{2ECB5E98-5D0B-4B8C-877B-36501A712889}"/>
                    </a:ext>
                  </a:extLst>
                </p:cNvPr>
                <p:cNvCxnSpPr/>
                <p:nvPr/>
              </p:nvCxnSpPr>
              <p:spPr>
                <a:xfrm>
                  <a:off x="1907704" y="314781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>
                  <a:extLst>
                    <a:ext uri="{FF2B5EF4-FFF2-40B4-BE49-F238E27FC236}">
                      <a16:creationId xmlns:a16="http://schemas.microsoft.com/office/drawing/2014/main" id="{50FB5E14-0B7E-4DE7-BFDF-0DE9C5848DF5}"/>
                    </a:ext>
                  </a:extLst>
                </p:cNvPr>
                <p:cNvCxnSpPr/>
                <p:nvPr/>
              </p:nvCxnSpPr>
              <p:spPr>
                <a:xfrm flipV="1">
                  <a:off x="1907704" y="314781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>
                  <a:extLst>
                    <a:ext uri="{FF2B5EF4-FFF2-40B4-BE49-F238E27FC236}">
                      <a16:creationId xmlns:a16="http://schemas.microsoft.com/office/drawing/2014/main" id="{5262BABF-D7BA-4CD4-B9B8-694B449227DC}"/>
                    </a:ext>
                  </a:extLst>
                </p:cNvPr>
                <p:cNvCxnSpPr/>
                <p:nvPr/>
              </p:nvCxnSpPr>
              <p:spPr>
                <a:xfrm flipV="1">
                  <a:off x="1907704" y="314781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91D9527A-1B50-4BFF-8A9A-34BEFDA9848D}"/>
                  </a:ext>
                </a:extLst>
              </p:cNvPr>
              <p:cNvGrpSpPr/>
              <p:nvPr/>
            </p:nvGrpSpPr>
            <p:grpSpPr>
              <a:xfrm>
                <a:off x="2915816" y="2166156"/>
                <a:ext cx="876450" cy="1962012"/>
                <a:chOff x="6186003" y="2164087"/>
                <a:chExt cx="876450" cy="1962012"/>
              </a:xfrm>
            </p:grpSpPr>
            <p:cxnSp>
              <p:nvCxnSpPr>
                <p:cNvPr id="729" name="Straight Connector 728">
                  <a:extLst>
                    <a:ext uri="{FF2B5EF4-FFF2-40B4-BE49-F238E27FC236}">
                      <a16:creationId xmlns:a16="http://schemas.microsoft.com/office/drawing/2014/main" id="{68DF215A-4F46-49F0-AC02-570D8E9806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>
                  <a:extLst>
                    <a:ext uri="{FF2B5EF4-FFF2-40B4-BE49-F238E27FC236}">
                      <a16:creationId xmlns:a16="http://schemas.microsoft.com/office/drawing/2014/main" id="{1CFDA055-DC8D-4EC0-B441-537F7E8CE9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>
                  <a:extLst>
                    <a:ext uri="{FF2B5EF4-FFF2-40B4-BE49-F238E27FC236}">
                      <a16:creationId xmlns:a16="http://schemas.microsoft.com/office/drawing/2014/main" id="{CB9E8669-628D-4D5F-81EE-B152215251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78777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>
                  <a:extLst>
                    <a:ext uri="{FF2B5EF4-FFF2-40B4-BE49-F238E27FC236}">
                      <a16:creationId xmlns:a16="http://schemas.microsoft.com/office/drawing/2014/main" id="{9C5653DE-984D-434C-B336-DD334A9E1C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78777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>
                  <a:extLst>
                    <a:ext uri="{FF2B5EF4-FFF2-40B4-BE49-F238E27FC236}">
                      <a16:creationId xmlns:a16="http://schemas.microsoft.com/office/drawing/2014/main" id="{F796984A-8BBA-45D6-8301-84FF84E7CE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78777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>
                  <a:extLst>
                    <a:ext uri="{FF2B5EF4-FFF2-40B4-BE49-F238E27FC236}">
                      <a16:creationId xmlns:a16="http://schemas.microsoft.com/office/drawing/2014/main" id="{53F2973E-57EF-4BF5-B128-8FAAD070B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>
                  <a:extLst>
                    <a:ext uri="{FF2B5EF4-FFF2-40B4-BE49-F238E27FC236}">
                      <a16:creationId xmlns:a16="http://schemas.microsoft.com/office/drawing/2014/main" id="{A5F48DD8-0474-4783-B5E4-2685C47E05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42773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>
                  <a:extLst>
                    <a:ext uri="{FF2B5EF4-FFF2-40B4-BE49-F238E27FC236}">
                      <a16:creationId xmlns:a16="http://schemas.microsoft.com/office/drawing/2014/main" id="{A7DE3B68-4CAC-46A6-9F18-651906BDA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42773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>
                  <a:extLst>
                    <a:ext uri="{FF2B5EF4-FFF2-40B4-BE49-F238E27FC236}">
                      <a16:creationId xmlns:a16="http://schemas.microsoft.com/office/drawing/2014/main" id="{83152401-92A0-49A1-866F-9CE24FC5E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42773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>
                  <a:extLst>
                    <a:ext uri="{FF2B5EF4-FFF2-40B4-BE49-F238E27FC236}">
                      <a16:creationId xmlns:a16="http://schemas.microsoft.com/office/drawing/2014/main" id="{07476F9F-802B-48CB-8166-80BEC1B756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427734"/>
                  <a:ext cx="792088" cy="144016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>
                  <a:extLst>
                    <a:ext uri="{FF2B5EF4-FFF2-40B4-BE49-F238E27FC236}">
                      <a16:creationId xmlns:a16="http://schemas.microsoft.com/office/drawing/2014/main" id="{854B0F04-0C4D-426B-8CF5-8DBA1107BB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>
                  <a:extLst>
                    <a:ext uri="{FF2B5EF4-FFF2-40B4-BE49-F238E27FC236}">
                      <a16:creationId xmlns:a16="http://schemas.microsoft.com/office/drawing/2014/main" id="{1CBCC479-EDD0-4BEE-902D-E50B23851A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>
                  <a:extLst>
                    <a:ext uri="{FF2B5EF4-FFF2-40B4-BE49-F238E27FC236}">
                      <a16:creationId xmlns:a16="http://schemas.microsoft.com/office/drawing/2014/main" id="{9B5DA40D-B21E-46AA-A087-68122A0FB6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14781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>
                  <a:extLst>
                    <a:ext uri="{FF2B5EF4-FFF2-40B4-BE49-F238E27FC236}">
                      <a16:creationId xmlns:a16="http://schemas.microsoft.com/office/drawing/2014/main" id="{63014DEC-99EF-4E47-BFC2-9079AA0CB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50785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>
                  <a:extLst>
                    <a:ext uri="{FF2B5EF4-FFF2-40B4-BE49-F238E27FC236}">
                      <a16:creationId xmlns:a16="http://schemas.microsoft.com/office/drawing/2014/main" id="{951162E6-A7B9-4ACD-BB24-E41F67DC3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350785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>
                  <a:extLst>
                    <a:ext uri="{FF2B5EF4-FFF2-40B4-BE49-F238E27FC236}">
                      <a16:creationId xmlns:a16="http://schemas.microsoft.com/office/drawing/2014/main" id="{3BD6B4EC-B6A3-44D0-BAE0-DBC994F782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25820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>
                  <a:extLst>
                    <a:ext uri="{FF2B5EF4-FFF2-40B4-BE49-F238E27FC236}">
                      <a16:creationId xmlns:a16="http://schemas.microsoft.com/office/drawing/2014/main" id="{553468F5-0BD1-44FE-808F-533C5FA9F2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61824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>
                  <a:extLst>
                    <a:ext uri="{FF2B5EF4-FFF2-40B4-BE49-F238E27FC236}">
                      <a16:creationId xmlns:a16="http://schemas.microsoft.com/office/drawing/2014/main" id="{FADABEBD-C874-444D-ADF6-05F5F27C8B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97828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47" name="Straight Connector 746">
                  <a:extLst>
                    <a:ext uri="{FF2B5EF4-FFF2-40B4-BE49-F238E27FC236}">
                      <a16:creationId xmlns:a16="http://schemas.microsoft.com/office/drawing/2014/main" id="{1979B9D5-3840-438C-83CC-84CB4D79AE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133832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48" name="Straight Connector 747">
                  <a:extLst>
                    <a:ext uri="{FF2B5EF4-FFF2-40B4-BE49-F238E27FC236}">
                      <a16:creationId xmlns:a16="http://schemas.microsoft.com/office/drawing/2014/main" id="{A1B084AC-A3D9-448E-BFAA-3008D47C6C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169836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>
                  <a:extLst>
                    <a:ext uri="{FF2B5EF4-FFF2-40B4-BE49-F238E27FC236}">
                      <a16:creationId xmlns:a16="http://schemas.microsoft.com/office/drawing/2014/main" id="{4924DA37-4537-4BE1-8ABE-BCCE6A7A69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144016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>
                  <a:extLst>
                    <a:ext uri="{FF2B5EF4-FFF2-40B4-BE49-F238E27FC236}">
                      <a16:creationId xmlns:a16="http://schemas.microsoft.com/office/drawing/2014/main" id="{D3D5D904-04F9-4ABB-85C4-667D5A5F5C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>
                  <a:extLst>
                    <a:ext uri="{FF2B5EF4-FFF2-40B4-BE49-F238E27FC236}">
                      <a16:creationId xmlns:a16="http://schemas.microsoft.com/office/drawing/2014/main" id="{B2FD10C1-2E55-4281-916F-7BE8E0ABFA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14781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>
                  <a:extLst>
                    <a:ext uri="{FF2B5EF4-FFF2-40B4-BE49-F238E27FC236}">
                      <a16:creationId xmlns:a16="http://schemas.microsoft.com/office/drawing/2014/main" id="{B19764DC-8BC0-4C47-911A-92F8F4FA18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50785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>
                  <a:extLst>
                    <a:ext uri="{FF2B5EF4-FFF2-40B4-BE49-F238E27FC236}">
                      <a16:creationId xmlns:a16="http://schemas.microsoft.com/office/drawing/2014/main" id="{071BE61A-D8AD-4C5E-B1DC-373A2D508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86789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>
                  <a:extLst>
                    <a:ext uri="{FF2B5EF4-FFF2-40B4-BE49-F238E27FC236}">
                      <a16:creationId xmlns:a16="http://schemas.microsoft.com/office/drawing/2014/main" id="{4A7F0799-FD50-49DC-8911-A15EF18521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834269" cy="169836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>
                  <a:extLst>
                    <a:ext uri="{FF2B5EF4-FFF2-40B4-BE49-F238E27FC236}">
                      <a16:creationId xmlns:a16="http://schemas.microsoft.com/office/drawing/2014/main" id="{3C595E48-4EEB-4BC4-8249-755A2F49F5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834269" cy="133832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>
                  <a:extLst>
                    <a:ext uri="{FF2B5EF4-FFF2-40B4-BE49-F238E27FC236}">
                      <a16:creationId xmlns:a16="http://schemas.microsoft.com/office/drawing/2014/main" id="{2968945B-12A8-4889-9D11-2CF6589B8B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147814"/>
                  <a:ext cx="834269" cy="97828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>
                  <a:extLst>
                    <a:ext uri="{FF2B5EF4-FFF2-40B4-BE49-F238E27FC236}">
                      <a16:creationId xmlns:a16="http://schemas.microsoft.com/office/drawing/2014/main" id="{E6DCF328-F85A-4F47-8390-2ABE1ED111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507854"/>
                  <a:ext cx="834269" cy="61824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>
                  <a:extLst>
                    <a:ext uri="{FF2B5EF4-FFF2-40B4-BE49-F238E27FC236}">
                      <a16:creationId xmlns:a16="http://schemas.microsoft.com/office/drawing/2014/main" id="{F2C2C8D0-6229-4E7B-8DA8-4DA2861BFF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867894"/>
                  <a:ext cx="834269" cy="25820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>
                  <a:extLst>
                    <a:ext uri="{FF2B5EF4-FFF2-40B4-BE49-F238E27FC236}">
                      <a16:creationId xmlns:a16="http://schemas.microsoft.com/office/drawing/2014/main" id="{67C14B73-A6A2-4352-BC3F-B93DE68F3C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>
                  <a:extLst>
                    <a:ext uri="{FF2B5EF4-FFF2-40B4-BE49-F238E27FC236}">
                      <a16:creationId xmlns:a16="http://schemas.microsoft.com/office/drawing/2014/main" id="{1E98A85A-53AA-4A85-B6DC-4F2BC2D5B9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>
                  <a:extLst>
                    <a:ext uri="{FF2B5EF4-FFF2-40B4-BE49-F238E27FC236}">
                      <a16:creationId xmlns:a16="http://schemas.microsoft.com/office/drawing/2014/main" id="{1C59CA7A-5EF1-402B-A154-9BCE179ACFE4}"/>
                    </a:ext>
                  </a:extLst>
                </p:cNvPr>
                <p:cNvCxnSpPr/>
                <p:nvPr/>
              </p:nvCxnSpPr>
              <p:spPr>
                <a:xfrm>
                  <a:off x="6228184" y="314781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>
                  <a:extLst>
                    <a:ext uri="{FF2B5EF4-FFF2-40B4-BE49-F238E27FC236}">
                      <a16:creationId xmlns:a16="http://schemas.microsoft.com/office/drawing/2014/main" id="{191183DE-D29A-47B5-ADC7-844E0BE71605}"/>
                    </a:ext>
                  </a:extLst>
                </p:cNvPr>
                <p:cNvCxnSpPr/>
                <p:nvPr/>
              </p:nvCxnSpPr>
              <p:spPr>
                <a:xfrm flipV="1">
                  <a:off x="6228184" y="314781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>
                  <a:extLst>
                    <a:ext uri="{FF2B5EF4-FFF2-40B4-BE49-F238E27FC236}">
                      <a16:creationId xmlns:a16="http://schemas.microsoft.com/office/drawing/2014/main" id="{8F9F9CEE-2F73-453D-AB95-8A876C4C2B95}"/>
                    </a:ext>
                  </a:extLst>
                </p:cNvPr>
                <p:cNvCxnSpPr/>
                <p:nvPr/>
              </p:nvCxnSpPr>
              <p:spPr>
                <a:xfrm flipV="1">
                  <a:off x="6228184" y="314781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>
                  <a:extLst>
                    <a:ext uri="{FF2B5EF4-FFF2-40B4-BE49-F238E27FC236}">
                      <a16:creationId xmlns:a16="http://schemas.microsoft.com/office/drawing/2014/main" id="{86D6DF85-9F2D-48F9-8373-88C27E77E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61280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>
                  <a:extLst>
                    <a:ext uri="{FF2B5EF4-FFF2-40B4-BE49-F238E27FC236}">
                      <a16:creationId xmlns:a16="http://schemas.microsoft.com/office/drawing/2014/main" id="{F6AEA67B-B71C-43A7-861A-845F25ED1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25276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>
                  <a:extLst>
                    <a:ext uri="{FF2B5EF4-FFF2-40B4-BE49-F238E27FC236}">
                      <a16:creationId xmlns:a16="http://schemas.microsoft.com/office/drawing/2014/main" id="{385B9D08-A8B1-4D02-872F-BD00919DB8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133288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>
                  <a:extLst>
                    <a:ext uri="{FF2B5EF4-FFF2-40B4-BE49-F238E27FC236}">
                      <a16:creationId xmlns:a16="http://schemas.microsoft.com/office/drawing/2014/main" id="{32DDC43A-056D-42C2-8E66-40BA920FD7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2164087"/>
                  <a:ext cx="876450" cy="544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>
                  <a:extLst>
                    <a:ext uri="{FF2B5EF4-FFF2-40B4-BE49-F238E27FC236}">
                      <a16:creationId xmlns:a16="http://schemas.microsoft.com/office/drawing/2014/main" id="{88D4A606-D4CD-4E38-89C6-A5C2ACD8D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169292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>
                  <a:extLst>
                    <a:ext uri="{FF2B5EF4-FFF2-40B4-BE49-F238E27FC236}">
                      <a16:creationId xmlns:a16="http://schemas.microsoft.com/office/drawing/2014/main" id="{5185C5F4-F409-4A3C-8302-7B421E7C50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76450" cy="1951127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>
                  <a:extLst>
                    <a:ext uri="{FF2B5EF4-FFF2-40B4-BE49-F238E27FC236}">
                      <a16:creationId xmlns:a16="http://schemas.microsoft.com/office/drawing/2014/main" id="{0661ED39-FCE1-4099-AEBB-4962182D3F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97284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>
                  <a:extLst>
                    <a:ext uri="{FF2B5EF4-FFF2-40B4-BE49-F238E27FC236}">
                      <a16:creationId xmlns:a16="http://schemas.microsoft.com/office/drawing/2014/main" id="{7E9C3F3E-53DC-4B49-8350-3824E7678E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2782331"/>
                  <a:ext cx="834269" cy="134376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>
                  <a:extLst>
                    <a:ext uri="{FF2B5EF4-FFF2-40B4-BE49-F238E27FC236}">
                      <a16:creationId xmlns:a16="http://schemas.microsoft.com/office/drawing/2014/main" id="{329EC465-964F-448A-99EF-F9453662C1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2422291"/>
                  <a:ext cx="834269" cy="170380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>
                  <a:extLst>
                    <a:ext uri="{FF2B5EF4-FFF2-40B4-BE49-F238E27FC236}">
                      <a16:creationId xmlns:a16="http://schemas.microsoft.com/office/drawing/2014/main" id="{2A4AF86F-AC44-4F93-955A-74519D75E0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3502411"/>
                  <a:ext cx="834269" cy="62368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>
                  <a:extLst>
                    <a:ext uri="{FF2B5EF4-FFF2-40B4-BE49-F238E27FC236}">
                      <a16:creationId xmlns:a16="http://schemas.microsoft.com/office/drawing/2014/main" id="{A31C164C-4362-40D6-B199-588D3BEE3A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2164087"/>
                  <a:ext cx="876450" cy="196201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>
                  <a:extLst>
                    <a:ext uri="{FF2B5EF4-FFF2-40B4-BE49-F238E27FC236}">
                      <a16:creationId xmlns:a16="http://schemas.microsoft.com/office/drawing/2014/main" id="{744EB00D-5A14-422C-AE42-FBB26F843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3862451"/>
                  <a:ext cx="834269" cy="26364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>
                  <a:extLst>
                    <a:ext uri="{FF2B5EF4-FFF2-40B4-BE49-F238E27FC236}">
                      <a16:creationId xmlns:a16="http://schemas.microsoft.com/office/drawing/2014/main" id="{FBFE019E-7AD8-42B6-B913-72E0E7AE51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4120657"/>
                  <a:ext cx="876450" cy="544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>
                  <a:extLst>
                    <a:ext uri="{FF2B5EF4-FFF2-40B4-BE49-F238E27FC236}">
                      <a16:creationId xmlns:a16="http://schemas.microsoft.com/office/drawing/2014/main" id="{80F2D1C9-93CE-4D90-A03D-5559CA42F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3142371"/>
                  <a:ext cx="834269" cy="98372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8" name="Rectangle 727">
                <a:extLst>
                  <a:ext uri="{FF2B5EF4-FFF2-40B4-BE49-F238E27FC236}">
                    <a16:creationId xmlns:a16="http://schemas.microsoft.com/office/drawing/2014/main" id="{696C9ACA-2379-4DD4-99B8-F66DA9BE1090}"/>
                  </a:ext>
                </a:extLst>
              </p:cNvPr>
              <p:cNvSpPr/>
              <p:nvPr/>
            </p:nvSpPr>
            <p:spPr>
              <a:xfrm rot="10800000">
                <a:off x="2955666" y="1707654"/>
                <a:ext cx="876450" cy="287487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  <a:alpha val="0"/>
                    </a:schemeClr>
                  </a:gs>
                  <a:gs pos="77000">
                    <a:srgbClr val="FFFFFF">
                      <a:alpha val="96000"/>
                    </a:srgbClr>
                  </a:gs>
                  <a:gs pos="23000">
                    <a:srgbClr val="FFFFFF">
                      <a:lumMod val="0"/>
                      <a:lumOff val="100000"/>
                      <a:alpha val="78000"/>
                    </a:srgbClr>
                  </a:gs>
                  <a:gs pos="100000">
                    <a:srgbClr val="FEFDFC">
                      <a:lumMod val="0"/>
                      <a:lumOff val="10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p:grpSp>
        <p:grpSp>
          <p:nvGrpSpPr>
            <p:cNvPr id="641" name="Group 640">
              <a:extLst>
                <a:ext uri="{FF2B5EF4-FFF2-40B4-BE49-F238E27FC236}">
                  <a16:creationId xmlns:a16="http://schemas.microsoft.com/office/drawing/2014/main" id="{E23D182E-7D0B-4858-B3E6-55BCF35DDEF2}"/>
                </a:ext>
              </a:extLst>
            </p:cNvPr>
            <p:cNvGrpSpPr/>
            <p:nvPr/>
          </p:nvGrpSpPr>
          <p:grpSpPr>
            <a:xfrm>
              <a:off x="6156176" y="2169529"/>
              <a:ext cx="1122301" cy="1974205"/>
              <a:chOff x="7266123" y="2169529"/>
              <a:chExt cx="1122301" cy="1974205"/>
            </a:xfrm>
          </p:grpSpPr>
          <p:cxnSp>
            <p:nvCxnSpPr>
              <p:cNvPr id="716" name="Straight Connector 715">
                <a:extLst>
                  <a:ext uri="{FF2B5EF4-FFF2-40B4-BE49-F238E27FC236}">
                    <a16:creationId xmlns:a16="http://schemas.microsoft.com/office/drawing/2014/main" id="{D5DA847F-F826-4CD3-AC2E-74980D5DDC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14481" y="2444001"/>
                <a:ext cx="792088" cy="720080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17" name="Straight Connector 716">
                <a:extLst>
                  <a:ext uri="{FF2B5EF4-FFF2-40B4-BE49-F238E27FC236}">
                    <a16:creationId xmlns:a16="http://schemas.microsoft.com/office/drawing/2014/main" id="{AA9B479D-0167-42AA-A0CD-9F853158C1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14481" y="2804041"/>
                <a:ext cx="792088" cy="360040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18" name="Straight Connector 717">
                <a:extLst>
                  <a:ext uri="{FF2B5EF4-FFF2-40B4-BE49-F238E27FC236}">
                    <a16:creationId xmlns:a16="http://schemas.microsoft.com/office/drawing/2014/main" id="{52CF7B27-0B05-406C-97E9-184535EFA9D5}"/>
                  </a:ext>
                </a:extLst>
              </p:cNvPr>
              <p:cNvCxnSpPr/>
              <p:nvPr/>
            </p:nvCxnSpPr>
            <p:spPr>
              <a:xfrm>
                <a:off x="7314481" y="3164081"/>
                <a:ext cx="792088" cy="0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19" name="Straight Connector 718">
                <a:extLst>
                  <a:ext uri="{FF2B5EF4-FFF2-40B4-BE49-F238E27FC236}">
                    <a16:creationId xmlns:a16="http://schemas.microsoft.com/office/drawing/2014/main" id="{193C2094-2C9A-4839-B445-A58B463A71A4}"/>
                  </a:ext>
                </a:extLst>
              </p:cNvPr>
              <p:cNvCxnSpPr/>
              <p:nvPr/>
            </p:nvCxnSpPr>
            <p:spPr>
              <a:xfrm flipV="1">
                <a:off x="7314481" y="3164081"/>
                <a:ext cx="792088" cy="360040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20" name="Straight Connector 719">
                <a:extLst>
                  <a:ext uri="{FF2B5EF4-FFF2-40B4-BE49-F238E27FC236}">
                    <a16:creationId xmlns:a16="http://schemas.microsoft.com/office/drawing/2014/main" id="{934D31D7-9B7B-424C-81CC-2742EA53DA52}"/>
                  </a:ext>
                </a:extLst>
              </p:cNvPr>
              <p:cNvCxnSpPr/>
              <p:nvPr/>
            </p:nvCxnSpPr>
            <p:spPr>
              <a:xfrm flipV="1">
                <a:off x="7314481" y="3164081"/>
                <a:ext cx="792088" cy="720080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21" name="Straight Connector 720">
                <a:extLst>
                  <a:ext uri="{FF2B5EF4-FFF2-40B4-BE49-F238E27FC236}">
                    <a16:creationId xmlns:a16="http://schemas.microsoft.com/office/drawing/2014/main" id="{CF0D578A-07A2-4791-99F4-9E3D1A21F3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6123" y="2169529"/>
                <a:ext cx="834269" cy="978285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22" name="Straight Connector 721">
                <a:extLst>
                  <a:ext uri="{FF2B5EF4-FFF2-40B4-BE49-F238E27FC236}">
                    <a16:creationId xmlns:a16="http://schemas.microsoft.com/office/drawing/2014/main" id="{BD7876EB-CE22-45C9-AAF9-26C7AF15CD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3920" y="3160006"/>
                <a:ext cx="834269" cy="983728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723" name="Group 722">
                <a:extLst>
                  <a:ext uri="{FF2B5EF4-FFF2-40B4-BE49-F238E27FC236}">
                    <a16:creationId xmlns:a16="http://schemas.microsoft.com/office/drawing/2014/main" id="{06764930-FDD2-473D-954B-2AC4A9BF4494}"/>
                  </a:ext>
                </a:extLst>
              </p:cNvPr>
              <p:cNvGrpSpPr/>
              <p:nvPr/>
            </p:nvGrpSpPr>
            <p:grpSpPr>
              <a:xfrm>
                <a:off x="8100392" y="3003798"/>
                <a:ext cx="288032" cy="288032"/>
                <a:chOff x="8100392" y="3003798"/>
                <a:chExt cx="288032" cy="2880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4" name="Oval 723">
                      <a:extLst>
                        <a:ext uri="{FF2B5EF4-FFF2-40B4-BE49-F238E27FC236}">
                          <a16:creationId xmlns:a16="http://schemas.microsoft.com/office/drawing/2014/main" id="{3BF22011-7917-4535-A4E8-296B06D591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24" name="Oval 723">
                      <a:extLst>
                        <a:ext uri="{FF2B5EF4-FFF2-40B4-BE49-F238E27FC236}">
                          <a16:creationId xmlns:a16="http://schemas.microsoft.com/office/drawing/2014/main" id="{3BF22011-7917-4535-A4E8-296B06D5915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 l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25" name="Freeform: Shape 724">
                  <a:extLst>
                    <a:ext uri="{FF2B5EF4-FFF2-40B4-BE49-F238E27FC236}">
                      <a16:creationId xmlns:a16="http://schemas.microsoft.com/office/drawing/2014/main" id="{BB74406C-15A3-48E6-A38D-BEE8516607D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40242" y="3040105"/>
                  <a:ext cx="216000" cy="216000"/>
                </a:xfrm>
                <a:custGeom>
                  <a:avLst/>
                  <a:gdLst>
                    <a:gd name="connsiteX0" fmla="*/ 3700272 w 3700272"/>
                    <a:gd name="connsiteY0" fmla="*/ 81629 h 2028897"/>
                    <a:gd name="connsiteX1" fmla="*/ 2773680 w 3700272"/>
                    <a:gd name="connsiteY1" fmla="*/ 93821 h 2028897"/>
                    <a:gd name="connsiteX2" fmla="*/ 1840992 w 3700272"/>
                    <a:gd name="connsiteY2" fmla="*/ 1026509 h 2028897"/>
                    <a:gd name="connsiteX3" fmla="*/ 914400 w 3700272"/>
                    <a:gd name="connsiteY3" fmla="*/ 1940909 h 2028897"/>
                    <a:gd name="connsiteX4" fmla="*/ 0 w 3700272"/>
                    <a:gd name="connsiteY4" fmla="*/ 1940909 h 2028897"/>
                    <a:gd name="connsiteX0" fmla="*/ 3700272 w 3700272"/>
                    <a:gd name="connsiteY0" fmla="*/ 56787 h 2004055"/>
                    <a:gd name="connsiteX1" fmla="*/ 2773680 w 3700272"/>
                    <a:gd name="connsiteY1" fmla="*/ 68979 h 2004055"/>
                    <a:gd name="connsiteX2" fmla="*/ 1840992 w 3700272"/>
                    <a:gd name="connsiteY2" fmla="*/ 1001667 h 2004055"/>
                    <a:gd name="connsiteX3" fmla="*/ 914400 w 3700272"/>
                    <a:gd name="connsiteY3" fmla="*/ 1916067 h 2004055"/>
                    <a:gd name="connsiteX4" fmla="*/ 0 w 3700272"/>
                    <a:gd name="connsiteY4" fmla="*/ 1916067 h 2004055"/>
                    <a:gd name="connsiteX0" fmla="*/ 3700272 w 3700272"/>
                    <a:gd name="connsiteY0" fmla="*/ 56787 h 1984482"/>
                    <a:gd name="connsiteX1" fmla="*/ 2773680 w 3700272"/>
                    <a:gd name="connsiteY1" fmla="*/ 68979 h 1984482"/>
                    <a:gd name="connsiteX2" fmla="*/ 1840992 w 3700272"/>
                    <a:gd name="connsiteY2" fmla="*/ 1001667 h 1984482"/>
                    <a:gd name="connsiteX3" fmla="*/ 914400 w 3700272"/>
                    <a:gd name="connsiteY3" fmla="*/ 1916067 h 1984482"/>
                    <a:gd name="connsiteX4" fmla="*/ 0 w 3700272"/>
                    <a:gd name="connsiteY4" fmla="*/ 1916067 h 1984482"/>
                    <a:gd name="connsiteX0" fmla="*/ 3700272 w 3700272"/>
                    <a:gd name="connsiteY0" fmla="*/ 56787 h 1926977"/>
                    <a:gd name="connsiteX1" fmla="*/ 2773680 w 3700272"/>
                    <a:gd name="connsiteY1" fmla="*/ 68979 h 1926977"/>
                    <a:gd name="connsiteX2" fmla="*/ 1840992 w 3700272"/>
                    <a:gd name="connsiteY2" fmla="*/ 1001667 h 1926977"/>
                    <a:gd name="connsiteX3" fmla="*/ 914400 w 3700272"/>
                    <a:gd name="connsiteY3" fmla="*/ 1818531 h 1926977"/>
                    <a:gd name="connsiteX4" fmla="*/ 0 w 3700272"/>
                    <a:gd name="connsiteY4" fmla="*/ 1916067 h 1926977"/>
                    <a:gd name="connsiteX0" fmla="*/ 3700272 w 3700272"/>
                    <a:gd name="connsiteY0" fmla="*/ 0 h 1870190"/>
                    <a:gd name="connsiteX1" fmla="*/ 2773680 w 3700272"/>
                    <a:gd name="connsiteY1" fmla="*/ 121920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0190"/>
                    <a:gd name="connsiteX1" fmla="*/ 2330335 w 3700272"/>
                    <a:gd name="connsiteY1" fmla="*/ 108065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2922"/>
                    <a:gd name="connsiteX1" fmla="*/ 2330335 w 3700272"/>
                    <a:gd name="connsiteY1" fmla="*/ 108065 h 1872922"/>
                    <a:gd name="connsiteX2" fmla="*/ 1840992 w 3700272"/>
                    <a:gd name="connsiteY2" fmla="*/ 944880 h 1872922"/>
                    <a:gd name="connsiteX3" fmla="*/ 1371600 w 3700272"/>
                    <a:gd name="connsiteY3" fmla="*/ 1768671 h 1872922"/>
                    <a:gd name="connsiteX4" fmla="*/ 0 w 3700272"/>
                    <a:gd name="connsiteY4" fmla="*/ 1859280 h 1872922"/>
                    <a:gd name="connsiteX0" fmla="*/ 3700272 w 3700272"/>
                    <a:gd name="connsiteY0" fmla="*/ 52308 h 1925230"/>
                    <a:gd name="connsiteX1" fmla="*/ 2330335 w 3700272"/>
                    <a:gd name="connsiteY1" fmla="*/ 160373 h 1925230"/>
                    <a:gd name="connsiteX2" fmla="*/ 1371600 w 3700272"/>
                    <a:gd name="connsiteY2" fmla="*/ 1820979 h 1925230"/>
                    <a:gd name="connsiteX3" fmla="*/ 0 w 3700272"/>
                    <a:gd name="connsiteY3" fmla="*/ 1911588 h 1925230"/>
                    <a:gd name="connsiteX0" fmla="*/ 3700272 w 3700272"/>
                    <a:gd name="connsiteY0" fmla="*/ 0 h 1919590"/>
                    <a:gd name="connsiteX1" fmla="*/ 2309553 w 3700272"/>
                    <a:gd name="connsiteY1" fmla="*/ 225829 h 1919590"/>
                    <a:gd name="connsiteX2" fmla="*/ 1371600 w 3700272"/>
                    <a:gd name="connsiteY2" fmla="*/ 1768671 h 1919590"/>
                    <a:gd name="connsiteX3" fmla="*/ 0 w 3700272"/>
                    <a:gd name="connsiteY3" fmla="*/ 1859280 h 1919590"/>
                    <a:gd name="connsiteX0" fmla="*/ 3700272 w 3700272"/>
                    <a:gd name="connsiteY0" fmla="*/ 0 h 1875409"/>
                    <a:gd name="connsiteX1" fmla="*/ 2309553 w 3700272"/>
                    <a:gd name="connsiteY1" fmla="*/ 225829 h 1875409"/>
                    <a:gd name="connsiteX2" fmla="*/ 1371600 w 3700272"/>
                    <a:gd name="connsiteY2" fmla="*/ 1678617 h 1875409"/>
                    <a:gd name="connsiteX3" fmla="*/ 0 w 3700272"/>
                    <a:gd name="connsiteY3" fmla="*/ 1859280 h 1875409"/>
                    <a:gd name="connsiteX0" fmla="*/ 3700272 w 3700272"/>
                    <a:gd name="connsiteY0" fmla="*/ 0 h 1863045"/>
                    <a:gd name="connsiteX1" fmla="*/ 2309553 w 3700272"/>
                    <a:gd name="connsiteY1" fmla="*/ 225829 h 1863045"/>
                    <a:gd name="connsiteX2" fmla="*/ 1392382 w 3700272"/>
                    <a:gd name="connsiteY2" fmla="*/ 1630126 h 1863045"/>
                    <a:gd name="connsiteX3" fmla="*/ 0 w 3700272"/>
                    <a:gd name="connsiteY3" fmla="*/ 1859280 h 186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00272" h="1863045">
                      <a:moveTo>
                        <a:pt x="3700272" y="0"/>
                      </a:moveTo>
                      <a:cubicBezTo>
                        <a:pt x="3373628" y="18796"/>
                        <a:pt x="2694201" y="-45859"/>
                        <a:pt x="2309553" y="225829"/>
                      </a:cubicBezTo>
                      <a:cubicBezTo>
                        <a:pt x="1924905" y="497517"/>
                        <a:pt x="1777307" y="1357884"/>
                        <a:pt x="1392382" y="1630126"/>
                      </a:cubicBezTo>
                      <a:cubicBezTo>
                        <a:pt x="1007457" y="1902368"/>
                        <a:pt x="315976" y="1862328"/>
                        <a:pt x="0" y="1859280"/>
                      </a:cubicBezTo>
                    </a:path>
                  </a:pathLst>
                </a:cu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42" name="Group 641">
              <a:extLst>
                <a:ext uri="{FF2B5EF4-FFF2-40B4-BE49-F238E27FC236}">
                  <a16:creationId xmlns:a16="http://schemas.microsoft.com/office/drawing/2014/main" id="{3555496C-8859-4069-8712-7E260DB9F4A5}"/>
                </a:ext>
              </a:extLst>
            </p:cNvPr>
            <p:cNvGrpSpPr/>
            <p:nvPr/>
          </p:nvGrpSpPr>
          <p:grpSpPr>
            <a:xfrm>
              <a:off x="5076056" y="1923678"/>
              <a:ext cx="1122301" cy="2450341"/>
              <a:chOff x="6186003" y="1921609"/>
              <a:chExt cx="1122301" cy="2450341"/>
            </a:xfrm>
          </p:grpSpPr>
          <p:grpSp>
            <p:nvGrpSpPr>
              <p:cNvPr id="645" name="Group 644">
                <a:extLst>
                  <a:ext uri="{FF2B5EF4-FFF2-40B4-BE49-F238E27FC236}">
                    <a16:creationId xmlns:a16="http://schemas.microsoft.com/office/drawing/2014/main" id="{8355A94E-D297-4DC1-BE1A-BEBC8CAFF66D}"/>
                  </a:ext>
                </a:extLst>
              </p:cNvPr>
              <p:cNvGrpSpPr/>
              <p:nvPr/>
            </p:nvGrpSpPr>
            <p:grpSpPr>
              <a:xfrm>
                <a:off x="7020272" y="1921609"/>
                <a:ext cx="288032" cy="288032"/>
                <a:chOff x="8100392" y="3003798"/>
                <a:chExt cx="288032" cy="2880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4" name="Oval 713">
                      <a:extLst>
                        <a:ext uri="{FF2B5EF4-FFF2-40B4-BE49-F238E27FC236}">
                          <a16:creationId xmlns:a16="http://schemas.microsoft.com/office/drawing/2014/main" id="{7F39AE0A-EBF4-4B39-A96C-F832409A2C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14" name="Oval 713">
                      <a:extLst>
                        <a:ext uri="{FF2B5EF4-FFF2-40B4-BE49-F238E27FC236}">
                          <a16:creationId xmlns:a16="http://schemas.microsoft.com/office/drawing/2014/main" id="{7F39AE0A-EBF4-4B39-A96C-F832409A2CA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 l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15" name="Freeform: Shape 714">
                  <a:extLst>
                    <a:ext uri="{FF2B5EF4-FFF2-40B4-BE49-F238E27FC236}">
                      <a16:creationId xmlns:a16="http://schemas.microsoft.com/office/drawing/2014/main" id="{E20B19EA-3347-40B0-A424-E065CAE9CB0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40242" y="3040105"/>
                  <a:ext cx="216000" cy="216000"/>
                </a:xfrm>
                <a:custGeom>
                  <a:avLst/>
                  <a:gdLst>
                    <a:gd name="connsiteX0" fmla="*/ 3700272 w 3700272"/>
                    <a:gd name="connsiteY0" fmla="*/ 81629 h 2028897"/>
                    <a:gd name="connsiteX1" fmla="*/ 2773680 w 3700272"/>
                    <a:gd name="connsiteY1" fmla="*/ 93821 h 2028897"/>
                    <a:gd name="connsiteX2" fmla="*/ 1840992 w 3700272"/>
                    <a:gd name="connsiteY2" fmla="*/ 1026509 h 2028897"/>
                    <a:gd name="connsiteX3" fmla="*/ 914400 w 3700272"/>
                    <a:gd name="connsiteY3" fmla="*/ 1940909 h 2028897"/>
                    <a:gd name="connsiteX4" fmla="*/ 0 w 3700272"/>
                    <a:gd name="connsiteY4" fmla="*/ 1940909 h 2028897"/>
                    <a:gd name="connsiteX0" fmla="*/ 3700272 w 3700272"/>
                    <a:gd name="connsiteY0" fmla="*/ 56787 h 2004055"/>
                    <a:gd name="connsiteX1" fmla="*/ 2773680 w 3700272"/>
                    <a:gd name="connsiteY1" fmla="*/ 68979 h 2004055"/>
                    <a:gd name="connsiteX2" fmla="*/ 1840992 w 3700272"/>
                    <a:gd name="connsiteY2" fmla="*/ 1001667 h 2004055"/>
                    <a:gd name="connsiteX3" fmla="*/ 914400 w 3700272"/>
                    <a:gd name="connsiteY3" fmla="*/ 1916067 h 2004055"/>
                    <a:gd name="connsiteX4" fmla="*/ 0 w 3700272"/>
                    <a:gd name="connsiteY4" fmla="*/ 1916067 h 2004055"/>
                    <a:gd name="connsiteX0" fmla="*/ 3700272 w 3700272"/>
                    <a:gd name="connsiteY0" fmla="*/ 56787 h 1984482"/>
                    <a:gd name="connsiteX1" fmla="*/ 2773680 w 3700272"/>
                    <a:gd name="connsiteY1" fmla="*/ 68979 h 1984482"/>
                    <a:gd name="connsiteX2" fmla="*/ 1840992 w 3700272"/>
                    <a:gd name="connsiteY2" fmla="*/ 1001667 h 1984482"/>
                    <a:gd name="connsiteX3" fmla="*/ 914400 w 3700272"/>
                    <a:gd name="connsiteY3" fmla="*/ 1916067 h 1984482"/>
                    <a:gd name="connsiteX4" fmla="*/ 0 w 3700272"/>
                    <a:gd name="connsiteY4" fmla="*/ 1916067 h 1984482"/>
                    <a:gd name="connsiteX0" fmla="*/ 3700272 w 3700272"/>
                    <a:gd name="connsiteY0" fmla="*/ 56787 h 1926977"/>
                    <a:gd name="connsiteX1" fmla="*/ 2773680 w 3700272"/>
                    <a:gd name="connsiteY1" fmla="*/ 68979 h 1926977"/>
                    <a:gd name="connsiteX2" fmla="*/ 1840992 w 3700272"/>
                    <a:gd name="connsiteY2" fmla="*/ 1001667 h 1926977"/>
                    <a:gd name="connsiteX3" fmla="*/ 914400 w 3700272"/>
                    <a:gd name="connsiteY3" fmla="*/ 1818531 h 1926977"/>
                    <a:gd name="connsiteX4" fmla="*/ 0 w 3700272"/>
                    <a:gd name="connsiteY4" fmla="*/ 1916067 h 1926977"/>
                    <a:gd name="connsiteX0" fmla="*/ 3700272 w 3700272"/>
                    <a:gd name="connsiteY0" fmla="*/ 0 h 1870190"/>
                    <a:gd name="connsiteX1" fmla="*/ 2773680 w 3700272"/>
                    <a:gd name="connsiteY1" fmla="*/ 121920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0190"/>
                    <a:gd name="connsiteX1" fmla="*/ 2330335 w 3700272"/>
                    <a:gd name="connsiteY1" fmla="*/ 108065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2922"/>
                    <a:gd name="connsiteX1" fmla="*/ 2330335 w 3700272"/>
                    <a:gd name="connsiteY1" fmla="*/ 108065 h 1872922"/>
                    <a:gd name="connsiteX2" fmla="*/ 1840992 w 3700272"/>
                    <a:gd name="connsiteY2" fmla="*/ 944880 h 1872922"/>
                    <a:gd name="connsiteX3" fmla="*/ 1371600 w 3700272"/>
                    <a:gd name="connsiteY3" fmla="*/ 1768671 h 1872922"/>
                    <a:gd name="connsiteX4" fmla="*/ 0 w 3700272"/>
                    <a:gd name="connsiteY4" fmla="*/ 1859280 h 1872922"/>
                    <a:gd name="connsiteX0" fmla="*/ 3700272 w 3700272"/>
                    <a:gd name="connsiteY0" fmla="*/ 52308 h 1925230"/>
                    <a:gd name="connsiteX1" fmla="*/ 2330335 w 3700272"/>
                    <a:gd name="connsiteY1" fmla="*/ 160373 h 1925230"/>
                    <a:gd name="connsiteX2" fmla="*/ 1371600 w 3700272"/>
                    <a:gd name="connsiteY2" fmla="*/ 1820979 h 1925230"/>
                    <a:gd name="connsiteX3" fmla="*/ 0 w 3700272"/>
                    <a:gd name="connsiteY3" fmla="*/ 1911588 h 1925230"/>
                    <a:gd name="connsiteX0" fmla="*/ 3700272 w 3700272"/>
                    <a:gd name="connsiteY0" fmla="*/ 0 h 1919590"/>
                    <a:gd name="connsiteX1" fmla="*/ 2309553 w 3700272"/>
                    <a:gd name="connsiteY1" fmla="*/ 225829 h 1919590"/>
                    <a:gd name="connsiteX2" fmla="*/ 1371600 w 3700272"/>
                    <a:gd name="connsiteY2" fmla="*/ 1768671 h 1919590"/>
                    <a:gd name="connsiteX3" fmla="*/ 0 w 3700272"/>
                    <a:gd name="connsiteY3" fmla="*/ 1859280 h 1919590"/>
                    <a:gd name="connsiteX0" fmla="*/ 3700272 w 3700272"/>
                    <a:gd name="connsiteY0" fmla="*/ 0 h 1875409"/>
                    <a:gd name="connsiteX1" fmla="*/ 2309553 w 3700272"/>
                    <a:gd name="connsiteY1" fmla="*/ 225829 h 1875409"/>
                    <a:gd name="connsiteX2" fmla="*/ 1371600 w 3700272"/>
                    <a:gd name="connsiteY2" fmla="*/ 1678617 h 1875409"/>
                    <a:gd name="connsiteX3" fmla="*/ 0 w 3700272"/>
                    <a:gd name="connsiteY3" fmla="*/ 1859280 h 1875409"/>
                    <a:gd name="connsiteX0" fmla="*/ 3700272 w 3700272"/>
                    <a:gd name="connsiteY0" fmla="*/ 0 h 1863045"/>
                    <a:gd name="connsiteX1" fmla="*/ 2309553 w 3700272"/>
                    <a:gd name="connsiteY1" fmla="*/ 225829 h 1863045"/>
                    <a:gd name="connsiteX2" fmla="*/ 1392382 w 3700272"/>
                    <a:gd name="connsiteY2" fmla="*/ 1630126 h 1863045"/>
                    <a:gd name="connsiteX3" fmla="*/ 0 w 3700272"/>
                    <a:gd name="connsiteY3" fmla="*/ 1859280 h 186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00272" h="1863045">
                      <a:moveTo>
                        <a:pt x="3700272" y="0"/>
                      </a:moveTo>
                      <a:cubicBezTo>
                        <a:pt x="3373628" y="18796"/>
                        <a:pt x="2694201" y="-45859"/>
                        <a:pt x="2309553" y="225829"/>
                      </a:cubicBezTo>
                      <a:cubicBezTo>
                        <a:pt x="1924905" y="497517"/>
                        <a:pt x="1777307" y="1357884"/>
                        <a:pt x="1392382" y="1630126"/>
                      </a:cubicBezTo>
                      <a:cubicBezTo>
                        <a:pt x="1007457" y="1902368"/>
                        <a:pt x="315976" y="1862328"/>
                        <a:pt x="0" y="1859280"/>
                      </a:cubicBezTo>
                    </a:path>
                  </a:pathLst>
                </a:cu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46" name="Group 645">
                <a:extLst>
                  <a:ext uri="{FF2B5EF4-FFF2-40B4-BE49-F238E27FC236}">
                    <a16:creationId xmlns:a16="http://schemas.microsoft.com/office/drawing/2014/main" id="{7AA905C1-B864-4A67-B9CB-6CB2A9D00157}"/>
                  </a:ext>
                </a:extLst>
              </p:cNvPr>
              <p:cNvGrpSpPr/>
              <p:nvPr/>
            </p:nvGrpSpPr>
            <p:grpSpPr>
              <a:xfrm>
                <a:off x="7020272" y="2283718"/>
                <a:ext cx="288032" cy="288032"/>
                <a:chOff x="8100392" y="3003798"/>
                <a:chExt cx="288032" cy="2880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2" name="Oval 711">
                      <a:extLst>
                        <a:ext uri="{FF2B5EF4-FFF2-40B4-BE49-F238E27FC236}">
                          <a16:creationId xmlns:a16="http://schemas.microsoft.com/office/drawing/2014/main" id="{8AA74800-C42B-4A96-A9AA-5AD0073658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12" name="Oval 711">
                      <a:extLst>
                        <a:ext uri="{FF2B5EF4-FFF2-40B4-BE49-F238E27FC236}">
                          <a16:creationId xmlns:a16="http://schemas.microsoft.com/office/drawing/2014/main" id="{8AA74800-C42B-4A96-A9AA-5AD0073658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 l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13" name="Freeform: Shape 712">
                  <a:extLst>
                    <a:ext uri="{FF2B5EF4-FFF2-40B4-BE49-F238E27FC236}">
                      <a16:creationId xmlns:a16="http://schemas.microsoft.com/office/drawing/2014/main" id="{3F6B0EB4-40DD-46CB-8CDB-45DA9C9CBD9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40242" y="3040105"/>
                  <a:ext cx="216000" cy="216000"/>
                </a:xfrm>
                <a:custGeom>
                  <a:avLst/>
                  <a:gdLst>
                    <a:gd name="connsiteX0" fmla="*/ 3700272 w 3700272"/>
                    <a:gd name="connsiteY0" fmla="*/ 81629 h 2028897"/>
                    <a:gd name="connsiteX1" fmla="*/ 2773680 w 3700272"/>
                    <a:gd name="connsiteY1" fmla="*/ 93821 h 2028897"/>
                    <a:gd name="connsiteX2" fmla="*/ 1840992 w 3700272"/>
                    <a:gd name="connsiteY2" fmla="*/ 1026509 h 2028897"/>
                    <a:gd name="connsiteX3" fmla="*/ 914400 w 3700272"/>
                    <a:gd name="connsiteY3" fmla="*/ 1940909 h 2028897"/>
                    <a:gd name="connsiteX4" fmla="*/ 0 w 3700272"/>
                    <a:gd name="connsiteY4" fmla="*/ 1940909 h 2028897"/>
                    <a:gd name="connsiteX0" fmla="*/ 3700272 w 3700272"/>
                    <a:gd name="connsiteY0" fmla="*/ 56787 h 2004055"/>
                    <a:gd name="connsiteX1" fmla="*/ 2773680 w 3700272"/>
                    <a:gd name="connsiteY1" fmla="*/ 68979 h 2004055"/>
                    <a:gd name="connsiteX2" fmla="*/ 1840992 w 3700272"/>
                    <a:gd name="connsiteY2" fmla="*/ 1001667 h 2004055"/>
                    <a:gd name="connsiteX3" fmla="*/ 914400 w 3700272"/>
                    <a:gd name="connsiteY3" fmla="*/ 1916067 h 2004055"/>
                    <a:gd name="connsiteX4" fmla="*/ 0 w 3700272"/>
                    <a:gd name="connsiteY4" fmla="*/ 1916067 h 2004055"/>
                    <a:gd name="connsiteX0" fmla="*/ 3700272 w 3700272"/>
                    <a:gd name="connsiteY0" fmla="*/ 56787 h 1984482"/>
                    <a:gd name="connsiteX1" fmla="*/ 2773680 w 3700272"/>
                    <a:gd name="connsiteY1" fmla="*/ 68979 h 1984482"/>
                    <a:gd name="connsiteX2" fmla="*/ 1840992 w 3700272"/>
                    <a:gd name="connsiteY2" fmla="*/ 1001667 h 1984482"/>
                    <a:gd name="connsiteX3" fmla="*/ 914400 w 3700272"/>
                    <a:gd name="connsiteY3" fmla="*/ 1916067 h 1984482"/>
                    <a:gd name="connsiteX4" fmla="*/ 0 w 3700272"/>
                    <a:gd name="connsiteY4" fmla="*/ 1916067 h 1984482"/>
                    <a:gd name="connsiteX0" fmla="*/ 3700272 w 3700272"/>
                    <a:gd name="connsiteY0" fmla="*/ 56787 h 1926977"/>
                    <a:gd name="connsiteX1" fmla="*/ 2773680 w 3700272"/>
                    <a:gd name="connsiteY1" fmla="*/ 68979 h 1926977"/>
                    <a:gd name="connsiteX2" fmla="*/ 1840992 w 3700272"/>
                    <a:gd name="connsiteY2" fmla="*/ 1001667 h 1926977"/>
                    <a:gd name="connsiteX3" fmla="*/ 914400 w 3700272"/>
                    <a:gd name="connsiteY3" fmla="*/ 1818531 h 1926977"/>
                    <a:gd name="connsiteX4" fmla="*/ 0 w 3700272"/>
                    <a:gd name="connsiteY4" fmla="*/ 1916067 h 1926977"/>
                    <a:gd name="connsiteX0" fmla="*/ 3700272 w 3700272"/>
                    <a:gd name="connsiteY0" fmla="*/ 0 h 1870190"/>
                    <a:gd name="connsiteX1" fmla="*/ 2773680 w 3700272"/>
                    <a:gd name="connsiteY1" fmla="*/ 121920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0190"/>
                    <a:gd name="connsiteX1" fmla="*/ 2330335 w 3700272"/>
                    <a:gd name="connsiteY1" fmla="*/ 108065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2922"/>
                    <a:gd name="connsiteX1" fmla="*/ 2330335 w 3700272"/>
                    <a:gd name="connsiteY1" fmla="*/ 108065 h 1872922"/>
                    <a:gd name="connsiteX2" fmla="*/ 1840992 w 3700272"/>
                    <a:gd name="connsiteY2" fmla="*/ 944880 h 1872922"/>
                    <a:gd name="connsiteX3" fmla="*/ 1371600 w 3700272"/>
                    <a:gd name="connsiteY3" fmla="*/ 1768671 h 1872922"/>
                    <a:gd name="connsiteX4" fmla="*/ 0 w 3700272"/>
                    <a:gd name="connsiteY4" fmla="*/ 1859280 h 1872922"/>
                    <a:gd name="connsiteX0" fmla="*/ 3700272 w 3700272"/>
                    <a:gd name="connsiteY0" fmla="*/ 52308 h 1925230"/>
                    <a:gd name="connsiteX1" fmla="*/ 2330335 w 3700272"/>
                    <a:gd name="connsiteY1" fmla="*/ 160373 h 1925230"/>
                    <a:gd name="connsiteX2" fmla="*/ 1371600 w 3700272"/>
                    <a:gd name="connsiteY2" fmla="*/ 1820979 h 1925230"/>
                    <a:gd name="connsiteX3" fmla="*/ 0 w 3700272"/>
                    <a:gd name="connsiteY3" fmla="*/ 1911588 h 1925230"/>
                    <a:gd name="connsiteX0" fmla="*/ 3700272 w 3700272"/>
                    <a:gd name="connsiteY0" fmla="*/ 0 h 1919590"/>
                    <a:gd name="connsiteX1" fmla="*/ 2309553 w 3700272"/>
                    <a:gd name="connsiteY1" fmla="*/ 225829 h 1919590"/>
                    <a:gd name="connsiteX2" fmla="*/ 1371600 w 3700272"/>
                    <a:gd name="connsiteY2" fmla="*/ 1768671 h 1919590"/>
                    <a:gd name="connsiteX3" fmla="*/ 0 w 3700272"/>
                    <a:gd name="connsiteY3" fmla="*/ 1859280 h 1919590"/>
                    <a:gd name="connsiteX0" fmla="*/ 3700272 w 3700272"/>
                    <a:gd name="connsiteY0" fmla="*/ 0 h 1875409"/>
                    <a:gd name="connsiteX1" fmla="*/ 2309553 w 3700272"/>
                    <a:gd name="connsiteY1" fmla="*/ 225829 h 1875409"/>
                    <a:gd name="connsiteX2" fmla="*/ 1371600 w 3700272"/>
                    <a:gd name="connsiteY2" fmla="*/ 1678617 h 1875409"/>
                    <a:gd name="connsiteX3" fmla="*/ 0 w 3700272"/>
                    <a:gd name="connsiteY3" fmla="*/ 1859280 h 1875409"/>
                    <a:gd name="connsiteX0" fmla="*/ 3700272 w 3700272"/>
                    <a:gd name="connsiteY0" fmla="*/ 0 h 1863045"/>
                    <a:gd name="connsiteX1" fmla="*/ 2309553 w 3700272"/>
                    <a:gd name="connsiteY1" fmla="*/ 225829 h 1863045"/>
                    <a:gd name="connsiteX2" fmla="*/ 1392382 w 3700272"/>
                    <a:gd name="connsiteY2" fmla="*/ 1630126 h 1863045"/>
                    <a:gd name="connsiteX3" fmla="*/ 0 w 3700272"/>
                    <a:gd name="connsiteY3" fmla="*/ 1859280 h 186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00272" h="1863045">
                      <a:moveTo>
                        <a:pt x="3700272" y="0"/>
                      </a:moveTo>
                      <a:cubicBezTo>
                        <a:pt x="3373628" y="18796"/>
                        <a:pt x="2694201" y="-45859"/>
                        <a:pt x="2309553" y="225829"/>
                      </a:cubicBezTo>
                      <a:cubicBezTo>
                        <a:pt x="1924905" y="497517"/>
                        <a:pt x="1777307" y="1357884"/>
                        <a:pt x="1392382" y="1630126"/>
                      </a:cubicBezTo>
                      <a:cubicBezTo>
                        <a:pt x="1007457" y="1902368"/>
                        <a:pt x="315976" y="1862328"/>
                        <a:pt x="0" y="1859280"/>
                      </a:cubicBezTo>
                    </a:path>
                  </a:pathLst>
                </a:cu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47" name="Group 646">
                <a:extLst>
                  <a:ext uri="{FF2B5EF4-FFF2-40B4-BE49-F238E27FC236}">
                    <a16:creationId xmlns:a16="http://schemas.microsoft.com/office/drawing/2014/main" id="{8EA4464A-FFAD-4C9A-B947-4D71028B773F}"/>
                  </a:ext>
                </a:extLst>
              </p:cNvPr>
              <p:cNvGrpSpPr/>
              <p:nvPr/>
            </p:nvGrpSpPr>
            <p:grpSpPr>
              <a:xfrm>
                <a:off x="7020272" y="2643758"/>
                <a:ext cx="288032" cy="288032"/>
                <a:chOff x="8100392" y="3003798"/>
                <a:chExt cx="288032" cy="2880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0" name="Oval 709">
                      <a:extLst>
                        <a:ext uri="{FF2B5EF4-FFF2-40B4-BE49-F238E27FC236}">
                          <a16:creationId xmlns:a16="http://schemas.microsoft.com/office/drawing/2014/main" id="{27FB9C6B-850D-411A-9353-70C8C4138E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10" name="Oval 709">
                      <a:extLst>
                        <a:ext uri="{FF2B5EF4-FFF2-40B4-BE49-F238E27FC236}">
                          <a16:creationId xmlns:a16="http://schemas.microsoft.com/office/drawing/2014/main" id="{27FB9C6B-850D-411A-9353-70C8C4138E7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 l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11" name="Freeform: Shape 710">
                  <a:extLst>
                    <a:ext uri="{FF2B5EF4-FFF2-40B4-BE49-F238E27FC236}">
                      <a16:creationId xmlns:a16="http://schemas.microsoft.com/office/drawing/2014/main" id="{5F237D55-0D07-47B1-AFD4-828B860C61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40242" y="3040105"/>
                  <a:ext cx="216000" cy="216000"/>
                </a:xfrm>
                <a:custGeom>
                  <a:avLst/>
                  <a:gdLst>
                    <a:gd name="connsiteX0" fmla="*/ 3700272 w 3700272"/>
                    <a:gd name="connsiteY0" fmla="*/ 81629 h 2028897"/>
                    <a:gd name="connsiteX1" fmla="*/ 2773680 w 3700272"/>
                    <a:gd name="connsiteY1" fmla="*/ 93821 h 2028897"/>
                    <a:gd name="connsiteX2" fmla="*/ 1840992 w 3700272"/>
                    <a:gd name="connsiteY2" fmla="*/ 1026509 h 2028897"/>
                    <a:gd name="connsiteX3" fmla="*/ 914400 w 3700272"/>
                    <a:gd name="connsiteY3" fmla="*/ 1940909 h 2028897"/>
                    <a:gd name="connsiteX4" fmla="*/ 0 w 3700272"/>
                    <a:gd name="connsiteY4" fmla="*/ 1940909 h 2028897"/>
                    <a:gd name="connsiteX0" fmla="*/ 3700272 w 3700272"/>
                    <a:gd name="connsiteY0" fmla="*/ 56787 h 2004055"/>
                    <a:gd name="connsiteX1" fmla="*/ 2773680 w 3700272"/>
                    <a:gd name="connsiteY1" fmla="*/ 68979 h 2004055"/>
                    <a:gd name="connsiteX2" fmla="*/ 1840992 w 3700272"/>
                    <a:gd name="connsiteY2" fmla="*/ 1001667 h 2004055"/>
                    <a:gd name="connsiteX3" fmla="*/ 914400 w 3700272"/>
                    <a:gd name="connsiteY3" fmla="*/ 1916067 h 2004055"/>
                    <a:gd name="connsiteX4" fmla="*/ 0 w 3700272"/>
                    <a:gd name="connsiteY4" fmla="*/ 1916067 h 2004055"/>
                    <a:gd name="connsiteX0" fmla="*/ 3700272 w 3700272"/>
                    <a:gd name="connsiteY0" fmla="*/ 56787 h 1984482"/>
                    <a:gd name="connsiteX1" fmla="*/ 2773680 w 3700272"/>
                    <a:gd name="connsiteY1" fmla="*/ 68979 h 1984482"/>
                    <a:gd name="connsiteX2" fmla="*/ 1840992 w 3700272"/>
                    <a:gd name="connsiteY2" fmla="*/ 1001667 h 1984482"/>
                    <a:gd name="connsiteX3" fmla="*/ 914400 w 3700272"/>
                    <a:gd name="connsiteY3" fmla="*/ 1916067 h 1984482"/>
                    <a:gd name="connsiteX4" fmla="*/ 0 w 3700272"/>
                    <a:gd name="connsiteY4" fmla="*/ 1916067 h 1984482"/>
                    <a:gd name="connsiteX0" fmla="*/ 3700272 w 3700272"/>
                    <a:gd name="connsiteY0" fmla="*/ 56787 h 1926977"/>
                    <a:gd name="connsiteX1" fmla="*/ 2773680 w 3700272"/>
                    <a:gd name="connsiteY1" fmla="*/ 68979 h 1926977"/>
                    <a:gd name="connsiteX2" fmla="*/ 1840992 w 3700272"/>
                    <a:gd name="connsiteY2" fmla="*/ 1001667 h 1926977"/>
                    <a:gd name="connsiteX3" fmla="*/ 914400 w 3700272"/>
                    <a:gd name="connsiteY3" fmla="*/ 1818531 h 1926977"/>
                    <a:gd name="connsiteX4" fmla="*/ 0 w 3700272"/>
                    <a:gd name="connsiteY4" fmla="*/ 1916067 h 1926977"/>
                    <a:gd name="connsiteX0" fmla="*/ 3700272 w 3700272"/>
                    <a:gd name="connsiteY0" fmla="*/ 0 h 1870190"/>
                    <a:gd name="connsiteX1" fmla="*/ 2773680 w 3700272"/>
                    <a:gd name="connsiteY1" fmla="*/ 121920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0190"/>
                    <a:gd name="connsiteX1" fmla="*/ 2330335 w 3700272"/>
                    <a:gd name="connsiteY1" fmla="*/ 108065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2922"/>
                    <a:gd name="connsiteX1" fmla="*/ 2330335 w 3700272"/>
                    <a:gd name="connsiteY1" fmla="*/ 108065 h 1872922"/>
                    <a:gd name="connsiteX2" fmla="*/ 1840992 w 3700272"/>
                    <a:gd name="connsiteY2" fmla="*/ 944880 h 1872922"/>
                    <a:gd name="connsiteX3" fmla="*/ 1371600 w 3700272"/>
                    <a:gd name="connsiteY3" fmla="*/ 1768671 h 1872922"/>
                    <a:gd name="connsiteX4" fmla="*/ 0 w 3700272"/>
                    <a:gd name="connsiteY4" fmla="*/ 1859280 h 1872922"/>
                    <a:gd name="connsiteX0" fmla="*/ 3700272 w 3700272"/>
                    <a:gd name="connsiteY0" fmla="*/ 52308 h 1925230"/>
                    <a:gd name="connsiteX1" fmla="*/ 2330335 w 3700272"/>
                    <a:gd name="connsiteY1" fmla="*/ 160373 h 1925230"/>
                    <a:gd name="connsiteX2" fmla="*/ 1371600 w 3700272"/>
                    <a:gd name="connsiteY2" fmla="*/ 1820979 h 1925230"/>
                    <a:gd name="connsiteX3" fmla="*/ 0 w 3700272"/>
                    <a:gd name="connsiteY3" fmla="*/ 1911588 h 1925230"/>
                    <a:gd name="connsiteX0" fmla="*/ 3700272 w 3700272"/>
                    <a:gd name="connsiteY0" fmla="*/ 0 h 1919590"/>
                    <a:gd name="connsiteX1" fmla="*/ 2309553 w 3700272"/>
                    <a:gd name="connsiteY1" fmla="*/ 225829 h 1919590"/>
                    <a:gd name="connsiteX2" fmla="*/ 1371600 w 3700272"/>
                    <a:gd name="connsiteY2" fmla="*/ 1768671 h 1919590"/>
                    <a:gd name="connsiteX3" fmla="*/ 0 w 3700272"/>
                    <a:gd name="connsiteY3" fmla="*/ 1859280 h 1919590"/>
                    <a:gd name="connsiteX0" fmla="*/ 3700272 w 3700272"/>
                    <a:gd name="connsiteY0" fmla="*/ 0 h 1875409"/>
                    <a:gd name="connsiteX1" fmla="*/ 2309553 w 3700272"/>
                    <a:gd name="connsiteY1" fmla="*/ 225829 h 1875409"/>
                    <a:gd name="connsiteX2" fmla="*/ 1371600 w 3700272"/>
                    <a:gd name="connsiteY2" fmla="*/ 1678617 h 1875409"/>
                    <a:gd name="connsiteX3" fmla="*/ 0 w 3700272"/>
                    <a:gd name="connsiteY3" fmla="*/ 1859280 h 1875409"/>
                    <a:gd name="connsiteX0" fmla="*/ 3700272 w 3700272"/>
                    <a:gd name="connsiteY0" fmla="*/ 0 h 1863045"/>
                    <a:gd name="connsiteX1" fmla="*/ 2309553 w 3700272"/>
                    <a:gd name="connsiteY1" fmla="*/ 225829 h 1863045"/>
                    <a:gd name="connsiteX2" fmla="*/ 1392382 w 3700272"/>
                    <a:gd name="connsiteY2" fmla="*/ 1630126 h 1863045"/>
                    <a:gd name="connsiteX3" fmla="*/ 0 w 3700272"/>
                    <a:gd name="connsiteY3" fmla="*/ 1859280 h 186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00272" h="1863045">
                      <a:moveTo>
                        <a:pt x="3700272" y="0"/>
                      </a:moveTo>
                      <a:cubicBezTo>
                        <a:pt x="3373628" y="18796"/>
                        <a:pt x="2694201" y="-45859"/>
                        <a:pt x="2309553" y="225829"/>
                      </a:cubicBezTo>
                      <a:cubicBezTo>
                        <a:pt x="1924905" y="497517"/>
                        <a:pt x="1777307" y="1357884"/>
                        <a:pt x="1392382" y="1630126"/>
                      </a:cubicBezTo>
                      <a:cubicBezTo>
                        <a:pt x="1007457" y="1902368"/>
                        <a:pt x="315976" y="1862328"/>
                        <a:pt x="0" y="1859280"/>
                      </a:cubicBezTo>
                    </a:path>
                  </a:pathLst>
                </a:cu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48" name="Group 647">
                <a:extLst>
                  <a:ext uri="{FF2B5EF4-FFF2-40B4-BE49-F238E27FC236}">
                    <a16:creationId xmlns:a16="http://schemas.microsoft.com/office/drawing/2014/main" id="{67BB8D29-9CA9-49F0-A442-9250980806DF}"/>
                  </a:ext>
                </a:extLst>
              </p:cNvPr>
              <p:cNvGrpSpPr/>
              <p:nvPr/>
            </p:nvGrpSpPr>
            <p:grpSpPr>
              <a:xfrm>
                <a:off x="7020272" y="3003798"/>
                <a:ext cx="288032" cy="288032"/>
                <a:chOff x="8100392" y="3003798"/>
                <a:chExt cx="288032" cy="2880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8" name="Oval 707">
                      <a:extLst>
                        <a:ext uri="{FF2B5EF4-FFF2-40B4-BE49-F238E27FC236}">
                          <a16:creationId xmlns:a16="http://schemas.microsoft.com/office/drawing/2014/main" id="{1ECEC8F0-FBE8-41D8-BA37-510A1BC7DF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08" name="Oval 707">
                      <a:extLst>
                        <a:ext uri="{FF2B5EF4-FFF2-40B4-BE49-F238E27FC236}">
                          <a16:creationId xmlns:a16="http://schemas.microsoft.com/office/drawing/2014/main" id="{1ECEC8F0-FBE8-41D8-BA37-510A1BC7DF8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 l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09" name="Freeform: Shape 708">
                  <a:extLst>
                    <a:ext uri="{FF2B5EF4-FFF2-40B4-BE49-F238E27FC236}">
                      <a16:creationId xmlns:a16="http://schemas.microsoft.com/office/drawing/2014/main" id="{53B998EB-DF0D-4B62-902F-6E4D933FB89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40242" y="3040105"/>
                  <a:ext cx="216000" cy="216000"/>
                </a:xfrm>
                <a:custGeom>
                  <a:avLst/>
                  <a:gdLst>
                    <a:gd name="connsiteX0" fmla="*/ 3700272 w 3700272"/>
                    <a:gd name="connsiteY0" fmla="*/ 81629 h 2028897"/>
                    <a:gd name="connsiteX1" fmla="*/ 2773680 w 3700272"/>
                    <a:gd name="connsiteY1" fmla="*/ 93821 h 2028897"/>
                    <a:gd name="connsiteX2" fmla="*/ 1840992 w 3700272"/>
                    <a:gd name="connsiteY2" fmla="*/ 1026509 h 2028897"/>
                    <a:gd name="connsiteX3" fmla="*/ 914400 w 3700272"/>
                    <a:gd name="connsiteY3" fmla="*/ 1940909 h 2028897"/>
                    <a:gd name="connsiteX4" fmla="*/ 0 w 3700272"/>
                    <a:gd name="connsiteY4" fmla="*/ 1940909 h 2028897"/>
                    <a:gd name="connsiteX0" fmla="*/ 3700272 w 3700272"/>
                    <a:gd name="connsiteY0" fmla="*/ 56787 h 2004055"/>
                    <a:gd name="connsiteX1" fmla="*/ 2773680 w 3700272"/>
                    <a:gd name="connsiteY1" fmla="*/ 68979 h 2004055"/>
                    <a:gd name="connsiteX2" fmla="*/ 1840992 w 3700272"/>
                    <a:gd name="connsiteY2" fmla="*/ 1001667 h 2004055"/>
                    <a:gd name="connsiteX3" fmla="*/ 914400 w 3700272"/>
                    <a:gd name="connsiteY3" fmla="*/ 1916067 h 2004055"/>
                    <a:gd name="connsiteX4" fmla="*/ 0 w 3700272"/>
                    <a:gd name="connsiteY4" fmla="*/ 1916067 h 2004055"/>
                    <a:gd name="connsiteX0" fmla="*/ 3700272 w 3700272"/>
                    <a:gd name="connsiteY0" fmla="*/ 56787 h 1984482"/>
                    <a:gd name="connsiteX1" fmla="*/ 2773680 w 3700272"/>
                    <a:gd name="connsiteY1" fmla="*/ 68979 h 1984482"/>
                    <a:gd name="connsiteX2" fmla="*/ 1840992 w 3700272"/>
                    <a:gd name="connsiteY2" fmla="*/ 1001667 h 1984482"/>
                    <a:gd name="connsiteX3" fmla="*/ 914400 w 3700272"/>
                    <a:gd name="connsiteY3" fmla="*/ 1916067 h 1984482"/>
                    <a:gd name="connsiteX4" fmla="*/ 0 w 3700272"/>
                    <a:gd name="connsiteY4" fmla="*/ 1916067 h 1984482"/>
                    <a:gd name="connsiteX0" fmla="*/ 3700272 w 3700272"/>
                    <a:gd name="connsiteY0" fmla="*/ 56787 h 1926977"/>
                    <a:gd name="connsiteX1" fmla="*/ 2773680 w 3700272"/>
                    <a:gd name="connsiteY1" fmla="*/ 68979 h 1926977"/>
                    <a:gd name="connsiteX2" fmla="*/ 1840992 w 3700272"/>
                    <a:gd name="connsiteY2" fmla="*/ 1001667 h 1926977"/>
                    <a:gd name="connsiteX3" fmla="*/ 914400 w 3700272"/>
                    <a:gd name="connsiteY3" fmla="*/ 1818531 h 1926977"/>
                    <a:gd name="connsiteX4" fmla="*/ 0 w 3700272"/>
                    <a:gd name="connsiteY4" fmla="*/ 1916067 h 1926977"/>
                    <a:gd name="connsiteX0" fmla="*/ 3700272 w 3700272"/>
                    <a:gd name="connsiteY0" fmla="*/ 0 h 1870190"/>
                    <a:gd name="connsiteX1" fmla="*/ 2773680 w 3700272"/>
                    <a:gd name="connsiteY1" fmla="*/ 121920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0190"/>
                    <a:gd name="connsiteX1" fmla="*/ 2330335 w 3700272"/>
                    <a:gd name="connsiteY1" fmla="*/ 108065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2922"/>
                    <a:gd name="connsiteX1" fmla="*/ 2330335 w 3700272"/>
                    <a:gd name="connsiteY1" fmla="*/ 108065 h 1872922"/>
                    <a:gd name="connsiteX2" fmla="*/ 1840992 w 3700272"/>
                    <a:gd name="connsiteY2" fmla="*/ 944880 h 1872922"/>
                    <a:gd name="connsiteX3" fmla="*/ 1371600 w 3700272"/>
                    <a:gd name="connsiteY3" fmla="*/ 1768671 h 1872922"/>
                    <a:gd name="connsiteX4" fmla="*/ 0 w 3700272"/>
                    <a:gd name="connsiteY4" fmla="*/ 1859280 h 1872922"/>
                    <a:gd name="connsiteX0" fmla="*/ 3700272 w 3700272"/>
                    <a:gd name="connsiteY0" fmla="*/ 52308 h 1925230"/>
                    <a:gd name="connsiteX1" fmla="*/ 2330335 w 3700272"/>
                    <a:gd name="connsiteY1" fmla="*/ 160373 h 1925230"/>
                    <a:gd name="connsiteX2" fmla="*/ 1371600 w 3700272"/>
                    <a:gd name="connsiteY2" fmla="*/ 1820979 h 1925230"/>
                    <a:gd name="connsiteX3" fmla="*/ 0 w 3700272"/>
                    <a:gd name="connsiteY3" fmla="*/ 1911588 h 1925230"/>
                    <a:gd name="connsiteX0" fmla="*/ 3700272 w 3700272"/>
                    <a:gd name="connsiteY0" fmla="*/ 0 h 1919590"/>
                    <a:gd name="connsiteX1" fmla="*/ 2309553 w 3700272"/>
                    <a:gd name="connsiteY1" fmla="*/ 225829 h 1919590"/>
                    <a:gd name="connsiteX2" fmla="*/ 1371600 w 3700272"/>
                    <a:gd name="connsiteY2" fmla="*/ 1768671 h 1919590"/>
                    <a:gd name="connsiteX3" fmla="*/ 0 w 3700272"/>
                    <a:gd name="connsiteY3" fmla="*/ 1859280 h 1919590"/>
                    <a:gd name="connsiteX0" fmla="*/ 3700272 w 3700272"/>
                    <a:gd name="connsiteY0" fmla="*/ 0 h 1875409"/>
                    <a:gd name="connsiteX1" fmla="*/ 2309553 w 3700272"/>
                    <a:gd name="connsiteY1" fmla="*/ 225829 h 1875409"/>
                    <a:gd name="connsiteX2" fmla="*/ 1371600 w 3700272"/>
                    <a:gd name="connsiteY2" fmla="*/ 1678617 h 1875409"/>
                    <a:gd name="connsiteX3" fmla="*/ 0 w 3700272"/>
                    <a:gd name="connsiteY3" fmla="*/ 1859280 h 1875409"/>
                    <a:gd name="connsiteX0" fmla="*/ 3700272 w 3700272"/>
                    <a:gd name="connsiteY0" fmla="*/ 0 h 1863045"/>
                    <a:gd name="connsiteX1" fmla="*/ 2309553 w 3700272"/>
                    <a:gd name="connsiteY1" fmla="*/ 225829 h 1863045"/>
                    <a:gd name="connsiteX2" fmla="*/ 1392382 w 3700272"/>
                    <a:gd name="connsiteY2" fmla="*/ 1630126 h 1863045"/>
                    <a:gd name="connsiteX3" fmla="*/ 0 w 3700272"/>
                    <a:gd name="connsiteY3" fmla="*/ 1859280 h 186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00272" h="1863045">
                      <a:moveTo>
                        <a:pt x="3700272" y="0"/>
                      </a:moveTo>
                      <a:cubicBezTo>
                        <a:pt x="3373628" y="18796"/>
                        <a:pt x="2694201" y="-45859"/>
                        <a:pt x="2309553" y="225829"/>
                      </a:cubicBezTo>
                      <a:cubicBezTo>
                        <a:pt x="1924905" y="497517"/>
                        <a:pt x="1777307" y="1357884"/>
                        <a:pt x="1392382" y="1630126"/>
                      </a:cubicBezTo>
                      <a:cubicBezTo>
                        <a:pt x="1007457" y="1902368"/>
                        <a:pt x="315976" y="1862328"/>
                        <a:pt x="0" y="1859280"/>
                      </a:cubicBezTo>
                    </a:path>
                  </a:pathLst>
                </a:cu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49" name="Group 648">
                <a:extLst>
                  <a:ext uri="{FF2B5EF4-FFF2-40B4-BE49-F238E27FC236}">
                    <a16:creationId xmlns:a16="http://schemas.microsoft.com/office/drawing/2014/main" id="{8A36B6A9-7B6B-447D-BFBD-0099EF246676}"/>
                  </a:ext>
                </a:extLst>
              </p:cNvPr>
              <p:cNvGrpSpPr/>
              <p:nvPr/>
            </p:nvGrpSpPr>
            <p:grpSpPr>
              <a:xfrm>
                <a:off x="7020272" y="3363838"/>
                <a:ext cx="288032" cy="288032"/>
                <a:chOff x="8100392" y="3003798"/>
                <a:chExt cx="288032" cy="2880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6" name="Oval 705">
                      <a:extLst>
                        <a:ext uri="{FF2B5EF4-FFF2-40B4-BE49-F238E27FC236}">
                          <a16:creationId xmlns:a16="http://schemas.microsoft.com/office/drawing/2014/main" id="{06116072-B511-4AD2-B737-17166578B0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06" name="Oval 705">
                      <a:extLst>
                        <a:ext uri="{FF2B5EF4-FFF2-40B4-BE49-F238E27FC236}">
                          <a16:creationId xmlns:a16="http://schemas.microsoft.com/office/drawing/2014/main" id="{06116072-B511-4AD2-B737-17166578B07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 l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07" name="Freeform: Shape 706">
                  <a:extLst>
                    <a:ext uri="{FF2B5EF4-FFF2-40B4-BE49-F238E27FC236}">
                      <a16:creationId xmlns:a16="http://schemas.microsoft.com/office/drawing/2014/main" id="{77B77BE2-6230-4CA5-AB96-B4596F5D78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40242" y="3040105"/>
                  <a:ext cx="216000" cy="216000"/>
                </a:xfrm>
                <a:custGeom>
                  <a:avLst/>
                  <a:gdLst>
                    <a:gd name="connsiteX0" fmla="*/ 3700272 w 3700272"/>
                    <a:gd name="connsiteY0" fmla="*/ 81629 h 2028897"/>
                    <a:gd name="connsiteX1" fmla="*/ 2773680 w 3700272"/>
                    <a:gd name="connsiteY1" fmla="*/ 93821 h 2028897"/>
                    <a:gd name="connsiteX2" fmla="*/ 1840992 w 3700272"/>
                    <a:gd name="connsiteY2" fmla="*/ 1026509 h 2028897"/>
                    <a:gd name="connsiteX3" fmla="*/ 914400 w 3700272"/>
                    <a:gd name="connsiteY3" fmla="*/ 1940909 h 2028897"/>
                    <a:gd name="connsiteX4" fmla="*/ 0 w 3700272"/>
                    <a:gd name="connsiteY4" fmla="*/ 1940909 h 2028897"/>
                    <a:gd name="connsiteX0" fmla="*/ 3700272 w 3700272"/>
                    <a:gd name="connsiteY0" fmla="*/ 56787 h 2004055"/>
                    <a:gd name="connsiteX1" fmla="*/ 2773680 w 3700272"/>
                    <a:gd name="connsiteY1" fmla="*/ 68979 h 2004055"/>
                    <a:gd name="connsiteX2" fmla="*/ 1840992 w 3700272"/>
                    <a:gd name="connsiteY2" fmla="*/ 1001667 h 2004055"/>
                    <a:gd name="connsiteX3" fmla="*/ 914400 w 3700272"/>
                    <a:gd name="connsiteY3" fmla="*/ 1916067 h 2004055"/>
                    <a:gd name="connsiteX4" fmla="*/ 0 w 3700272"/>
                    <a:gd name="connsiteY4" fmla="*/ 1916067 h 2004055"/>
                    <a:gd name="connsiteX0" fmla="*/ 3700272 w 3700272"/>
                    <a:gd name="connsiteY0" fmla="*/ 56787 h 1984482"/>
                    <a:gd name="connsiteX1" fmla="*/ 2773680 w 3700272"/>
                    <a:gd name="connsiteY1" fmla="*/ 68979 h 1984482"/>
                    <a:gd name="connsiteX2" fmla="*/ 1840992 w 3700272"/>
                    <a:gd name="connsiteY2" fmla="*/ 1001667 h 1984482"/>
                    <a:gd name="connsiteX3" fmla="*/ 914400 w 3700272"/>
                    <a:gd name="connsiteY3" fmla="*/ 1916067 h 1984482"/>
                    <a:gd name="connsiteX4" fmla="*/ 0 w 3700272"/>
                    <a:gd name="connsiteY4" fmla="*/ 1916067 h 1984482"/>
                    <a:gd name="connsiteX0" fmla="*/ 3700272 w 3700272"/>
                    <a:gd name="connsiteY0" fmla="*/ 56787 h 1926977"/>
                    <a:gd name="connsiteX1" fmla="*/ 2773680 w 3700272"/>
                    <a:gd name="connsiteY1" fmla="*/ 68979 h 1926977"/>
                    <a:gd name="connsiteX2" fmla="*/ 1840992 w 3700272"/>
                    <a:gd name="connsiteY2" fmla="*/ 1001667 h 1926977"/>
                    <a:gd name="connsiteX3" fmla="*/ 914400 w 3700272"/>
                    <a:gd name="connsiteY3" fmla="*/ 1818531 h 1926977"/>
                    <a:gd name="connsiteX4" fmla="*/ 0 w 3700272"/>
                    <a:gd name="connsiteY4" fmla="*/ 1916067 h 1926977"/>
                    <a:gd name="connsiteX0" fmla="*/ 3700272 w 3700272"/>
                    <a:gd name="connsiteY0" fmla="*/ 0 h 1870190"/>
                    <a:gd name="connsiteX1" fmla="*/ 2773680 w 3700272"/>
                    <a:gd name="connsiteY1" fmla="*/ 121920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0190"/>
                    <a:gd name="connsiteX1" fmla="*/ 2330335 w 3700272"/>
                    <a:gd name="connsiteY1" fmla="*/ 108065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2922"/>
                    <a:gd name="connsiteX1" fmla="*/ 2330335 w 3700272"/>
                    <a:gd name="connsiteY1" fmla="*/ 108065 h 1872922"/>
                    <a:gd name="connsiteX2" fmla="*/ 1840992 w 3700272"/>
                    <a:gd name="connsiteY2" fmla="*/ 944880 h 1872922"/>
                    <a:gd name="connsiteX3" fmla="*/ 1371600 w 3700272"/>
                    <a:gd name="connsiteY3" fmla="*/ 1768671 h 1872922"/>
                    <a:gd name="connsiteX4" fmla="*/ 0 w 3700272"/>
                    <a:gd name="connsiteY4" fmla="*/ 1859280 h 1872922"/>
                    <a:gd name="connsiteX0" fmla="*/ 3700272 w 3700272"/>
                    <a:gd name="connsiteY0" fmla="*/ 52308 h 1925230"/>
                    <a:gd name="connsiteX1" fmla="*/ 2330335 w 3700272"/>
                    <a:gd name="connsiteY1" fmla="*/ 160373 h 1925230"/>
                    <a:gd name="connsiteX2" fmla="*/ 1371600 w 3700272"/>
                    <a:gd name="connsiteY2" fmla="*/ 1820979 h 1925230"/>
                    <a:gd name="connsiteX3" fmla="*/ 0 w 3700272"/>
                    <a:gd name="connsiteY3" fmla="*/ 1911588 h 1925230"/>
                    <a:gd name="connsiteX0" fmla="*/ 3700272 w 3700272"/>
                    <a:gd name="connsiteY0" fmla="*/ 0 h 1919590"/>
                    <a:gd name="connsiteX1" fmla="*/ 2309553 w 3700272"/>
                    <a:gd name="connsiteY1" fmla="*/ 225829 h 1919590"/>
                    <a:gd name="connsiteX2" fmla="*/ 1371600 w 3700272"/>
                    <a:gd name="connsiteY2" fmla="*/ 1768671 h 1919590"/>
                    <a:gd name="connsiteX3" fmla="*/ 0 w 3700272"/>
                    <a:gd name="connsiteY3" fmla="*/ 1859280 h 1919590"/>
                    <a:gd name="connsiteX0" fmla="*/ 3700272 w 3700272"/>
                    <a:gd name="connsiteY0" fmla="*/ 0 h 1875409"/>
                    <a:gd name="connsiteX1" fmla="*/ 2309553 w 3700272"/>
                    <a:gd name="connsiteY1" fmla="*/ 225829 h 1875409"/>
                    <a:gd name="connsiteX2" fmla="*/ 1371600 w 3700272"/>
                    <a:gd name="connsiteY2" fmla="*/ 1678617 h 1875409"/>
                    <a:gd name="connsiteX3" fmla="*/ 0 w 3700272"/>
                    <a:gd name="connsiteY3" fmla="*/ 1859280 h 1875409"/>
                    <a:gd name="connsiteX0" fmla="*/ 3700272 w 3700272"/>
                    <a:gd name="connsiteY0" fmla="*/ 0 h 1863045"/>
                    <a:gd name="connsiteX1" fmla="*/ 2309553 w 3700272"/>
                    <a:gd name="connsiteY1" fmla="*/ 225829 h 1863045"/>
                    <a:gd name="connsiteX2" fmla="*/ 1392382 w 3700272"/>
                    <a:gd name="connsiteY2" fmla="*/ 1630126 h 1863045"/>
                    <a:gd name="connsiteX3" fmla="*/ 0 w 3700272"/>
                    <a:gd name="connsiteY3" fmla="*/ 1859280 h 186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00272" h="1863045">
                      <a:moveTo>
                        <a:pt x="3700272" y="0"/>
                      </a:moveTo>
                      <a:cubicBezTo>
                        <a:pt x="3373628" y="18796"/>
                        <a:pt x="2694201" y="-45859"/>
                        <a:pt x="2309553" y="225829"/>
                      </a:cubicBezTo>
                      <a:cubicBezTo>
                        <a:pt x="1924905" y="497517"/>
                        <a:pt x="1777307" y="1357884"/>
                        <a:pt x="1392382" y="1630126"/>
                      </a:cubicBezTo>
                      <a:cubicBezTo>
                        <a:pt x="1007457" y="1902368"/>
                        <a:pt x="315976" y="1862328"/>
                        <a:pt x="0" y="1859280"/>
                      </a:cubicBezTo>
                    </a:path>
                  </a:pathLst>
                </a:cu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0" name="Group 649">
                <a:extLst>
                  <a:ext uri="{FF2B5EF4-FFF2-40B4-BE49-F238E27FC236}">
                    <a16:creationId xmlns:a16="http://schemas.microsoft.com/office/drawing/2014/main" id="{9FE56ED2-C19F-412E-BD81-158401AB59E5}"/>
                  </a:ext>
                </a:extLst>
              </p:cNvPr>
              <p:cNvGrpSpPr/>
              <p:nvPr/>
            </p:nvGrpSpPr>
            <p:grpSpPr>
              <a:xfrm>
                <a:off x="7020272" y="3723878"/>
                <a:ext cx="288032" cy="288032"/>
                <a:chOff x="8100392" y="3003798"/>
                <a:chExt cx="288032" cy="2880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4" name="Oval 703">
                      <a:extLst>
                        <a:ext uri="{FF2B5EF4-FFF2-40B4-BE49-F238E27FC236}">
                          <a16:creationId xmlns:a16="http://schemas.microsoft.com/office/drawing/2014/main" id="{5AEEE310-BB3A-4F4C-9F28-CE9ADCF938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04" name="Oval 703">
                      <a:extLst>
                        <a:ext uri="{FF2B5EF4-FFF2-40B4-BE49-F238E27FC236}">
                          <a16:creationId xmlns:a16="http://schemas.microsoft.com/office/drawing/2014/main" id="{5AEEE310-BB3A-4F4C-9F28-CE9ADCF9383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 l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05" name="Freeform: Shape 704">
                  <a:extLst>
                    <a:ext uri="{FF2B5EF4-FFF2-40B4-BE49-F238E27FC236}">
                      <a16:creationId xmlns:a16="http://schemas.microsoft.com/office/drawing/2014/main" id="{E0D6ADA8-816E-4EE2-970B-D2B390598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40242" y="3040105"/>
                  <a:ext cx="216000" cy="216000"/>
                </a:xfrm>
                <a:custGeom>
                  <a:avLst/>
                  <a:gdLst>
                    <a:gd name="connsiteX0" fmla="*/ 3700272 w 3700272"/>
                    <a:gd name="connsiteY0" fmla="*/ 81629 h 2028897"/>
                    <a:gd name="connsiteX1" fmla="*/ 2773680 w 3700272"/>
                    <a:gd name="connsiteY1" fmla="*/ 93821 h 2028897"/>
                    <a:gd name="connsiteX2" fmla="*/ 1840992 w 3700272"/>
                    <a:gd name="connsiteY2" fmla="*/ 1026509 h 2028897"/>
                    <a:gd name="connsiteX3" fmla="*/ 914400 w 3700272"/>
                    <a:gd name="connsiteY3" fmla="*/ 1940909 h 2028897"/>
                    <a:gd name="connsiteX4" fmla="*/ 0 w 3700272"/>
                    <a:gd name="connsiteY4" fmla="*/ 1940909 h 2028897"/>
                    <a:gd name="connsiteX0" fmla="*/ 3700272 w 3700272"/>
                    <a:gd name="connsiteY0" fmla="*/ 56787 h 2004055"/>
                    <a:gd name="connsiteX1" fmla="*/ 2773680 w 3700272"/>
                    <a:gd name="connsiteY1" fmla="*/ 68979 h 2004055"/>
                    <a:gd name="connsiteX2" fmla="*/ 1840992 w 3700272"/>
                    <a:gd name="connsiteY2" fmla="*/ 1001667 h 2004055"/>
                    <a:gd name="connsiteX3" fmla="*/ 914400 w 3700272"/>
                    <a:gd name="connsiteY3" fmla="*/ 1916067 h 2004055"/>
                    <a:gd name="connsiteX4" fmla="*/ 0 w 3700272"/>
                    <a:gd name="connsiteY4" fmla="*/ 1916067 h 2004055"/>
                    <a:gd name="connsiteX0" fmla="*/ 3700272 w 3700272"/>
                    <a:gd name="connsiteY0" fmla="*/ 56787 h 1984482"/>
                    <a:gd name="connsiteX1" fmla="*/ 2773680 w 3700272"/>
                    <a:gd name="connsiteY1" fmla="*/ 68979 h 1984482"/>
                    <a:gd name="connsiteX2" fmla="*/ 1840992 w 3700272"/>
                    <a:gd name="connsiteY2" fmla="*/ 1001667 h 1984482"/>
                    <a:gd name="connsiteX3" fmla="*/ 914400 w 3700272"/>
                    <a:gd name="connsiteY3" fmla="*/ 1916067 h 1984482"/>
                    <a:gd name="connsiteX4" fmla="*/ 0 w 3700272"/>
                    <a:gd name="connsiteY4" fmla="*/ 1916067 h 1984482"/>
                    <a:gd name="connsiteX0" fmla="*/ 3700272 w 3700272"/>
                    <a:gd name="connsiteY0" fmla="*/ 56787 h 1926977"/>
                    <a:gd name="connsiteX1" fmla="*/ 2773680 w 3700272"/>
                    <a:gd name="connsiteY1" fmla="*/ 68979 h 1926977"/>
                    <a:gd name="connsiteX2" fmla="*/ 1840992 w 3700272"/>
                    <a:gd name="connsiteY2" fmla="*/ 1001667 h 1926977"/>
                    <a:gd name="connsiteX3" fmla="*/ 914400 w 3700272"/>
                    <a:gd name="connsiteY3" fmla="*/ 1818531 h 1926977"/>
                    <a:gd name="connsiteX4" fmla="*/ 0 w 3700272"/>
                    <a:gd name="connsiteY4" fmla="*/ 1916067 h 1926977"/>
                    <a:gd name="connsiteX0" fmla="*/ 3700272 w 3700272"/>
                    <a:gd name="connsiteY0" fmla="*/ 0 h 1870190"/>
                    <a:gd name="connsiteX1" fmla="*/ 2773680 w 3700272"/>
                    <a:gd name="connsiteY1" fmla="*/ 121920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0190"/>
                    <a:gd name="connsiteX1" fmla="*/ 2330335 w 3700272"/>
                    <a:gd name="connsiteY1" fmla="*/ 108065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2922"/>
                    <a:gd name="connsiteX1" fmla="*/ 2330335 w 3700272"/>
                    <a:gd name="connsiteY1" fmla="*/ 108065 h 1872922"/>
                    <a:gd name="connsiteX2" fmla="*/ 1840992 w 3700272"/>
                    <a:gd name="connsiteY2" fmla="*/ 944880 h 1872922"/>
                    <a:gd name="connsiteX3" fmla="*/ 1371600 w 3700272"/>
                    <a:gd name="connsiteY3" fmla="*/ 1768671 h 1872922"/>
                    <a:gd name="connsiteX4" fmla="*/ 0 w 3700272"/>
                    <a:gd name="connsiteY4" fmla="*/ 1859280 h 1872922"/>
                    <a:gd name="connsiteX0" fmla="*/ 3700272 w 3700272"/>
                    <a:gd name="connsiteY0" fmla="*/ 52308 h 1925230"/>
                    <a:gd name="connsiteX1" fmla="*/ 2330335 w 3700272"/>
                    <a:gd name="connsiteY1" fmla="*/ 160373 h 1925230"/>
                    <a:gd name="connsiteX2" fmla="*/ 1371600 w 3700272"/>
                    <a:gd name="connsiteY2" fmla="*/ 1820979 h 1925230"/>
                    <a:gd name="connsiteX3" fmla="*/ 0 w 3700272"/>
                    <a:gd name="connsiteY3" fmla="*/ 1911588 h 1925230"/>
                    <a:gd name="connsiteX0" fmla="*/ 3700272 w 3700272"/>
                    <a:gd name="connsiteY0" fmla="*/ 0 h 1919590"/>
                    <a:gd name="connsiteX1" fmla="*/ 2309553 w 3700272"/>
                    <a:gd name="connsiteY1" fmla="*/ 225829 h 1919590"/>
                    <a:gd name="connsiteX2" fmla="*/ 1371600 w 3700272"/>
                    <a:gd name="connsiteY2" fmla="*/ 1768671 h 1919590"/>
                    <a:gd name="connsiteX3" fmla="*/ 0 w 3700272"/>
                    <a:gd name="connsiteY3" fmla="*/ 1859280 h 1919590"/>
                    <a:gd name="connsiteX0" fmla="*/ 3700272 w 3700272"/>
                    <a:gd name="connsiteY0" fmla="*/ 0 h 1875409"/>
                    <a:gd name="connsiteX1" fmla="*/ 2309553 w 3700272"/>
                    <a:gd name="connsiteY1" fmla="*/ 225829 h 1875409"/>
                    <a:gd name="connsiteX2" fmla="*/ 1371600 w 3700272"/>
                    <a:gd name="connsiteY2" fmla="*/ 1678617 h 1875409"/>
                    <a:gd name="connsiteX3" fmla="*/ 0 w 3700272"/>
                    <a:gd name="connsiteY3" fmla="*/ 1859280 h 1875409"/>
                    <a:gd name="connsiteX0" fmla="*/ 3700272 w 3700272"/>
                    <a:gd name="connsiteY0" fmla="*/ 0 h 1863045"/>
                    <a:gd name="connsiteX1" fmla="*/ 2309553 w 3700272"/>
                    <a:gd name="connsiteY1" fmla="*/ 225829 h 1863045"/>
                    <a:gd name="connsiteX2" fmla="*/ 1392382 w 3700272"/>
                    <a:gd name="connsiteY2" fmla="*/ 1630126 h 1863045"/>
                    <a:gd name="connsiteX3" fmla="*/ 0 w 3700272"/>
                    <a:gd name="connsiteY3" fmla="*/ 1859280 h 186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00272" h="1863045">
                      <a:moveTo>
                        <a:pt x="3700272" y="0"/>
                      </a:moveTo>
                      <a:cubicBezTo>
                        <a:pt x="3373628" y="18796"/>
                        <a:pt x="2694201" y="-45859"/>
                        <a:pt x="2309553" y="225829"/>
                      </a:cubicBezTo>
                      <a:cubicBezTo>
                        <a:pt x="1924905" y="497517"/>
                        <a:pt x="1777307" y="1357884"/>
                        <a:pt x="1392382" y="1630126"/>
                      </a:cubicBezTo>
                      <a:cubicBezTo>
                        <a:pt x="1007457" y="1902368"/>
                        <a:pt x="315976" y="1862328"/>
                        <a:pt x="0" y="1859280"/>
                      </a:cubicBezTo>
                    </a:path>
                  </a:pathLst>
                </a:cu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1" name="Group 650">
                <a:extLst>
                  <a:ext uri="{FF2B5EF4-FFF2-40B4-BE49-F238E27FC236}">
                    <a16:creationId xmlns:a16="http://schemas.microsoft.com/office/drawing/2014/main" id="{A57F9846-F79E-4D28-9132-5DADB8B13069}"/>
                  </a:ext>
                </a:extLst>
              </p:cNvPr>
              <p:cNvGrpSpPr/>
              <p:nvPr/>
            </p:nvGrpSpPr>
            <p:grpSpPr>
              <a:xfrm>
                <a:off x="7020272" y="4083918"/>
                <a:ext cx="288032" cy="288032"/>
                <a:chOff x="8100392" y="3003798"/>
                <a:chExt cx="288032" cy="2880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2" name="Oval 701">
                      <a:extLst>
                        <a:ext uri="{FF2B5EF4-FFF2-40B4-BE49-F238E27FC236}">
                          <a16:creationId xmlns:a16="http://schemas.microsoft.com/office/drawing/2014/main" id="{62031579-D0A9-47A2-83D9-6718B9917C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02" name="Oval 701">
                      <a:extLst>
                        <a:ext uri="{FF2B5EF4-FFF2-40B4-BE49-F238E27FC236}">
                          <a16:creationId xmlns:a16="http://schemas.microsoft.com/office/drawing/2014/main" id="{62031579-D0A9-47A2-83D9-6718B9917CE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 l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03" name="Freeform: Shape 702">
                  <a:extLst>
                    <a:ext uri="{FF2B5EF4-FFF2-40B4-BE49-F238E27FC236}">
                      <a16:creationId xmlns:a16="http://schemas.microsoft.com/office/drawing/2014/main" id="{5CB5F0E8-D095-4EF8-8FBA-8020F7E3885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40242" y="3040105"/>
                  <a:ext cx="216000" cy="216000"/>
                </a:xfrm>
                <a:custGeom>
                  <a:avLst/>
                  <a:gdLst>
                    <a:gd name="connsiteX0" fmla="*/ 3700272 w 3700272"/>
                    <a:gd name="connsiteY0" fmla="*/ 81629 h 2028897"/>
                    <a:gd name="connsiteX1" fmla="*/ 2773680 w 3700272"/>
                    <a:gd name="connsiteY1" fmla="*/ 93821 h 2028897"/>
                    <a:gd name="connsiteX2" fmla="*/ 1840992 w 3700272"/>
                    <a:gd name="connsiteY2" fmla="*/ 1026509 h 2028897"/>
                    <a:gd name="connsiteX3" fmla="*/ 914400 w 3700272"/>
                    <a:gd name="connsiteY3" fmla="*/ 1940909 h 2028897"/>
                    <a:gd name="connsiteX4" fmla="*/ 0 w 3700272"/>
                    <a:gd name="connsiteY4" fmla="*/ 1940909 h 2028897"/>
                    <a:gd name="connsiteX0" fmla="*/ 3700272 w 3700272"/>
                    <a:gd name="connsiteY0" fmla="*/ 56787 h 2004055"/>
                    <a:gd name="connsiteX1" fmla="*/ 2773680 w 3700272"/>
                    <a:gd name="connsiteY1" fmla="*/ 68979 h 2004055"/>
                    <a:gd name="connsiteX2" fmla="*/ 1840992 w 3700272"/>
                    <a:gd name="connsiteY2" fmla="*/ 1001667 h 2004055"/>
                    <a:gd name="connsiteX3" fmla="*/ 914400 w 3700272"/>
                    <a:gd name="connsiteY3" fmla="*/ 1916067 h 2004055"/>
                    <a:gd name="connsiteX4" fmla="*/ 0 w 3700272"/>
                    <a:gd name="connsiteY4" fmla="*/ 1916067 h 2004055"/>
                    <a:gd name="connsiteX0" fmla="*/ 3700272 w 3700272"/>
                    <a:gd name="connsiteY0" fmla="*/ 56787 h 1984482"/>
                    <a:gd name="connsiteX1" fmla="*/ 2773680 w 3700272"/>
                    <a:gd name="connsiteY1" fmla="*/ 68979 h 1984482"/>
                    <a:gd name="connsiteX2" fmla="*/ 1840992 w 3700272"/>
                    <a:gd name="connsiteY2" fmla="*/ 1001667 h 1984482"/>
                    <a:gd name="connsiteX3" fmla="*/ 914400 w 3700272"/>
                    <a:gd name="connsiteY3" fmla="*/ 1916067 h 1984482"/>
                    <a:gd name="connsiteX4" fmla="*/ 0 w 3700272"/>
                    <a:gd name="connsiteY4" fmla="*/ 1916067 h 1984482"/>
                    <a:gd name="connsiteX0" fmla="*/ 3700272 w 3700272"/>
                    <a:gd name="connsiteY0" fmla="*/ 56787 h 1926977"/>
                    <a:gd name="connsiteX1" fmla="*/ 2773680 w 3700272"/>
                    <a:gd name="connsiteY1" fmla="*/ 68979 h 1926977"/>
                    <a:gd name="connsiteX2" fmla="*/ 1840992 w 3700272"/>
                    <a:gd name="connsiteY2" fmla="*/ 1001667 h 1926977"/>
                    <a:gd name="connsiteX3" fmla="*/ 914400 w 3700272"/>
                    <a:gd name="connsiteY3" fmla="*/ 1818531 h 1926977"/>
                    <a:gd name="connsiteX4" fmla="*/ 0 w 3700272"/>
                    <a:gd name="connsiteY4" fmla="*/ 1916067 h 1926977"/>
                    <a:gd name="connsiteX0" fmla="*/ 3700272 w 3700272"/>
                    <a:gd name="connsiteY0" fmla="*/ 0 h 1870190"/>
                    <a:gd name="connsiteX1" fmla="*/ 2773680 w 3700272"/>
                    <a:gd name="connsiteY1" fmla="*/ 121920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0190"/>
                    <a:gd name="connsiteX1" fmla="*/ 2330335 w 3700272"/>
                    <a:gd name="connsiteY1" fmla="*/ 108065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2922"/>
                    <a:gd name="connsiteX1" fmla="*/ 2330335 w 3700272"/>
                    <a:gd name="connsiteY1" fmla="*/ 108065 h 1872922"/>
                    <a:gd name="connsiteX2" fmla="*/ 1840992 w 3700272"/>
                    <a:gd name="connsiteY2" fmla="*/ 944880 h 1872922"/>
                    <a:gd name="connsiteX3" fmla="*/ 1371600 w 3700272"/>
                    <a:gd name="connsiteY3" fmla="*/ 1768671 h 1872922"/>
                    <a:gd name="connsiteX4" fmla="*/ 0 w 3700272"/>
                    <a:gd name="connsiteY4" fmla="*/ 1859280 h 1872922"/>
                    <a:gd name="connsiteX0" fmla="*/ 3700272 w 3700272"/>
                    <a:gd name="connsiteY0" fmla="*/ 52308 h 1925230"/>
                    <a:gd name="connsiteX1" fmla="*/ 2330335 w 3700272"/>
                    <a:gd name="connsiteY1" fmla="*/ 160373 h 1925230"/>
                    <a:gd name="connsiteX2" fmla="*/ 1371600 w 3700272"/>
                    <a:gd name="connsiteY2" fmla="*/ 1820979 h 1925230"/>
                    <a:gd name="connsiteX3" fmla="*/ 0 w 3700272"/>
                    <a:gd name="connsiteY3" fmla="*/ 1911588 h 1925230"/>
                    <a:gd name="connsiteX0" fmla="*/ 3700272 w 3700272"/>
                    <a:gd name="connsiteY0" fmla="*/ 0 h 1919590"/>
                    <a:gd name="connsiteX1" fmla="*/ 2309553 w 3700272"/>
                    <a:gd name="connsiteY1" fmla="*/ 225829 h 1919590"/>
                    <a:gd name="connsiteX2" fmla="*/ 1371600 w 3700272"/>
                    <a:gd name="connsiteY2" fmla="*/ 1768671 h 1919590"/>
                    <a:gd name="connsiteX3" fmla="*/ 0 w 3700272"/>
                    <a:gd name="connsiteY3" fmla="*/ 1859280 h 1919590"/>
                    <a:gd name="connsiteX0" fmla="*/ 3700272 w 3700272"/>
                    <a:gd name="connsiteY0" fmla="*/ 0 h 1875409"/>
                    <a:gd name="connsiteX1" fmla="*/ 2309553 w 3700272"/>
                    <a:gd name="connsiteY1" fmla="*/ 225829 h 1875409"/>
                    <a:gd name="connsiteX2" fmla="*/ 1371600 w 3700272"/>
                    <a:gd name="connsiteY2" fmla="*/ 1678617 h 1875409"/>
                    <a:gd name="connsiteX3" fmla="*/ 0 w 3700272"/>
                    <a:gd name="connsiteY3" fmla="*/ 1859280 h 1875409"/>
                    <a:gd name="connsiteX0" fmla="*/ 3700272 w 3700272"/>
                    <a:gd name="connsiteY0" fmla="*/ 0 h 1863045"/>
                    <a:gd name="connsiteX1" fmla="*/ 2309553 w 3700272"/>
                    <a:gd name="connsiteY1" fmla="*/ 225829 h 1863045"/>
                    <a:gd name="connsiteX2" fmla="*/ 1392382 w 3700272"/>
                    <a:gd name="connsiteY2" fmla="*/ 1630126 h 1863045"/>
                    <a:gd name="connsiteX3" fmla="*/ 0 w 3700272"/>
                    <a:gd name="connsiteY3" fmla="*/ 1859280 h 186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00272" h="1863045">
                      <a:moveTo>
                        <a:pt x="3700272" y="0"/>
                      </a:moveTo>
                      <a:cubicBezTo>
                        <a:pt x="3373628" y="18796"/>
                        <a:pt x="2694201" y="-45859"/>
                        <a:pt x="2309553" y="225829"/>
                      </a:cubicBezTo>
                      <a:cubicBezTo>
                        <a:pt x="1924905" y="497517"/>
                        <a:pt x="1777307" y="1357884"/>
                        <a:pt x="1392382" y="1630126"/>
                      </a:cubicBezTo>
                      <a:cubicBezTo>
                        <a:pt x="1007457" y="1902368"/>
                        <a:pt x="315976" y="1862328"/>
                        <a:pt x="0" y="1859280"/>
                      </a:cubicBezTo>
                    </a:path>
                  </a:pathLst>
                </a:cu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2" name="Group 651">
                <a:extLst>
                  <a:ext uri="{FF2B5EF4-FFF2-40B4-BE49-F238E27FC236}">
                    <a16:creationId xmlns:a16="http://schemas.microsoft.com/office/drawing/2014/main" id="{12A8C866-9708-4DF2-A1A1-A0F4138D9DBB}"/>
                  </a:ext>
                </a:extLst>
              </p:cNvPr>
              <p:cNvGrpSpPr/>
              <p:nvPr/>
            </p:nvGrpSpPr>
            <p:grpSpPr>
              <a:xfrm>
                <a:off x="6186003" y="2164087"/>
                <a:ext cx="876450" cy="1962012"/>
                <a:chOff x="6186003" y="2164087"/>
                <a:chExt cx="876450" cy="1962012"/>
              </a:xfrm>
            </p:grpSpPr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1CB4919B-B091-4015-9B2F-7DD90FBC96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00FC179E-F96A-4026-9F46-4E19BF763C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Straight Connector 654">
                  <a:extLst>
                    <a:ext uri="{FF2B5EF4-FFF2-40B4-BE49-F238E27FC236}">
                      <a16:creationId xmlns:a16="http://schemas.microsoft.com/office/drawing/2014/main" id="{9A97A862-BA80-48D4-88DE-540E21E6FF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78777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56" name="Straight Connector 655">
                  <a:extLst>
                    <a:ext uri="{FF2B5EF4-FFF2-40B4-BE49-F238E27FC236}">
                      <a16:creationId xmlns:a16="http://schemas.microsoft.com/office/drawing/2014/main" id="{C6121028-A678-4F6C-9223-6E177D115D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78777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Straight Connector 656">
                  <a:extLst>
                    <a:ext uri="{FF2B5EF4-FFF2-40B4-BE49-F238E27FC236}">
                      <a16:creationId xmlns:a16="http://schemas.microsoft.com/office/drawing/2014/main" id="{865C53D6-C3A4-4B25-A56C-4D6F21E467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78777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58" name="Straight Connector 657">
                  <a:extLst>
                    <a:ext uri="{FF2B5EF4-FFF2-40B4-BE49-F238E27FC236}">
                      <a16:creationId xmlns:a16="http://schemas.microsoft.com/office/drawing/2014/main" id="{6E6052A5-C4AF-4DC9-A879-3423161AC0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59" name="Straight Connector 658">
                  <a:extLst>
                    <a:ext uri="{FF2B5EF4-FFF2-40B4-BE49-F238E27FC236}">
                      <a16:creationId xmlns:a16="http://schemas.microsoft.com/office/drawing/2014/main" id="{492021C3-FEEC-4714-880A-907CD754DF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42773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60" name="Straight Connector 659">
                  <a:extLst>
                    <a:ext uri="{FF2B5EF4-FFF2-40B4-BE49-F238E27FC236}">
                      <a16:creationId xmlns:a16="http://schemas.microsoft.com/office/drawing/2014/main" id="{F273BBE9-BFDC-4E32-A940-72C7CACFAF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42773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Straight Connector 660">
                  <a:extLst>
                    <a:ext uri="{FF2B5EF4-FFF2-40B4-BE49-F238E27FC236}">
                      <a16:creationId xmlns:a16="http://schemas.microsoft.com/office/drawing/2014/main" id="{B542C621-FFD5-47E3-9009-BE85603A02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42773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AECEF926-E06C-4AAB-A41F-8122E7AFC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427734"/>
                  <a:ext cx="792088" cy="144016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655F9AC0-B440-4DD8-B621-11F17F898C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89184374-696C-4F05-9E38-8F88CABDF5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D7C2211B-82AC-402D-940E-8E5AFD3C41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14781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D4B8ABA1-CD60-430F-A0E4-9FB374564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50785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E37BB5C7-DB65-4D45-A341-0D12DC6B1A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350785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BDD949E8-9528-472F-AB3F-490C2CFC3A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25820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69" name="Straight Connector 668">
                  <a:extLst>
                    <a:ext uri="{FF2B5EF4-FFF2-40B4-BE49-F238E27FC236}">
                      <a16:creationId xmlns:a16="http://schemas.microsoft.com/office/drawing/2014/main" id="{13CC3A36-2DC7-486C-9F15-7DD97842F2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61824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70" name="Straight Connector 669">
                  <a:extLst>
                    <a:ext uri="{FF2B5EF4-FFF2-40B4-BE49-F238E27FC236}">
                      <a16:creationId xmlns:a16="http://schemas.microsoft.com/office/drawing/2014/main" id="{FB9D0F39-5B33-45C2-BD63-E1C65569B5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97828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71" name="Straight Connector 670">
                  <a:extLst>
                    <a:ext uri="{FF2B5EF4-FFF2-40B4-BE49-F238E27FC236}">
                      <a16:creationId xmlns:a16="http://schemas.microsoft.com/office/drawing/2014/main" id="{75F2120A-F0FD-4BE0-812C-26703BAE0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133832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72" name="Straight Connector 671">
                  <a:extLst>
                    <a:ext uri="{FF2B5EF4-FFF2-40B4-BE49-F238E27FC236}">
                      <a16:creationId xmlns:a16="http://schemas.microsoft.com/office/drawing/2014/main" id="{509AD36E-3523-4EA6-B7F7-872A605731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169836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73" name="Straight Connector 672">
                  <a:extLst>
                    <a:ext uri="{FF2B5EF4-FFF2-40B4-BE49-F238E27FC236}">
                      <a16:creationId xmlns:a16="http://schemas.microsoft.com/office/drawing/2014/main" id="{8C239370-613A-4323-971F-41E62038DB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144016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74" name="Straight Connector 673">
                  <a:extLst>
                    <a:ext uri="{FF2B5EF4-FFF2-40B4-BE49-F238E27FC236}">
                      <a16:creationId xmlns:a16="http://schemas.microsoft.com/office/drawing/2014/main" id="{13ECFD7D-187D-46A0-B142-582175F2A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75" name="Straight Connector 674">
                  <a:extLst>
                    <a:ext uri="{FF2B5EF4-FFF2-40B4-BE49-F238E27FC236}">
                      <a16:creationId xmlns:a16="http://schemas.microsoft.com/office/drawing/2014/main" id="{EA6E3657-E5D2-4CA3-A99E-C4ACDC6C01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14781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76" name="Straight Connector 675">
                  <a:extLst>
                    <a:ext uri="{FF2B5EF4-FFF2-40B4-BE49-F238E27FC236}">
                      <a16:creationId xmlns:a16="http://schemas.microsoft.com/office/drawing/2014/main" id="{AEB255D5-D1EA-4FAA-AD47-F3FCD2135F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50785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Straight Connector 676">
                  <a:extLst>
                    <a:ext uri="{FF2B5EF4-FFF2-40B4-BE49-F238E27FC236}">
                      <a16:creationId xmlns:a16="http://schemas.microsoft.com/office/drawing/2014/main" id="{F888900B-F355-43D9-9C56-32551602A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86789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78" name="Straight Connector 677">
                  <a:extLst>
                    <a:ext uri="{FF2B5EF4-FFF2-40B4-BE49-F238E27FC236}">
                      <a16:creationId xmlns:a16="http://schemas.microsoft.com/office/drawing/2014/main" id="{E933BCD1-F34B-4AA2-97CC-6A38C3DC60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834269" cy="169836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Straight Connector 678">
                  <a:extLst>
                    <a:ext uri="{FF2B5EF4-FFF2-40B4-BE49-F238E27FC236}">
                      <a16:creationId xmlns:a16="http://schemas.microsoft.com/office/drawing/2014/main" id="{79F7913C-676A-4457-B914-3BC669BE83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834269" cy="133832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3867206B-6D89-4183-B87F-013CB7E38C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147814"/>
                  <a:ext cx="834269" cy="97828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CBBD5339-6832-401C-BBD8-7A0AA67949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507854"/>
                  <a:ext cx="834269" cy="61824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1FA80F03-1AE4-42DC-9D6A-F67D13783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867894"/>
                  <a:ext cx="834269" cy="25820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416811E3-70EC-4FD6-8832-B90C808A52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3742F050-1871-4D70-AB7C-42E75D367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F6AC1901-F66F-454A-9BEB-F46E353E344A}"/>
                    </a:ext>
                  </a:extLst>
                </p:cNvPr>
                <p:cNvCxnSpPr/>
                <p:nvPr/>
              </p:nvCxnSpPr>
              <p:spPr>
                <a:xfrm>
                  <a:off x="6228184" y="314781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C6193DFF-8D11-478C-B4FE-9F98665793D4}"/>
                    </a:ext>
                  </a:extLst>
                </p:cNvPr>
                <p:cNvCxnSpPr/>
                <p:nvPr/>
              </p:nvCxnSpPr>
              <p:spPr>
                <a:xfrm flipV="1">
                  <a:off x="6228184" y="314781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608C3E08-8F88-4D93-8CDB-ACF09B402479}"/>
                    </a:ext>
                  </a:extLst>
                </p:cNvPr>
                <p:cNvCxnSpPr/>
                <p:nvPr/>
              </p:nvCxnSpPr>
              <p:spPr>
                <a:xfrm flipV="1">
                  <a:off x="6228184" y="314781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50DD3402-A92B-4B57-8C63-C4BA18D297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61280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89" name="Straight Connector 688">
                  <a:extLst>
                    <a:ext uri="{FF2B5EF4-FFF2-40B4-BE49-F238E27FC236}">
                      <a16:creationId xmlns:a16="http://schemas.microsoft.com/office/drawing/2014/main" id="{31C00731-96B2-41AF-BBBF-5517FBA40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25276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90" name="Straight Connector 689">
                  <a:extLst>
                    <a:ext uri="{FF2B5EF4-FFF2-40B4-BE49-F238E27FC236}">
                      <a16:creationId xmlns:a16="http://schemas.microsoft.com/office/drawing/2014/main" id="{9417F622-BAFF-4BA4-9C3C-54B37AAB90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133288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91" name="Straight Connector 690">
                  <a:extLst>
                    <a:ext uri="{FF2B5EF4-FFF2-40B4-BE49-F238E27FC236}">
                      <a16:creationId xmlns:a16="http://schemas.microsoft.com/office/drawing/2014/main" id="{B0864FB7-5F0A-47CE-B3DE-2CAD7C97B6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2164087"/>
                  <a:ext cx="876450" cy="544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92" name="Straight Connector 691">
                  <a:extLst>
                    <a:ext uri="{FF2B5EF4-FFF2-40B4-BE49-F238E27FC236}">
                      <a16:creationId xmlns:a16="http://schemas.microsoft.com/office/drawing/2014/main" id="{7598416F-BD33-4A47-AC8C-CEE22EB29F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169292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93" name="Straight Connector 692">
                  <a:extLst>
                    <a:ext uri="{FF2B5EF4-FFF2-40B4-BE49-F238E27FC236}">
                      <a16:creationId xmlns:a16="http://schemas.microsoft.com/office/drawing/2014/main" id="{1BD2EF03-0640-4402-8C39-80CFE8E7A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76450" cy="1951127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94" name="Straight Connector 693">
                  <a:extLst>
                    <a:ext uri="{FF2B5EF4-FFF2-40B4-BE49-F238E27FC236}">
                      <a16:creationId xmlns:a16="http://schemas.microsoft.com/office/drawing/2014/main" id="{CA7683A9-C5FB-4B19-9E26-37F7D54126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97284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Straight Connector 694">
                  <a:extLst>
                    <a:ext uri="{FF2B5EF4-FFF2-40B4-BE49-F238E27FC236}">
                      <a16:creationId xmlns:a16="http://schemas.microsoft.com/office/drawing/2014/main" id="{3E8ADD6C-0AEB-45B6-A0E6-88428527BC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2782331"/>
                  <a:ext cx="834269" cy="134376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96" name="Straight Connector 695">
                  <a:extLst>
                    <a:ext uri="{FF2B5EF4-FFF2-40B4-BE49-F238E27FC236}">
                      <a16:creationId xmlns:a16="http://schemas.microsoft.com/office/drawing/2014/main" id="{8EA18940-9686-4F5E-8081-0075BBFF64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2422291"/>
                  <a:ext cx="834269" cy="170380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Straight Connector 696">
                  <a:extLst>
                    <a:ext uri="{FF2B5EF4-FFF2-40B4-BE49-F238E27FC236}">
                      <a16:creationId xmlns:a16="http://schemas.microsoft.com/office/drawing/2014/main" id="{0B83645F-2C12-44E9-8D09-6F3C664FF0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3502411"/>
                  <a:ext cx="834269" cy="62368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Straight Connector 697">
                  <a:extLst>
                    <a:ext uri="{FF2B5EF4-FFF2-40B4-BE49-F238E27FC236}">
                      <a16:creationId xmlns:a16="http://schemas.microsoft.com/office/drawing/2014/main" id="{1044A4C6-4BE6-447F-A7C6-F2A0DF6B53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2164087"/>
                  <a:ext cx="876450" cy="196201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Straight Connector 698">
                  <a:extLst>
                    <a:ext uri="{FF2B5EF4-FFF2-40B4-BE49-F238E27FC236}">
                      <a16:creationId xmlns:a16="http://schemas.microsoft.com/office/drawing/2014/main" id="{E87F149A-64AC-4E5E-8654-AE043786BC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3862451"/>
                  <a:ext cx="834269" cy="26364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Straight Connector 699">
                  <a:extLst>
                    <a:ext uri="{FF2B5EF4-FFF2-40B4-BE49-F238E27FC236}">
                      <a16:creationId xmlns:a16="http://schemas.microsoft.com/office/drawing/2014/main" id="{55BC2F5A-E6E4-44C6-9F4E-C53871431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4120657"/>
                  <a:ext cx="876450" cy="544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Straight Connector 700">
                  <a:extLst>
                    <a:ext uri="{FF2B5EF4-FFF2-40B4-BE49-F238E27FC236}">
                      <a16:creationId xmlns:a16="http://schemas.microsoft.com/office/drawing/2014/main" id="{5EAF08E5-46CB-4826-85E9-5FEE395D9B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3142371"/>
                  <a:ext cx="834269" cy="98372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201CD087-3A02-4910-A241-7232B6E07A5C}"/>
                </a:ext>
              </a:extLst>
            </p:cNvPr>
            <p:cNvSpPr/>
            <p:nvPr/>
          </p:nvSpPr>
          <p:spPr>
            <a:xfrm>
              <a:off x="5004048" y="1707654"/>
              <a:ext cx="876450" cy="287487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0"/>
                  </a:schemeClr>
                </a:gs>
                <a:gs pos="77000">
                  <a:srgbClr val="FFFFFF">
                    <a:alpha val="96000"/>
                  </a:srgbClr>
                </a:gs>
                <a:gs pos="23000">
                  <a:srgbClr val="FFFFFF">
                    <a:lumMod val="0"/>
                    <a:lumOff val="100000"/>
                    <a:alpha val="78000"/>
                  </a:srgbClr>
                </a:gs>
                <a:gs pos="100000">
                  <a:srgbClr val="FEFDFC">
                    <a:lumMod val="0"/>
                    <a:lumOff val="10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644" name="TextBox 643">
              <a:extLst>
                <a:ext uri="{FF2B5EF4-FFF2-40B4-BE49-F238E27FC236}">
                  <a16:creationId xmlns:a16="http://schemas.microsoft.com/office/drawing/2014/main" id="{888F2CF6-6587-4551-936C-EBBDEA6139C8}"/>
                </a:ext>
              </a:extLst>
            </p:cNvPr>
            <p:cNvSpPr txBox="1"/>
            <p:nvPr/>
          </p:nvSpPr>
          <p:spPr>
            <a:xfrm>
              <a:off x="4427984" y="2298234"/>
              <a:ext cx="109356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9" name="TextBox 838">
                <a:extLst>
                  <a:ext uri="{FF2B5EF4-FFF2-40B4-BE49-F238E27FC236}">
                    <a16:creationId xmlns:a16="http://schemas.microsoft.com/office/drawing/2014/main" id="{891506BC-2FD1-4D22-B546-9876740D8EDB}"/>
                  </a:ext>
                </a:extLst>
              </p:cNvPr>
              <p:cNvSpPr txBox="1"/>
              <p:nvPr/>
            </p:nvSpPr>
            <p:spPr>
              <a:xfrm>
                <a:off x="5652120" y="3616163"/>
                <a:ext cx="2171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39" name="TextBox 838">
                <a:extLst>
                  <a:ext uri="{FF2B5EF4-FFF2-40B4-BE49-F238E27FC236}">
                    <a16:creationId xmlns:a16="http://schemas.microsoft.com/office/drawing/2014/main" id="{891506BC-2FD1-4D22-B546-9876740D8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3616163"/>
                <a:ext cx="217175" cy="215444"/>
              </a:xfrm>
              <a:prstGeom prst="rect">
                <a:avLst/>
              </a:prstGeom>
              <a:blipFill>
                <a:blip r:embed="rId11"/>
                <a:stretch>
                  <a:fillRect l="-8333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0" name="TextBox 839">
                <a:extLst>
                  <a:ext uri="{FF2B5EF4-FFF2-40B4-BE49-F238E27FC236}">
                    <a16:creationId xmlns:a16="http://schemas.microsoft.com/office/drawing/2014/main" id="{F45E02A5-81B0-4287-B198-B686A9BC43E1}"/>
                  </a:ext>
                </a:extLst>
              </p:cNvPr>
              <p:cNvSpPr txBox="1"/>
              <p:nvPr/>
            </p:nvSpPr>
            <p:spPr>
              <a:xfrm>
                <a:off x="7452320" y="3616163"/>
                <a:ext cx="4226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40" name="TextBox 839">
                <a:extLst>
                  <a:ext uri="{FF2B5EF4-FFF2-40B4-BE49-F238E27FC236}">
                    <a16:creationId xmlns:a16="http://schemas.microsoft.com/office/drawing/2014/main" id="{F45E02A5-81B0-4287-B198-B686A9BC4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3616163"/>
                <a:ext cx="422615" cy="215444"/>
              </a:xfrm>
              <a:prstGeom prst="rect">
                <a:avLst/>
              </a:prstGeom>
              <a:blipFill>
                <a:blip r:embed="rId12"/>
                <a:stretch>
                  <a:fillRect l="-4286" r="-1429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1" name="TextBox 840">
                <a:extLst>
                  <a:ext uri="{FF2B5EF4-FFF2-40B4-BE49-F238E27FC236}">
                    <a16:creationId xmlns:a16="http://schemas.microsoft.com/office/drawing/2014/main" id="{5C9A113D-298C-4BDB-9F24-119B69976B45}"/>
                  </a:ext>
                </a:extLst>
              </p:cNvPr>
              <p:cNvSpPr txBox="1"/>
              <p:nvPr/>
            </p:nvSpPr>
            <p:spPr>
              <a:xfrm>
                <a:off x="7830705" y="3616743"/>
                <a:ext cx="4137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41" name="TextBox 840">
                <a:extLst>
                  <a:ext uri="{FF2B5EF4-FFF2-40B4-BE49-F238E27FC236}">
                    <a16:creationId xmlns:a16="http://schemas.microsoft.com/office/drawing/2014/main" id="{5C9A113D-298C-4BDB-9F24-119B69976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705" y="3616743"/>
                <a:ext cx="413703" cy="215444"/>
              </a:xfrm>
              <a:prstGeom prst="rect">
                <a:avLst/>
              </a:prstGeom>
              <a:blipFill>
                <a:blip r:embed="rId13"/>
                <a:stretch>
                  <a:fillRect l="-5970" r="-2985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2" name="Rectangle 841">
                <a:extLst>
                  <a:ext uri="{FF2B5EF4-FFF2-40B4-BE49-F238E27FC236}">
                    <a16:creationId xmlns:a16="http://schemas.microsoft.com/office/drawing/2014/main" id="{0C926C1B-4402-486D-AB78-546182ABC399}"/>
                  </a:ext>
                </a:extLst>
              </p:cNvPr>
              <p:cNvSpPr/>
              <p:nvPr/>
            </p:nvSpPr>
            <p:spPr>
              <a:xfrm>
                <a:off x="8527124" y="2464035"/>
                <a:ext cx="43736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42" name="Rectangle 841">
                <a:extLst>
                  <a:ext uri="{FF2B5EF4-FFF2-40B4-BE49-F238E27FC236}">
                    <a16:creationId xmlns:a16="http://schemas.microsoft.com/office/drawing/2014/main" id="{0C926C1B-4402-486D-AB78-546182ABC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24" y="2464035"/>
                <a:ext cx="43736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3" name="Rectangle 842">
                <a:extLst>
                  <a:ext uri="{FF2B5EF4-FFF2-40B4-BE49-F238E27FC236}">
                    <a16:creationId xmlns:a16="http://schemas.microsoft.com/office/drawing/2014/main" id="{9D176681-054E-4621-AB9A-47DC5DA8CC3A}"/>
                  </a:ext>
                </a:extLst>
              </p:cNvPr>
              <p:cNvSpPr/>
              <p:nvPr/>
            </p:nvSpPr>
            <p:spPr>
              <a:xfrm>
                <a:off x="8820472" y="2459216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43" name="Rectangle 842">
                <a:extLst>
                  <a:ext uri="{FF2B5EF4-FFF2-40B4-BE49-F238E27FC236}">
                    <a16:creationId xmlns:a16="http://schemas.microsoft.com/office/drawing/2014/main" id="{9D176681-054E-4621-AB9A-47DC5DA8CC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472" y="2459216"/>
                <a:ext cx="428451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4" name="TextBox 843">
                <a:extLst>
                  <a:ext uri="{FF2B5EF4-FFF2-40B4-BE49-F238E27FC236}">
                    <a16:creationId xmlns:a16="http://schemas.microsoft.com/office/drawing/2014/main" id="{A7BB8E72-8849-418C-B926-7B3DBA3F5C0C}"/>
                  </a:ext>
                </a:extLst>
              </p:cNvPr>
              <p:cNvSpPr txBox="1"/>
              <p:nvPr/>
            </p:nvSpPr>
            <p:spPr>
              <a:xfrm>
                <a:off x="4565247" y="3229974"/>
                <a:ext cx="2213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44" name="TextBox 843">
                <a:extLst>
                  <a:ext uri="{FF2B5EF4-FFF2-40B4-BE49-F238E27FC236}">
                    <a16:creationId xmlns:a16="http://schemas.microsoft.com/office/drawing/2014/main" id="{A7BB8E72-8849-418C-B926-7B3DBA3F5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247" y="3229974"/>
                <a:ext cx="221343" cy="215444"/>
              </a:xfrm>
              <a:prstGeom prst="rect">
                <a:avLst/>
              </a:prstGeom>
              <a:blipFill>
                <a:blip r:embed="rId16"/>
                <a:stretch>
                  <a:fillRect l="-11111" r="-2778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5" name="TextBox 844">
                <a:extLst>
                  <a:ext uri="{FF2B5EF4-FFF2-40B4-BE49-F238E27FC236}">
                    <a16:creationId xmlns:a16="http://schemas.microsoft.com/office/drawing/2014/main" id="{322D7744-63F3-40CC-9EA3-E079CF9405F5}"/>
                  </a:ext>
                </a:extLst>
              </p:cNvPr>
              <p:cNvSpPr txBox="1"/>
              <p:nvPr/>
            </p:nvSpPr>
            <p:spPr>
              <a:xfrm>
                <a:off x="4358422" y="1199775"/>
                <a:ext cx="2192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45" name="TextBox 844">
                <a:extLst>
                  <a:ext uri="{FF2B5EF4-FFF2-40B4-BE49-F238E27FC236}">
                    <a16:creationId xmlns:a16="http://schemas.microsoft.com/office/drawing/2014/main" id="{322D7744-63F3-40CC-9EA3-E079CF940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422" y="1199775"/>
                <a:ext cx="219227" cy="215444"/>
              </a:xfrm>
              <a:prstGeom prst="rect">
                <a:avLst/>
              </a:prstGeom>
              <a:blipFill>
                <a:blip r:embed="rId17"/>
                <a:stretch>
                  <a:fillRect l="-16667" r="-2778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6" name="TextBox 845">
                <a:extLst>
                  <a:ext uri="{FF2B5EF4-FFF2-40B4-BE49-F238E27FC236}">
                    <a16:creationId xmlns:a16="http://schemas.microsoft.com/office/drawing/2014/main" id="{51E5A8B1-6670-4C17-93CC-A92C4F12E012}"/>
                  </a:ext>
                </a:extLst>
              </p:cNvPr>
              <p:cNvSpPr txBox="1"/>
              <p:nvPr/>
            </p:nvSpPr>
            <p:spPr>
              <a:xfrm>
                <a:off x="5504901" y="915566"/>
                <a:ext cx="2150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846" name="TextBox 845">
                <a:extLst>
                  <a:ext uri="{FF2B5EF4-FFF2-40B4-BE49-F238E27FC236}">
                    <a16:creationId xmlns:a16="http://schemas.microsoft.com/office/drawing/2014/main" id="{51E5A8B1-6670-4C17-93CC-A92C4F12E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901" y="915566"/>
                <a:ext cx="215059" cy="215444"/>
              </a:xfrm>
              <a:prstGeom prst="rect">
                <a:avLst/>
              </a:prstGeom>
              <a:blipFill>
                <a:blip r:embed="rId18"/>
                <a:stretch>
                  <a:fillRect l="-28571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7" name="TextBox 846">
                <a:extLst>
                  <a:ext uri="{FF2B5EF4-FFF2-40B4-BE49-F238E27FC236}">
                    <a16:creationId xmlns:a16="http://schemas.microsoft.com/office/drawing/2014/main" id="{EE32C70C-518C-41B4-9128-CCA22676C9F1}"/>
                  </a:ext>
                </a:extLst>
              </p:cNvPr>
              <p:cNvSpPr txBox="1"/>
              <p:nvPr/>
            </p:nvSpPr>
            <p:spPr>
              <a:xfrm>
                <a:off x="7596336" y="915566"/>
                <a:ext cx="4115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</m:t>
                        </m:r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847" name="TextBox 846">
                <a:extLst>
                  <a:ext uri="{FF2B5EF4-FFF2-40B4-BE49-F238E27FC236}">
                    <a16:creationId xmlns:a16="http://schemas.microsoft.com/office/drawing/2014/main" id="{EE32C70C-518C-41B4-9128-CCA22676C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915566"/>
                <a:ext cx="411588" cy="215444"/>
              </a:xfrm>
              <a:prstGeom prst="rect">
                <a:avLst/>
              </a:prstGeom>
              <a:blipFill>
                <a:blip r:embed="rId19"/>
                <a:stretch>
                  <a:fillRect l="-14706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8" name="TextBox 847">
                <a:extLst>
                  <a:ext uri="{FF2B5EF4-FFF2-40B4-BE49-F238E27FC236}">
                    <a16:creationId xmlns:a16="http://schemas.microsoft.com/office/drawing/2014/main" id="{A89B485B-D093-424F-91E0-53CDE4854978}"/>
                  </a:ext>
                </a:extLst>
              </p:cNvPr>
              <p:cNvSpPr txBox="1"/>
              <p:nvPr/>
            </p:nvSpPr>
            <p:spPr>
              <a:xfrm>
                <a:off x="8722819" y="1950791"/>
                <a:ext cx="2416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</m:t>
                        </m:r>
                      </m:sub>
                    </m:sSub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848" name="TextBox 847">
                <a:extLst>
                  <a:ext uri="{FF2B5EF4-FFF2-40B4-BE49-F238E27FC236}">
                    <a16:creationId xmlns:a16="http://schemas.microsoft.com/office/drawing/2014/main" id="{A89B485B-D093-424F-91E0-53CDE4854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2819" y="1950791"/>
                <a:ext cx="241669" cy="215444"/>
              </a:xfrm>
              <a:prstGeom prst="rect">
                <a:avLst/>
              </a:prstGeom>
              <a:blipFill>
                <a:blip r:embed="rId20"/>
                <a:stretch>
                  <a:fillRect l="-25000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9" name="TextBox 848">
                <a:extLst>
                  <a:ext uri="{FF2B5EF4-FFF2-40B4-BE49-F238E27FC236}">
                    <a16:creationId xmlns:a16="http://schemas.microsoft.com/office/drawing/2014/main" id="{525DBCBE-4CC6-42BE-A46C-BE0188FCD282}"/>
                  </a:ext>
                </a:extLst>
              </p:cNvPr>
              <p:cNvSpPr txBox="1"/>
              <p:nvPr/>
            </p:nvSpPr>
            <p:spPr>
              <a:xfrm>
                <a:off x="4355976" y="4298987"/>
                <a:ext cx="7161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49" name="TextBox 848">
                <a:extLst>
                  <a:ext uri="{FF2B5EF4-FFF2-40B4-BE49-F238E27FC236}">
                    <a16:creationId xmlns:a16="http://schemas.microsoft.com/office/drawing/2014/main" id="{525DBCBE-4CC6-42BE-A46C-BE0188FCD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4298987"/>
                <a:ext cx="716158" cy="276999"/>
              </a:xfrm>
              <a:prstGeom prst="rect">
                <a:avLst/>
              </a:prstGeom>
              <a:blipFill>
                <a:blip r:embed="rId21"/>
                <a:stretch>
                  <a:fillRect l="-3419" r="-3419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0" name="TextBox 849">
                <a:extLst>
                  <a:ext uri="{FF2B5EF4-FFF2-40B4-BE49-F238E27FC236}">
                    <a16:creationId xmlns:a16="http://schemas.microsoft.com/office/drawing/2014/main" id="{FB4F3F13-08F2-42AC-8AE9-4047C44176D0}"/>
                  </a:ext>
                </a:extLst>
              </p:cNvPr>
              <p:cNvSpPr txBox="1"/>
              <p:nvPr/>
            </p:nvSpPr>
            <p:spPr>
              <a:xfrm>
                <a:off x="7020272" y="4299942"/>
                <a:ext cx="11838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𝜎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850" name="TextBox 849">
                <a:extLst>
                  <a:ext uri="{FF2B5EF4-FFF2-40B4-BE49-F238E27FC236}">
                    <a16:creationId xmlns:a16="http://schemas.microsoft.com/office/drawing/2014/main" id="{FB4F3F13-08F2-42AC-8AE9-4047C4417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4299942"/>
                <a:ext cx="1183850" cy="276999"/>
              </a:xfrm>
              <a:prstGeom prst="rect">
                <a:avLst/>
              </a:prstGeom>
              <a:blipFill>
                <a:blip r:embed="rId22"/>
                <a:stretch>
                  <a:fillRect l="-5155" t="-2174" r="-3608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1" name="TextBox 850">
                <a:extLst>
                  <a:ext uri="{FF2B5EF4-FFF2-40B4-BE49-F238E27FC236}">
                    <a16:creationId xmlns:a16="http://schemas.microsoft.com/office/drawing/2014/main" id="{6A1AE878-8E60-42F8-ABC1-2B7A45B06473}"/>
                  </a:ext>
                </a:extLst>
              </p:cNvPr>
              <p:cNvSpPr txBox="1"/>
              <p:nvPr/>
            </p:nvSpPr>
            <p:spPr>
              <a:xfrm>
                <a:off x="5412218" y="4298986"/>
                <a:ext cx="1387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51" name="TextBox 850">
                <a:extLst>
                  <a:ext uri="{FF2B5EF4-FFF2-40B4-BE49-F238E27FC236}">
                    <a16:creationId xmlns:a16="http://schemas.microsoft.com/office/drawing/2014/main" id="{6A1AE878-8E60-42F8-ABC1-2B7A45B06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218" y="4298986"/>
                <a:ext cx="1387110" cy="276999"/>
              </a:xfrm>
              <a:prstGeom prst="rect">
                <a:avLst/>
              </a:prstGeom>
              <a:blipFill>
                <a:blip r:embed="rId23"/>
                <a:stretch>
                  <a:fillRect l="-1762" r="-881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2" name="TextBox 851">
                <a:extLst>
                  <a:ext uri="{FF2B5EF4-FFF2-40B4-BE49-F238E27FC236}">
                    <a16:creationId xmlns:a16="http://schemas.microsoft.com/office/drawing/2014/main" id="{0E184F15-1D0B-4A93-B808-4EFC01CCD295}"/>
                  </a:ext>
                </a:extLst>
              </p:cNvPr>
              <p:cNvSpPr txBox="1"/>
              <p:nvPr/>
            </p:nvSpPr>
            <p:spPr>
              <a:xfrm>
                <a:off x="4860032" y="1059582"/>
                <a:ext cx="27276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852" name="TextBox 851">
                <a:extLst>
                  <a:ext uri="{FF2B5EF4-FFF2-40B4-BE49-F238E27FC236}">
                    <a16:creationId xmlns:a16="http://schemas.microsoft.com/office/drawing/2014/main" id="{0E184F15-1D0B-4A93-B808-4EFC01CCD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059582"/>
                <a:ext cx="272767" cy="215444"/>
              </a:xfrm>
              <a:prstGeom prst="rect">
                <a:avLst/>
              </a:prstGeom>
              <a:blipFill>
                <a:blip r:embed="rId24"/>
                <a:stretch>
                  <a:fillRect l="-22222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3" name="TextBox 852">
                <a:extLst>
                  <a:ext uri="{FF2B5EF4-FFF2-40B4-BE49-F238E27FC236}">
                    <a16:creationId xmlns:a16="http://schemas.microsoft.com/office/drawing/2014/main" id="{38AAA371-997E-4B19-A877-6B8FB8D2566D}"/>
                  </a:ext>
                </a:extLst>
              </p:cNvPr>
              <p:cNvSpPr txBox="1"/>
              <p:nvPr/>
            </p:nvSpPr>
            <p:spPr>
              <a:xfrm>
                <a:off x="8244408" y="1492210"/>
                <a:ext cx="2993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</m:t>
                        </m:r>
                      </m:sub>
                    </m:sSub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853" name="TextBox 852">
                <a:extLst>
                  <a:ext uri="{FF2B5EF4-FFF2-40B4-BE49-F238E27FC236}">
                    <a16:creationId xmlns:a16="http://schemas.microsoft.com/office/drawing/2014/main" id="{38AAA371-997E-4B19-A877-6B8FB8D25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408" y="1492210"/>
                <a:ext cx="299377" cy="215444"/>
              </a:xfrm>
              <a:prstGeom prst="rect">
                <a:avLst/>
              </a:prstGeom>
              <a:blipFill>
                <a:blip r:embed="rId25"/>
                <a:stretch>
                  <a:fillRect l="-20000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8017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218C3-2C1B-4307-9610-E07B0E63E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Feedforward Networks: Multi-Layer Perceptron &amp; Deep </a:t>
            </a:r>
            <a:r>
              <a:rPr lang="en-GB"/>
              <a:t>Neural Nets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98D75B-B639-4249-8E9F-99B87A425E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528" y="987574"/>
            <a:ext cx="4392488" cy="3394472"/>
          </a:xfrm>
        </p:spPr>
        <p:txBody>
          <a:bodyPr>
            <a:normAutofit fontScale="92500" lnSpcReduction="10000"/>
          </a:bodyPr>
          <a:lstStyle/>
          <a:p>
            <a:r>
              <a:rPr lang="en-GB" sz="1400" dirty="0"/>
              <a:t>multiple, “stacked” “layers” of perceptrons</a:t>
            </a:r>
          </a:p>
          <a:p>
            <a:endParaRPr lang="en-GB" sz="800" dirty="0"/>
          </a:p>
          <a:p>
            <a:r>
              <a:rPr lang="en-GB" sz="1400" dirty="0"/>
              <a:t>input  layer</a:t>
            </a:r>
          </a:p>
          <a:p>
            <a:r>
              <a:rPr lang="en-GB" sz="1400" dirty="0"/>
              <a:t>“hidden” feature-generating layer(s)</a:t>
            </a:r>
          </a:p>
          <a:p>
            <a:r>
              <a:rPr lang="en-GB" sz="1400" dirty="0"/>
              <a:t>output layer</a:t>
            </a:r>
          </a:p>
          <a:p>
            <a:endParaRPr lang="en-GB" sz="1000" dirty="0"/>
          </a:p>
          <a:p>
            <a:r>
              <a:rPr lang="en-GB" sz="1400" b="1" dirty="0"/>
              <a:t>expressivity</a:t>
            </a:r>
            <a:r>
              <a:rPr lang="en-GB" sz="14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universal even with just one hidden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any Boolean function</a:t>
            </a:r>
          </a:p>
          <a:p>
            <a:endParaRPr lang="en-GB" sz="1000" dirty="0"/>
          </a:p>
          <a:p>
            <a:r>
              <a:rPr lang="en-GB" sz="1400" b="1" dirty="0">
                <a:solidFill>
                  <a:srgbClr val="C00000"/>
                </a:solidFill>
              </a:rPr>
              <a:t>downsides</a:t>
            </a:r>
            <a:endParaRPr lang="en-GB" sz="14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C00000"/>
                </a:solidFill>
              </a:rPr>
              <a:t>expressivity requires exponential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C00000"/>
                </a:solidFill>
              </a:rPr>
              <a:t>training becomes computationally hard </a:t>
            </a:r>
          </a:p>
          <a:p>
            <a:endParaRPr lang="en-GB" sz="800" dirty="0"/>
          </a:p>
          <a:p>
            <a:r>
              <a:rPr lang="en-GB" sz="1400" b="1" dirty="0"/>
              <a:t>fix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heuristics work empirically very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DDBB68AE-AA4B-4D1A-89F7-2A74C9E3C18B}"/>
                  </a:ext>
                </a:extLst>
              </p:cNvPr>
              <p:cNvSpPr txBox="1"/>
              <p:nvPr/>
            </p:nvSpPr>
            <p:spPr>
              <a:xfrm>
                <a:off x="5364088" y="3616163"/>
                <a:ext cx="2260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DDBB68AE-AA4B-4D1A-89F7-2A74C9E3C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3616163"/>
                <a:ext cx="226088" cy="215444"/>
              </a:xfrm>
              <a:prstGeom prst="rect">
                <a:avLst/>
              </a:prstGeom>
              <a:blipFill>
                <a:blip r:embed="rId2"/>
                <a:stretch>
                  <a:fillRect l="-10811" r="-2703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9" name="Group 638">
            <a:extLst>
              <a:ext uri="{FF2B5EF4-FFF2-40B4-BE49-F238E27FC236}">
                <a16:creationId xmlns:a16="http://schemas.microsoft.com/office/drawing/2014/main" id="{7D64CAAF-2C9B-473F-98AB-FB3D292B39C9}"/>
              </a:ext>
            </a:extLst>
          </p:cNvPr>
          <p:cNvGrpSpPr/>
          <p:nvPr/>
        </p:nvGrpSpPr>
        <p:grpSpPr>
          <a:xfrm>
            <a:off x="4355976" y="993016"/>
            <a:ext cx="4630889" cy="2874878"/>
            <a:chOff x="2647588" y="1707654"/>
            <a:chExt cx="4630889" cy="2874878"/>
          </a:xfrm>
        </p:grpSpPr>
        <p:grpSp>
          <p:nvGrpSpPr>
            <p:cNvPr id="640" name="Group 639">
              <a:extLst>
                <a:ext uri="{FF2B5EF4-FFF2-40B4-BE49-F238E27FC236}">
                  <a16:creationId xmlns:a16="http://schemas.microsoft.com/office/drawing/2014/main" id="{8842A548-056B-4973-A6ED-BCECBBBC4FE5}"/>
                </a:ext>
              </a:extLst>
            </p:cNvPr>
            <p:cNvGrpSpPr/>
            <p:nvPr/>
          </p:nvGrpSpPr>
          <p:grpSpPr>
            <a:xfrm>
              <a:off x="2647588" y="1707654"/>
              <a:ext cx="2284452" cy="2874878"/>
              <a:chOff x="1547664" y="1707654"/>
              <a:chExt cx="2284452" cy="2874878"/>
            </a:xfrm>
          </p:grpSpPr>
          <p:grpSp>
            <p:nvGrpSpPr>
              <p:cNvPr id="726" name="Group 725">
                <a:extLst>
                  <a:ext uri="{FF2B5EF4-FFF2-40B4-BE49-F238E27FC236}">
                    <a16:creationId xmlns:a16="http://schemas.microsoft.com/office/drawing/2014/main" id="{24B380BB-61AC-4D81-A7B5-1AE0083633A8}"/>
                  </a:ext>
                </a:extLst>
              </p:cNvPr>
              <p:cNvGrpSpPr/>
              <p:nvPr/>
            </p:nvGrpSpPr>
            <p:grpSpPr>
              <a:xfrm>
                <a:off x="1547664" y="1921609"/>
                <a:ext cx="1386615" cy="2450341"/>
                <a:chOff x="1619672" y="1921609"/>
                <a:chExt cx="1386615" cy="2450341"/>
              </a:xfrm>
            </p:grpSpPr>
            <p:grpSp>
              <p:nvGrpSpPr>
                <p:cNvPr id="778" name="Group 777">
                  <a:extLst>
                    <a:ext uri="{FF2B5EF4-FFF2-40B4-BE49-F238E27FC236}">
                      <a16:creationId xmlns:a16="http://schemas.microsoft.com/office/drawing/2014/main" id="{29376276-003A-4A2D-85AE-2F58683B841B}"/>
                    </a:ext>
                  </a:extLst>
                </p:cNvPr>
                <p:cNvGrpSpPr/>
                <p:nvPr/>
              </p:nvGrpSpPr>
              <p:grpSpPr>
                <a:xfrm>
                  <a:off x="2718255" y="1921609"/>
                  <a:ext cx="288032" cy="288032"/>
                  <a:chOff x="8100392" y="3003798"/>
                  <a:chExt cx="288032" cy="28803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37" name="Oval 836">
                        <a:extLst>
                          <a:ext uri="{FF2B5EF4-FFF2-40B4-BE49-F238E27FC236}">
                            <a16:creationId xmlns:a16="http://schemas.microsoft.com/office/drawing/2014/main" id="{20AD08E3-A1FE-42BF-9ACC-B021266D08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</m:t>
                              </m:r>
                            </m:oMath>
                          </m:oMathPara>
                        </a14:m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ira Sans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37" name="Oval 836">
                        <a:extLst>
                          <a:ext uri="{FF2B5EF4-FFF2-40B4-BE49-F238E27FC236}">
                            <a16:creationId xmlns:a16="http://schemas.microsoft.com/office/drawing/2014/main" id="{20AD08E3-A1FE-42BF-9ACC-B021266D089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  <a:blipFill>
                        <a:blip r:embed="rId3"/>
                        <a:stretch>
                          <a:fillRect l="-196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38" name="Freeform: Shape 837">
                    <a:extLst>
                      <a:ext uri="{FF2B5EF4-FFF2-40B4-BE49-F238E27FC236}">
                        <a16:creationId xmlns:a16="http://schemas.microsoft.com/office/drawing/2014/main" id="{A35C2E32-F406-4619-A118-EC9D83A38E4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140242" y="3040105"/>
                    <a:ext cx="216000" cy="216000"/>
                  </a:xfrm>
                  <a:custGeom>
                    <a:avLst/>
                    <a:gdLst>
                      <a:gd name="connsiteX0" fmla="*/ 3700272 w 3700272"/>
                      <a:gd name="connsiteY0" fmla="*/ 81629 h 2028897"/>
                      <a:gd name="connsiteX1" fmla="*/ 2773680 w 3700272"/>
                      <a:gd name="connsiteY1" fmla="*/ 93821 h 2028897"/>
                      <a:gd name="connsiteX2" fmla="*/ 1840992 w 3700272"/>
                      <a:gd name="connsiteY2" fmla="*/ 1026509 h 2028897"/>
                      <a:gd name="connsiteX3" fmla="*/ 914400 w 3700272"/>
                      <a:gd name="connsiteY3" fmla="*/ 1940909 h 2028897"/>
                      <a:gd name="connsiteX4" fmla="*/ 0 w 3700272"/>
                      <a:gd name="connsiteY4" fmla="*/ 1940909 h 2028897"/>
                      <a:gd name="connsiteX0" fmla="*/ 3700272 w 3700272"/>
                      <a:gd name="connsiteY0" fmla="*/ 56787 h 2004055"/>
                      <a:gd name="connsiteX1" fmla="*/ 2773680 w 3700272"/>
                      <a:gd name="connsiteY1" fmla="*/ 68979 h 2004055"/>
                      <a:gd name="connsiteX2" fmla="*/ 1840992 w 3700272"/>
                      <a:gd name="connsiteY2" fmla="*/ 1001667 h 2004055"/>
                      <a:gd name="connsiteX3" fmla="*/ 914400 w 3700272"/>
                      <a:gd name="connsiteY3" fmla="*/ 1916067 h 2004055"/>
                      <a:gd name="connsiteX4" fmla="*/ 0 w 3700272"/>
                      <a:gd name="connsiteY4" fmla="*/ 1916067 h 2004055"/>
                      <a:gd name="connsiteX0" fmla="*/ 3700272 w 3700272"/>
                      <a:gd name="connsiteY0" fmla="*/ 56787 h 1984482"/>
                      <a:gd name="connsiteX1" fmla="*/ 2773680 w 3700272"/>
                      <a:gd name="connsiteY1" fmla="*/ 68979 h 1984482"/>
                      <a:gd name="connsiteX2" fmla="*/ 1840992 w 3700272"/>
                      <a:gd name="connsiteY2" fmla="*/ 1001667 h 1984482"/>
                      <a:gd name="connsiteX3" fmla="*/ 914400 w 3700272"/>
                      <a:gd name="connsiteY3" fmla="*/ 1916067 h 1984482"/>
                      <a:gd name="connsiteX4" fmla="*/ 0 w 3700272"/>
                      <a:gd name="connsiteY4" fmla="*/ 1916067 h 1984482"/>
                      <a:gd name="connsiteX0" fmla="*/ 3700272 w 3700272"/>
                      <a:gd name="connsiteY0" fmla="*/ 56787 h 1926977"/>
                      <a:gd name="connsiteX1" fmla="*/ 2773680 w 3700272"/>
                      <a:gd name="connsiteY1" fmla="*/ 68979 h 1926977"/>
                      <a:gd name="connsiteX2" fmla="*/ 1840992 w 3700272"/>
                      <a:gd name="connsiteY2" fmla="*/ 1001667 h 1926977"/>
                      <a:gd name="connsiteX3" fmla="*/ 914400 w 3700272"/>
                      <a:gd name="connsiteY3" fmla="*/ 1818531 h 1926977"/>
                      <a:gd name="connsiteX4" fmla="*/ 0 w 3700272"/>
                      <a:gd name="connsiteY4" fmla="*/ 1916067 h 1926977"/>
                      <a:gd name="connsiteX0" fmla="*/ 3700272 w 3700272"/>
                      <a:gd name="connsiteY0" fmla="*/ 0 h 1870190"/>
                      <a:gd name="connsiteX1" fmla="*/ 2773680 w 3700272"/>
                      <a:gd name="connsiteY1" fmla="*/ 121920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0190"/>
                      <a:gd name="connsiteX1" fmla="*/ 2330335 w 3700272"/>
                      <a:gd name="connsiteY1" fmla="*/ 108065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2922"/>
                      <a:gd name="connsiteX1" fmla="*/ 2330335 w 3700272"/>
                      <a:gd name="connsiteY1" fmla="*/ 108065 h 1872922"/>
                      <a:gd name="connsiteX2" fmla="*/ 1840992 w 3700272"/>
                      <a:gd name="connsiteY2" fmla="*/ 944880 h 1872922"/>
                      <a:gd name="connsiteX3" fmla="*/ 1371600 w 3700272"/>
                      <a:gd name="connsiteY3" fmla="*/ 1768671 h 1872922"/>
                      <a:gd name="connsiteX4" fmla="*/ 0 w 3700272"/>
                      <a:gd name="connsiteY4" fmla="*/ 1859280 h 1872922"/>
                      <a:gd name="connsiteX0" fmla="*/ 3700272 w 3700272"/>
                      <a:gd name="connsiteY0" fmla="*/ 52308 h 1925230"/>
                      <a:gd name="connsiteX1" fmla="*/ 2330335 w 3700272"/>
                      <a:gd name="connsiteY1" fmla="*/ 160373 h 1925230"/>
                      <a:gd name="connsiteX2" fmla="*/ 1371600 w 3700272"/>
                      <a:gd name="connsiteY2" fmla="*/ 1820979 h 1925230"/>
                      <a:gd name="connsiteX3" fmla="*/ 0 w 3700272"/>
                      <a:gd name="connsiteY3" fmla="*/ 1911588 h 1925230"/>
                      <a:gd name="connsiteX0" fmla="*/ 3700272 w 3700272"/>
                      <a:gd name="connsiteY0" fmla="*/ 0 h 1919590"/>
                      <a:gd name="connsiteX1" fmla="*/ 2309553 w 3700272"/>
                      <a:gd name="connsiteY1" fmla="*/ 225829 h 1919590"/>
                      <a:gd name="connsiteX2" fmla="*/ 1371600 w 3700272"/>
                      <a:gd name="connsiteY2" fmla="*/ 1768671 h 1919590"/>
                      <a:gd name="connsiteX3" fmla="*/ 0 w 3700272"/>
                      <a:gd name="connsiteY3" fmla="*/ 1859280 h 1919590"/>
                      <a:gd name="connsiteX0" fmla="*/ 3700272 w 3700272"/>
                      <a:gd name="connsiteY0" fmla="*/ 0 h 1875409"/>
                      <a:gd name="connsiteX1" fmla="*/ 2309553 w 3700272"/>
                      <a:gd name="connsiteY1" fmla="*/ 225829 h 1875409"/>
                      <a:gd name="connsiteX2" fmla="*/ 1371600 w 3700272"/>
                      <a:gd name="connsiteY2" fmla="*/ 1678617 h 1875409"/>
                      <a:gd name="connsiteX3" fmla="*/ 0 w 3700272"/>
                      <a:gd name="connsiteY3" fmla="*/ 1859280 h 1875409"/>
                      <a:gd name="connsiteX0" fmla="*/ 3700272 w 3700272"/>
                      <a:gd name="connsiteY0" fmla="*/ 0 h 1863045"/>
                      <a:gd name="connsiteX1" fmla="*/ 2309553 w 3700272"/>
                      <a:gd name="connsiteY1" fmla="*/ 225829 h 1863045"/>
                      <a:gd name="connsiteX2" fmla="*/ 1392382 w 3700272"/>
                      <a:gd name="connsiteY2" fmla="*/ 1630126 h 1863045"/>
                      <a:gd name="connsiteX3" fmla="*/ 0 w 3700272"/>
                      <a:gd name="connsiteY3" fmla="*/ 1859280 h 1863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00272" h="1863045">
                        <a:moveTo>
                          <a:pt x="3700272" y="0"/>
                        </a:moveTo>
                        <a:cubicBezTo>
                          <a:pt x="3373628" y="18796"/>
                          <a:pt x="2694201" y="-45859"/>
                          <a:pt x="2309553" y="225829"/>
                        </a:cubicBezTo>
                        <a:cubicBezTo>
                          <a:pt x="1924905" y="497517"/>
                          <a:pt x="1777307" y="1357884"/>
                          <a:pt x="1392382" y="1630126"/>
                        </a:cubicBezTo>
                        <a:cubicBezTo>
                          <a:pt x="1007457" y="1902368"/>
                          <a:pt x="315976" y="1862328"/>
                          <a:pt x="0" y="1859280"/>
                        </a:cubicBezTo>
                      </a:path>
                    </a:pathLst>
                  </a:cu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3373B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9" name="Group 778">
                  <a:extLst>
                    <a:ext uri="{FF2B5EF4-FFF2-40B4-BE49-F238E27FC236}">
                      <a16:creationId xmlns:a16="http://schemas.microsoft.com/office/drawing/2014/main" id="{CB8281A9-8D1F-4FC2-8DBB-BB5F30ACA04F}"/>
                    </a:ext>
                  </a:extLst>
                </p:cNvPr>
                <p:cNvGrpSpPr/>
                <p:nvPr/>
              </p:nvGrpSpPr>
              <p:grpSpPr>
                <a:xfrm>
                  <a:off x="2718255" y="2283718"/>
                  <a:ext cx="288032" cy="288032"/>
                  <a:chOff x="8100392" y="3003798"/>
                  <a:chExt cx="288032" cy="28803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35" name="Oval 834">
                        <a:extLst>
                          <a:ext uri="{FF2B5EF4-FFF2-40B4-BE49-F238E27FC236}">
                            <a16:creationId xmlns:a16="http://schemas.microsoft.com/office/drawing/2014/main" id="{73025215-4639-427F-BA7F-EC8ACC0C4C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</m:t>
                              </m:r>
                            </m:oMath>
                          </m:oMathPara>
                        </a14:m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ira Sans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35" name="Oval 834">
                        <a:extLst>
                          <a:ext uri="{FF2B5EF4-FFF2-40B4-BE49-F238E27FC236}">
                            <a16:creationId xmlns:a16="http://schemas.microsoft.com/office/drawing/2014/main" id="{73025215-4639-427F-BA7F-EC8ACC0C4C3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 l="-196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36" name="Freeform: Shape 835">
                    <a:extLst>
                      <a:ext uri="{FF2B5EF4-FFF2-40B4-BE49-F238E27FC236}">
                        <a16:creationId xmlns:a16="http://schemas.microsoft.com/office/drawing/2014/main" id="{31EAF517-F95C-4BF5-A83C-B17D03238A1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140242" y="3040105"/>
                    <a:ext cx="216000" cy="216000"/>
                  </a:xfrm>
                  <a:custGeom>
                    <a:avLst/>
                    <a:gdLst>
                      <a:gd name="connsiteX0" fmla="*/ 3700272 w 3700272"/>
                      <a:gd name="connsiteY0" fmla="*/ 81629 h 2028897"/>
                      <a:gd name="connsiteX1" fmla="*/ 2773680 w 3700272"/>
                      <a:gd name="connsiteY1" fmla="*/ 93821 h 2028897"/>
                      <a:gd name="connsiteX2" fmla="*/ 1840992 w 3700272"/>
                      <a:gd name="connsiteY2" fmla="*/ 1026509 h 2028897"/>
                      <a:gd name="connsiteX3" fmla="*/ 914400 w 3700272"/>
                      <a:gd name="connsiteY3" fmla="*/ 1940909 h 2028897"/>
                      <a:gd name="connsiteX4" fmla="*/ 0 w 3700272"/>
                      <a:gd name="connsiteY4" fmla="*/ 1940909 h 2028897"/>
                      <a:gd name="connsiteX0" fmla="*/ 3700272 w 3700272"/>
                      <a:gd name="connsiteY0" fmla="*/ 56787 h 2004055"/>
                      <a:gd name="connsiteX1" fmla="*/ 2773680 w 3700272"/>
                      <a:gd name="connsiteY1" fmla="*/ 68979 h 2004055"/>
                      <a:gd name="connsiteX2" fmla="*/ 1840992 w 3700272"/>
                      <a:gd name="connsiteY2" fmla="*/ 1001667 h 2004055"/>
                      <a:gd name="connsiteX3" fmla="*/ 914400 w 3700272"/>
                      <a:gd name="connsiteY3" fmla="*/ 1916067 h 2004055"/>
                      <a:gd name="connsiteX4" fmla="*/ 0 w 3700272"/>
                      <a:gd name="connsiteY4" fmla="*/ 1916067 h 2004055"/>
                      <a:gd name="connsiteX0" fmla="*/ 3700272 w 3700272"/>
                      <a:gd name="connsiteY0" fmla="*/ 56787 h 1984482"/>
                      <a:gd name="connsiteX1" fmla="*/ 2773680 w 3700272"/>
                      <a:gd name="connsiteY1" fmla="*/ 68979 h 1984482"/>
                      <a:gd name="connsiteX2" fmla="*/ 1840992 w 3700272"/>
                      <a:gd name="connsiteY2" fmla="*/ 1001667 h 1984482"/>
                      <a:gd name="connsiteX3" fmla="*/ 914400 w 3700272"/>
                      <a:gd name="connsiteY3" fmla="*/ 1916067 h 1984482"/>
                      <a:gd name="connsiteX4" fmla="*/ 0 w 3700272"/>
                      <a:gd name="connsiteY4" fmla="*/ 1916067 h 1984482"/>
                      <a:gd name="connsiteX0" fmla="*/ 3700272 w 3700272"/>
                      <a:gd name="connsiteY0" fmla="*/ 56787 h 1926977"/>
                      <a:gd name="connsiteX1" fmla="*/ 2773680 w 3700272"/>
                      <a:gd name="connsiteY1" fmla="*/ 68979 h 1926977"/>
                      <a:gd name="connsiteX2" fmla="*/ 1840992 w 3700272"/>
                      <a:gd name="connsiteY2" fmla="*/ 1001667 h 1926977"/>
                      <a:gd name="connsiteX3" fmla="*/ 914400 w 3700272"/>
                      <a:gd name="connsiteY3" fmla="*/ 1818531 h 1926977"/>
                      <a:gd name="connsiteX4" fmla="*/ 0 w 3700272"/>
                      <a:gd name="connsiteY4" fmla="*/ 1916067 h 1926977"/>
                      <a:gd name="connsiteX0" fmla="*/ 3700272 w 3700272"/>
                      <a:gd name="connsiteY0" fmla="*/ 0 h 1870190"/>
                      <a:gd name="connsiteX1" fmla="*/ 2773680 w 3700272"/>
                      <a:gd name="connsiteY1" fmla="*/ 121920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0190"/>
                      <a:gd name="connsiteX1" fmla="*/ 2330335 w 3700272"/>
                      <a:gd name="connsiteY1" fmla="*/ 108065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2922"/>
                      <a:gd name="connsiteX1" fmla="*/ 2330335 w 3700272"/>
                      <a:gd name="connsiteY1" fmla="*/ 108065 h 1872922"/>
                      <a:gd name="connsiteX2" fmla="*/ 1840992 w 3700272"/>
                      <a:gd name="connsiteY2" fmla="*/ 944880 h 1872922"/>
                      <a:gd name="connsiteX3" fmla="*/ 1371600 w 3700272"/>
                      <a:gd name="connsiteY3" fmla="*/ 1768671 h 1872922"/>
                      <a:gd name="connsiteX4" fmla="*/ 0 w 3700272"/>
                      <a:gd name="connsiteY4" fmla="*/ 1859280 h 1872922"/>
                      <a:gd name="connsiteX0" fmla="*/ 3700272 w 3700272"/>
                      <a:gd name="connsiteY0" fmla="*/ 52308 h 1925230"/>
                      <a:gd name="connsiteX1" fmla="*/ 2330335 w 3700272"/>
                      <a:gd name="connsiteY1" fmla="*/ 160373 h 1925230"/>
                      <a:gd name="connsiteX2" fmla="*/ 1371600 w 3700272"/>
                      <a:gd name="connsiteY2" fmla="*/ 1820979 h 1925230"/>
                      <a:gd name="connsiteX3" fmla="*/ 0 w 3700272"/>
                      <a:gd name="connsiteY3" fmla="*/ 1911588 h 1925230"/>
                      <a:gd name="connsiteX0" fmla="*/ 3700272 w 3700272"/>
                      <a:gd name="connsiteY0" fmla="*/ 0 h 1919590"/>
                      <a:gd name="connsiteX1" fmla="*/ 2309553 w 3700272"/>
                      <a:gd name="connsiteY1" fmla="*/ 225829 h 1919590"/>
                      <a:gd name="connsiteX2" fmla="*/ 1371600 w 3700272"/>
                      <a:gd name="connsiteY2" fmla="*/ 1768671 h 1919590"/>
                      <a:gd name="connsiteX3" fmla="*/ 0 w 3700272"/>
                      <a:gd name="connsiteY3" fmla="*/ 1859280 h 1919590"/>
                      <a:gd name="connsiteX0" fmla="*/ 3700272 w 3700272"/>
                      <a:gd name="connsiteY0" fmla="*/ 0 h 1875409"/>
                      <a:gd name="connsiteX1" fmla="*/ 2309553 w 3700272"/>
                      <a:gd name="connsiteY1" fmla="*/ 225829 h 1875409"/>
                      <a:gd name="connsiteX2" fmla="*/ 1371600 w 3700272"/>
                      <a:gd name="connsiteY2" fmla="*/ 1678617 h 1875409"/>
                      <a:gd name="connsiteX3" fmla="*/ 0 w 3700272"/>
                      <a:gd name="connsiteY3" fmla="*/ 1859280 h 1875409"/>
                      <a:gd name="connsiteX0" fmla="*/ 3700272 w 3700272"/>
                      <a:gd name="connsiteY0" fmla="*/ 0 h 1863045"/>
                      <a:gd name="connsiteX1" fmla="*/ 2309553 w 3700272"/>
                      <a:gd name="connsiteY1" fmla="*/ 225829 h 1863045"/>
                      <a:gd name="connsiteX2" fmla="*/ 1392382 w 3700272"/>
                      <a:gd name="connsiteY2" fmla="*/ 1630126 h 1863045"/>
                      <a:gd name="connsiteX3" fmla="*/ 0 w 3700272"/>
                      <a:gd name="connsiteY3" fmla="*/ 1859280 h 1863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00272" h="1863045">
                        <a:moveTo>
                          <a:pt x="3700272" y="0"/>
                        </a:moveTo>
                        <a:cubicBezTo>
                          <a:pt x="3373628" y="18796"/>
                          <a:pt x="2694201" y="-45859"/>
                          <a:pt x="2309553" y="225829"/>
                        </a:cubicBezTo>
                        <a:cubicBezTo>
                          <a:pt x="1924905" y="497517"/>
                          <a:pt x="1777307" y="1357884"/>
                          <a:pt x="1392382" y="1630126"/>
                        </a:cubicBezTo>
                        <a:cubicBezTo>
                          <a:pt x="1007457" y="1902368"/>
                          <a:pt x="315976" y="1862328"/>
                          <a:pt x="0" y="1859280"/>
                        </a:cubicBezTo>
                      </a:path>
                    </a:pathLst>
                  </a:cu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3373B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80" name="Group 779">
                  <a:extLst>
                    <a:ext uri="{FF2B5EF4-FFF2-40B4-BE49-F238E27FC236}">
                      <a16:creationId xmlns:a16="http://schemas.microsoft.com/office/drawing/2014/main" id="{FE8DC89E-D242-48E2-8AA8-7D45C53DD2ED}"/>
                    </a:ext>
                  </a:extLst>
                </p:cNvPr>
                <p:cNvGrpSpPr/>
                <p:nvPr/>
              </p:nvGrpSpPr>
              <p:grpSpPr>
                <a:xfrm>
                  <a:off x="2718255" y="2643758"/>
                  <a:ext cx="288032" cy="288032"/>
                  <a:chOff x="8100392" y="3003798"/>
                  <a:chExt cx="288032" cy="28803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33" name="Oval 832">
                        <a:extLst>
                          <a:ext uri="{FF2B5EF4-FFF2-40B4-BE49-F238E27FC236}">
                            <a16:creationId xmlns:a16="http://schemas.microsoft.com/office/drawing/2014/main" id="{8B58E9B6-26F0-4CE2-9153-DB7CCA4AF2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</m:t>
                              </m:r>
                            </m:oMath>
                          </m:oMathPara>
                        </a14:m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ira Sans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33" name="Oval 832">
                        <a:extLst>
                          <a:ext uri="{FF2B5EF4-FFF2-40B4-BE49-F238E27FC236}">
                            <a16:creationId xmlns:a16="http://schemas.microsoft.com/office/drawing/2014/main" id="{8B58E9B6-26F0-4CE2-9153-DB7CCA4AF2F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 l="-196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34" name="Freeform: Shape 833">
                    <a:extLst>
                      <a:ext uri="{FF2B5EF4-FFF2-40B4-BE49-F238E27FC236}">
                        <a16:creationId xmlns:a16="http://schemas.microsoft.com/office/drawing/2014/main" id="{766D11F8-31B8-4FC1-855F-F9F11EFF830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140242" y="3040105"/>
                    <a:ext cx="216000" cy="216000"/>
                  </a:xfrm>
                  <a:custGeom>
                    <a:avLst/>
                    <a:gdLst>
                      <a:gd name="connsiteX0" fmla="*/ 3700272 w 3700272"/>
                      <a:gd name="connsiteY0" fmla="*/ 81629 h 2028897"/>
                      <a:gd name="connsiteX1" fmla="*/ 2773680 w 3700272"/>
                      <a:gd name="connsiteY1" fmla="*/ 93821 h 2028897"/>
                      <a:gd name="connsiteX2" fmla="*/ 1840992 w 3700272"/>
                      <a:gd name="connsiteY2" fmla="*/ 1026509 h 2028897"/>
                      <a:gd name="connsiteX3" fmla="*/ 914400 w 3700272"/>
                      <a:gd name="connsiteY3" fmla="*/ 1940909 h 2028897"/>
                      <a:gd name="connsiteX4" fmla="*/ 0 w 3700272"/>
                      <a:gd name="connsiteY4" fmla="*/ 1940909 h 2028897"/>
                      <a:gd name="connsiteX0" fmla="*/ 3700272 w 3700272"/>
                      <a:gd name="connsiteY0" fmla="*/ 56787 h 2004055"/>
                      <a:gd name="connsiteX1" fmla="*/ 2773680 w 3700272"/>
                      <a:gd name="connsiteY1" fmla="*/ 68979 h 2004055"/>
                      <a:gd name="connsiteX2" fmla="*/ 1840992 w 3700272"/>
                      <a:gd name="connsiteY2" fmla="*/ 1001667 h 2004055"/>
                      <a:gd name="connsiteX3" fmla="*/ 914400 w 3700272"/>
                      <a:gd name="connsiteY3" fmla="*/ 1916067 h 2004055"/>
                      <a:gd name="connsiteX4" fmla="*/ 0 w 3700272"/>
                      <a:gd name="connsiteY4" fmla="*/ 1916067 h 2004055"/>
                      <a:gd name="connsiteX0" fmla="*/ 3700272 w 3700272"/>
                      <a:gd name="connsiteY0" fmla="*/ 56787 h 1984482"/>
                      <a:gd name="connsiteX1" fmla="*/ 2773680 w 3700272"/>
                      <a:gd name="connsiteY1" fmla="*/ 68979 h 1984482"/>
                      <a:gd name="connsiteX2" fmla="*/ 1840992 w 3700272"/>
                      <a:gd name="connsiteY2" fmla="*/ 1001667 h 1984482"/>
                      <a:gd name="connsiteX3" fmla="*/ 914400 w 3700272"/>
                      <a:gd name="connsiteY3" fmla="*/ 1916067 h 1984482"/>
                      <a:gd name="connsiteX4" fmla="*/ 0 w 3700272"/>
                      <a:gd name="connsiteY4" fmla="*/ 1916067 h 1984482"/>
                      <a:gd name="connsiteX0" fmla="*/ 3700272 w 3700272"/>
                      <a:gd name="connsiteY0" fmla="*/ 56787 h 1926977"/>
                      <a:gd name="connsiteX1" fmla="*/ 2773680 w 3700272"/>
                      <a:gd name="connsiteY1" fmla="*/ 68979 h 1926977"/>
                      <a:gd name="connsiteX2" fmla="*/ 1840992 w 3700272"/>
                      <a:gd name="connsiteY2" fmla="*/ 1001667 h 1926977"/>
                      <a:gd name="connsiteX3" fmla="*/ 914400 w 3700272"/>
                      <a:gd name="connsiteY3" fmla="*/ 1818531 h 1926977"/>
                      <a:gd name="connsiteX4" fmla="*/ 0 w 3700272"/>
                      <a:gd name="connsiteY4" fmla="*/ 1916067 h 1926977"/>
                      <a:gd name="connsiteX0" fmla="*/ 3700272 w 3700272"/>
                      <a:gd name="connsiteY0" fmla="*/ 0 h 1870190"/>
                      <a:gd name="connsiteX1" fmla="*/ 2773680 w 3700272"/>
                      <a:gd name="connsiteY1" fmla="*/ 121920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0190"/>
                      <a:gd name="connsiteX1" fmla="*/ 2330335 w 3700272"/>
                      <a:gd name="connsiteY1" fmla="*/ 108065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2922"/>
                      <a:gd name="connsiteX1" fmla="*/ 2330335 w 3700272"/>
                      <a:gd name="connsiteY1" fmla="*/ 108065 h 1872922"/>
                      <a:gd name="connsiteX2" fmla="*/ 1840992 w 3700272"/>
                      <a:gd name="connsiteY2" fmla="*/ 944880 h 1872922"/>
                      <a:gd name="connsiteX3" fmla="*/ 1371600 w 3700272"/>
                      <a:gd name="connsiteY3" fmla="*/ 1768671 h 1872922"/>
                      <a:gd name="connsiteX4" fmla="*/ 0 w 3700272"/>
                      <a:gd name="connsiteY4" fmla="*/ 1859280 h 1872922"/>
                      <a:gd name="connsiteX0" fmla="*/ 3700272 w 3700272"/>
                      <a:gd name="connsiteY0" fmla="*/ 52308 h 1925230"/>
                      <a:gd name="connsiteX1" fmla="*/ 2330335 w 3700272"/>
                      <a:gd name="connsiteY1" fmla="*/ 160373 h 1925230"/>
                      <a:gd name="connsiteX2" fmla="*/ 1371600 w 3700272"/>
                      <a:gd name="connsiteY2" fmla="*/ 1820979 h 1925230"/>
                      <a:gd name="connsiteX3" fmla="*/ 0 w 3700272"/>
                      <a:gd name="connsiteY3" fmla="*/ 1911588 h 1925230"/>
                      <a:gd name="connsiteX0" fmla="*/ 3700272 w 3700272"/>
                      <a:gd name="connsiteY0" fmla="*/ 0 h 1919590"/>
                      <a:gd name="connsiteX1" fmla="*/ 2309553 w 3700272"/>
                      <a:gd name="connsiteY1" fmla="*/ 225829 h 1919590"/>
                      <a:gd name="connsiteX2" fmla="*/ 1371600 w 3700272"/>
                      <a:gd name="connsiteY2" fmla="*/ 1768671 h 1919590"/>
                      <a:gd name="connsiteX3" fmla="*/ 0 w 3700272"/>
                      <a:gd name="connsiteY3" fmla="*/ 1859280 h 1919590"/>
                      <a:gd name="connsiteX0" fmla="*/ 3700272 w 3700272"/>
                      <a:gd name="connsiteY0" fmla="*/ 0 h 1875409"/>
                      <a:gd name="connsiteX1" fmla="*/ 2309553 w 3700272"/>
                      <a:gd name="connsiteY1" fmla="*/ 225829 h 1875409"/>
                      <a:gd name="connsiteX2" fmla="*/ 1371600 w 3700272"/>
                      <a:gd name="connsiteY2" fmla="*/ 1678617 h 1875409"/>
                      <a:gd name="connsiteX3" fmla="*/ 0 w 3700272"/>
                      <a:gd name="connsiteY3" fmla="*/ 1859280 h 1875409"/>
                      <a:gd name="connsiteX0" fmla="*/ 3700272 w 3700272"/>
                      <a:gd name="connsiteY0" fmla="*/ 0 h 1863045"/>
                      <a:gd name="connsiteX1" fmla="*/ 2309553 w 3700272"/>
                      <a:gd name="connsiteY1" fmla="*/ 225829 h 1863045"/>
                      <a:gd name="connsiteX2" fmla="*/ 1392382 w 3700272"/>
                      <a:gd name="connsiteY2" fmla="*/ 1630126 h 1863045"/>
                      <a:gd name="connsiteX3" fmla="*/ 0 w 3700272"/>
                      <a:gd name="connsiteY3" fmla="*/ 1859280 h 1863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00272" h="1863045">
                        <a:moveTo>
                          <a:pt x="3700272" y="0"/>
                        </a:moveTo>
                        <a:cubicBezTo>
                          <a:pt x="3373628" y="18796"/>
                          <a:pt x="2694201" y="-45859"/>
                          <a:pt x="2309553" y="225829"/>
                        </a:cubicBezTo>
                        <a:cubicBezTo>
                          <a:pt x="1924905" y="497517"/>
                          <a:pt x="1777307" y="1357884"/>
                          <a:pt x="1392382" y="1630126"/>
                        </a:cubicBezTo>
                        <a:cubicBezTo>
                          <a:pt x="1007457" y="1902368"/>
                          <a:pt x="315976" y="1862328"/>
                          <a:pt x="0" y="1859280"/>
                        </a:cubicBezTo>
                      </a:path>
                    </a:pathLst>
                  </a:cu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3373B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81" name="Group 780">
                  <a:extLst>
                    <a:ext uri="{FF2B5EF4-FFF2-40B4-BE49-F238E27FC236}">
                      <a16:creationId xmlns:a16="http://schemas.microsoft.com/office/drawing/2014/main" id="{305E5D68-4D19-44B6-ACDD-2EDFD27DB438}"/>
                    </a:ext>
                  </a:extLst>
                </p:cNvPr>
                <p:cNvGrpSpPr/>
                <p:nvPr/>
              </p:nvGrpSpPr>
              <p:grpSpPr>
                <a:xfrm>
                  <a:off x="2718255" y="3003798"/>
                  <a:ext cx="288032" cy="288032"/>
                  <a:chOff x="8100392" y="3003798"/>
                  <a:chExt cx="288032" cy="28803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31" name="Oval 830">
                        <a:extLst>
                          <a:ext uri="{FF2B5EF4-FFF2-40B4-BE49-F238E27FC236}">
                            <a16:creationId xmlns:a16="http://schemas.microsoft.com/office/drawing/2014/main" id="{E56C5DDC-561D-4932-AFBA-7B9A8F8BEA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</m:t>
                              </m:r>
                            </m:oMath>
                          </m:oMathPara>
                        </a14:m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ira Sans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31" name="Oval 830">
                        <a:extLst>
                          <a:ext uri="{FF2B5EF4-FFF2-40B4-BE49-F238E27FC236}">
                            <a16:creationId xmlns:a16="http://schemas.microsoft.com/office/drawing/2014/main" id="{E56C5DDC-561D-4932-AFBA-7B9A8F8BEA4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  <a:blipFill>
                        <a:blip r:embed="rId3"/>
                        <a:stretch>
                          <a:fillRect l="-196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32" name="Freeform: Shape 831">
                    <a:extLst>
                      <a:ext uri="{FF2B5EF4-FFF2-40B4-BE49-F238E27FC236}">
                        <a16:creationId xmlns:a16="http://schemas.microsoft.com/office/drawing/2014/main" id="{D1FFBCFF-A117-4512-A94C-AE03F3F6B4E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140242" y="3040105"/>
                    <a:ext cx="216000" cy="216000"/>
                  </a:xfrm>
                  <a:custGeom>
                    <a:avLst/>
                    <a:gdLst>
                      <a:gd name="connsiteX0" fmla="*/ 3700272 w 3700272"/>
                      <a:gd name="connsiteY0" fmla="*/ 81629 h 2028897"/>
                      <a:gd name="connsiteX1" fmla="*/ 2773680 w 3700272"/>
                      <a:gd name="connsiteY1" fmla="*/ 93821 h 2028897"/>
                      <a:gd name="connsiteX2" fmla="*/ 1840992 w 3700272"/>
                      <a:gd name="connsiteY2" fmla="*/ 1026509 h 2028897"/>
                      <a:gd name="connsiteX3" fmla="*/ 914400 w 3700272"/>
                      <a:gd name="connsiteY3" fmla="*/ 1940909 h 2028897"/>
                      <a:gd name="connsiteX4" fmla="*/ 0 w 3700272"/>
                      <a:gd name="connsiteY4" fmla="*/ 1940909 h 2028897"/>
                      <a:gd name="connsiteX0" fmla="*/ 3700272 w 3700272"/>
                      <a:gd name="connsiteY0" fmla="*/ 56787 h 2004055"/>
                      <a:gd name="connsiteX1" fmla="*/ 2773680 w 3700272"/>
                      <a:gd name="connsiteY1" fmla="*/ 68979 h 2004055"/>
                      <a:gd name="connsiteX2" fmla="*/ 1840992 w 3700272"/>
                      <a:gd name="connsiteY2" fmla="*/ 1001667 h 2004055"/>
                      <a:gd name="connsiteX3" fmla="*/ 914400 w 3700272"/>
                      <a:gd name="connsiteY3" fmla="*/ 1916067 h 2004055"/>
                      <a:gd name="connsiteX4" fmla="*/ 0 w 3700272"/>
                      <a:gd name="connsiteY4" fmla="*/ 1916067 h 2004055"/>
                      <a:gd name="connsiteX0" fmla="*/ 3700272 w 3700272"/>
                      <a:gd name="connsiteY0" fmla="*/ 56787 h 1984482"/>
                      <a:gd name="connsiteX1" fmla="*/ 2773680 w 3700272"/>
                      <a:gd name="connsiteY1" fmla="*/ 68979 h 1984482"/>
                      <a:gd name="connsiteX2" fmla="*/ 1840992 w 3700272"/>
                      <a:gd name="connsiteY2" fmla="*/ 1001667 h 1984482"/>
                      <a:gd name="connsiteX3" fmla="*/ 914400 w 3700272"/>
                      <a:gd name="connsiteY3" fmla="*/ 1916067 h 1984482"/>
                      <a:gd name="connsiteX4" fmla="*/ 0 w 3700272"/>
                      <a:gd name="connsiteY4" fmla="*/ 1916067 h 1984482"/>
                      <a:gd name="connsiteX0" fmla="*/ 3700272 w 3700272"/>
                      <a:gd name="connsiteY0" fmla="*/ 56787 h 1926977"/>
                      <a:gd name="connsiteX1" fmla="*/ 2773680 w 3700272"/>
                      <a:gd name="connsiteY1" fmla="*/ 68979 h 1926977"/>
                      <a:gd name="connsiteX2" fmla="*/ 1840992 w 3700272"/>
                      <a:gd name="connsiteY2" fmla="*/ 1001667 h 1926977"/>
                      <a:gd name="connsiteX3" fmla="*/ 914400 w 3700272"/>
                      <a:gd name="connsiteY3" fmla="*/ 1818531 h 1926977"/>
                      <a:gd name="connsiteX4" fmla="*/ 0 w 3700272"/>
                      <a:gd name="connsiteY4" fmla="*/ 1916067 h 1926977"/>
                      <a:gd name="connsiteX0" fmla="*/ 3700272 w 3700272"/>
                      <a:gd name="connsiteY0" fmla="*/ 0 h 1870190"/>
                      <a:gd name="connsiteX1" fmla="*/ 2773680 w 3700272"/>
                      <a:gd name="connsiteY1" fmla="*/ 121920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0190"/>
                      <a:gd name="connsiteX1" fmla="*/ 2330335 w 3700272"/>
                      <a:gd name="connsiteY1" fmla="*/ 108065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2922"/>
                      <a:gd name="connsiteX1" fmla="*/ 2330335 w 3700272"/>
                      <a:gd name="connsiteY1" fmla="*/ 108065 h 1872922"/>
                      <a:gd name="connsiteX2" fmla="*/ 1840992 w 3700272"/>
                      <a:gd name="connsiteY2" fmla="*/ 944880 h 1872922"/>
                      <a:gd name="connsiteX3" fmla="*/ 1371600 w 3700272"/>
                      <a:gd name="connsiteY3" fmla="*/ 1768671 h 1872922"/>
                      <a:gd name="connsiteX4" fmla="*/ 0 w 3700272"/>
                      <a:gd name="connsiteY4" fmla="*/ 1859280 h 1872922"/>
                      <a:gd name="connsiteX0" fmla="*/ 3700272 w 3700272"/>
                      <a:gd name="connsiteY0" fmla="*/ 52308 h 1925230"/>
                      <a:gd name="connsiteX1" fmla="*/ 2330335 w 3700272"/>
                      <a:gd name="connsiteY1" fmla="*/ 160373 h 1925230"/>
                      <a:gd name="connsiteX2" fmla="*/ 1371600 w 3700272"/>
                      <a:gd name="connsiteY2" fmla="*/ 1820979 h 1925230"/>
                      <a:gd name="connsiteX3" fmla="*/ 0 w 3700272"/>
                      <a:gd name="connsiteY3" fmla="*/ 1911588 h 1925230"/>
                      <a:gd name="connsiteX0" fmla="*/ 3700272 w 3700272"/>
                      <a:gd name="connsiteY0" fmla="*/ 0 h 1919590"/>
                      <a:gd name="connsiteX1" fmla="*/ 2309553 w 3700272"/>
                      <a:gd name="connsiteY1" fmla="*/ 225829 h 1919590"/>
                      <a:gd name="connsiteX2" fmla="*/ 1371600 w 3700272"/>
                      <a:gd name="connsiteY2" fmla="*/ 1768671 h 1919590"/>
                      <a:gd name="connsiteX3" fmla="*/ 0 w 3700272"/>
                      <a:gd name="connsiteY3" fmla="*/ 1859280 h 1919590"/>
                      <a:gd name="connsiteX0" fmla="*/ 3700272 w 3700272"/>
                      <a:gd name="connsiteY0" fmla="*/ 0 h 1875409"/>
                      <a:gd name="connsiteX1" fmla="*/ 2309553 w 3700272"/>
                      <a:gd name="connsiteY1" fmla="*/ 225829 h 1875409"/>
                      <a:gd name="connsiteX2" fmla="*/ 1371600 w 3700272"/>
                      <a:gd name="connsiteY2" fmla="*/ 1678617 h 1875409"/>
                      <a:gd name="connsiteX3" fmla="*/ 0 w 3700272"/>
                      <a:gd name="connsiteY3" fmla="*/ 1859280 h 1875409"/>
                      <a:gd name="connsiteX0" fmla="*/ 3700272 w 3700272"/>
                      <a:gd name="connsiteY0" fmla="*/ 0 h 1863045"/>
                      <a:gd name="connsiteX1" fmla="*/ 2309553 w 3700272"/>
                      <a:gd name="connsiteY1" fmla="*/ 225829 h 1863045"/>
                      <a:gd name="connsiteX2" fmla="*/ 1392382 w 3700272"/>
                      <a:gd name="connsiteY2" fmla="*/ 1630126 h 1863045"/>
                      <a:gd name="connsiteX3" fmla="*/ 0 w 3700272"/>
                      <a:gd name="connsiteY3" fmla="*/ 1859280 h 1863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00272" h="1863045">
                        <a:moveTo>
                          <a:pt x="3700272" y="0"/>
                        </a:moveTo>
                        <a:cubicBezTo>
                          <a:pt x="3373628" y="18796"/>
                          <a:pt x="2694201" y="-45859"/>
                          <a:pt x="2309553" y="225829"/>
                        </a:cubicBezTo>
                        <a:cubicBezTo>
                          <a:pt x="1924905" y="497517"/>
                          <a:pt x="1777307" y="1357884"/>
                          <a:pt x="1392382" y="1630126"/>
                        </a:cubicBezTo>
                        <a:cubicBezTo>
                          <a:pt x="1007457" y="1902368"/>
                          <a:pt x="315976" y="1862328"/>
                          <a:pt x="0" y="1859280"/>
                        </a:cubicBezTo>
                      </a:path>
                    </a:pathLst>
                  </a:cu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3373B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82" name="Group 781">
                  <a:extLst>
                    <a:ext uri="{FF2B5EF4-FFF2-40B4-BE49-F238E27FC236}">
                      <a16:creationId xmlns:a16="http://schemas.microsoft.com/office/drawing/2014/main" id="{74AC6A78-BD69-438B-B5E8-521B14D109F5}"/>
                    </a:ext>
                  </a:extLst>
                </p:cNvPr>
                <p:cNvGrpSpPr/>
                <p:nvPr/>
              </p:nvGrpSpPr>
              <p:grpSpPr>
                <a:xfrm>
                  <a:off x="2718255" y="3363838"/>
                  <a:ext cx="288032" cy="288032"/>
                  <a:chOff x="8100392" y="3003798"/>
                  <a:chExt cx="288032" cy="28803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29" name="Oval 828">
                        <a:extLst>
                          <a:ext uri="{FF2B5EF4-FFF2-40B4-BE49-F238E27FC236}">
                            <a16:creationId xmlns:a16="http://schemas.microsoft.com/office/drawing/2014/main" id="{58DAE407-AB0E-4A85-8456-DBE3290AF2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</m:t>
                              </m:r>
                            </m:oMath>
                          </m:oMathPara>
                        </a14:m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ira Sans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29" name="Oval 828">
                        <a:extLst>
                          <a:ext uri="{FF2B5EF4-FFF2-40B4-BE49-F238E27FC236}">
                            <a16:creationId xmlns:a16="http://schemas.microsoft.com/office/drawing/2014/main" id="{58DAE407-AB0E-4A85-8456-DBE3290AF25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  <a:blipFill>
                        <a:blip r:embed="rId3"/>
                        <a:stretch>
                          <a:fillRect l="-196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30" name="Freeform: Shape 829">
                    <a:extLst>
                      <a:ext uri="{FF2B5EF4-FFF2-40B4-BE49-F238E27FC236}">
                        <a16:creationId xmlns:a16="http://schemas.microsoft.com/office/drawing/2014/main" id="{0F386865-57CA-4B2B-BC5F-555C4378EEA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140242" y="3040105"/>
                    <a:ext cx="216000" cy="216000"/>
                  </a:xfrm>
                  <a:custGeom>
                    <a:avLst/>
                    <a:gdLst>
                      <a:gd name="connsiteX0" fmla="*/ 3700272 w 3700272"/>
                      <a:gd name="connsiteY0" fmla="*/ 81629 h 2028897"/>
                      <a:gd name="connsiteX1" fmla="*/ 2773680 w 3700272"/>
                      <a:gd name="connsiteY1" fmla="*/ 93821 h 2028897"/>
                      <a:gd name="connsiteX2" fmla="*/ 1840992 w 3700272"/>
                      <a:gd name="connsiteY2" fmla="*/ 1026509 h 2028897"/>
                      <a:gd name="connsiteX3" fmla="*/ 914400 w 3700272"/>
                      <a:gd name="connsiteY3" fmla="*/ 1940909 h 2028897"/>
                      <a:gd name="connsiteX4" fmla="*/ 0 w 3700272"/>
                      <a:gd name="connsiteY4" fmla="*/ 1940909 h 2028897"/>
                      <a:gd name="connsiteX0" fmla="*/ 3700272 w 3700272"/>
                      <a:gd name="connsiteY0" fmla="*/ 56787 h 2004055"/>
                      <a:gd name="connsiteX1" fmla="*/ 2773680 w 3700272"/>
                      <a:gd name="connsiteY1" fmla="*/ 68979 h 2004055"/>
                      <a:gd name="connsiteX2" fmla="*/ 1840992 w 3700272"/>
                      <a:gd name="connsiteY2" fmla="*/ 1001667 h 2004055"/>
                      <a:gd name="connsiteX3" fmla="*/ 914400 w 3700272"/>
                      <a:gd name="connsiteY3" fmla="*/ 1916067 h 2004055"/>
                      <a:gd name="connsiteX4" fmla="*/ 0 w 3700272"/>
                      <a:gd name="connsiteY4" fmla="*/ 1916067 h 2004055"/>
                      <a:gd name="connsiteX0" fmla="*/ 3700272 w 3700272"/>
                      <a:gd name="connsiteY0" fmla="*/ 56787 h 1984482"/>
                      <a:gd name="connsiteX1" fmla="*/ 2773680 w 3700272"/>
                      <a:gd name="connsiteY1" fmla="*/ 68979 h 1984482"/>
                      <a:gd name="connsiteX2" fmla="*/ 1840992 w 3700272"/>
                      <a:gd name="connsiteY2" fmla="*/ 1001667 h 1984482"/>
                      <a:gd name="connsiteX3" fmla="*/ 914400 w 3700272"/>
                      <a:gd name="connsiteY3" fmla="*/ 1916067 h 1984482"/>
                      <a:gd name="connsiteX4" fmla="*/ 0 w 3700272"/>
                      <a:gd name="connsiteY4" fmla="*/ 1916067 h 1984482"/>
                      <a:gd name="connsiteX0" fmla="*/ 3700272 w 3700272"/>
                      <a:gd name="connsiteY0" fmla="*/ 56787 h 1926977"/>
                      <a:gd name="connsiteX1" fmla="*/ 2773680 w 3700272"/>
                      <a:gd name="connsiteY1" fmla="*/ 68979 h 1926977"/>
                      <a:gd name="connsiteX2" fmla="*/ 1840992 w 3700272"/>
                      <a:gd name="connsiteY2" fmla="*/ 1001667 h 1926977"/>
                      <a:gd name="connsiteX3" fmla="*/ 914400 w 3700272"/>
                      <a:gd name="connsiteY3" fmla="*/ 1818531 h 1926977"/>
                      <a:gd name="connsiteX4" fmla="*/ 0 w 3700272"/>
                      <a:gd name="connsiteY4" fmla="*/ 1916067 h 1926977"/>
                      <a:gd name="connsiteX0" fmla="*/ 3700272 w 3700272"/>
                      <a:gd name="connsiteY0" fmla="*/ 0 h 1870190"/>
                      <a:gd name="connsiteX1" fmla="*/ 2773680 w 3700272"/>
                      <a:gd name="connsiteY1" fmla="*/ 121920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0190"/>
                      <a:gd name="connsiteX1" fmla="*/ 2330335 w 3700272"/>
                      <a:gd name="connsiteY1" fmla="*/ 108065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2922"/>
                      <a:gd name="connsiteX1" fmla="*/ 2330335 w 3700272"/>
                      <a:gd name="connsiteY1" fmla="*/ 108065 h 1872922"/>
                      <a:gd name="connsiteX2" fmla="*/ 1840992 w 3700272"/>
                      <a:gd name="connsiteY2" fmla="*/ 944880 h 1872922"/>
                      <a:gd name="connsiteX3" fmla="*/ 1371600 w 3700272"/>
                      <a:gd name="connsiteY3" fmla="*/ 1768671 h 1872922"/>
                      <a:gd name="connsiteX4" fmla="*/ 0 w 3700272"/>
                      <a:gd name="connsiteY4" fmla="*/ 1859280 h 1872922"/>
                      <a:gd name="connsiteX0" fmla="*/ 3700272 w 3700272"/>
                      <a:gd name="connsiteY0" fmla="*/ 52308 h 1925230"/>
                      <a:gd name="connsiteX1" fmla="*/ 2330335 w 3700272"/>
                      <a:gd name="connsiteY1" fmla="*/ 160373 h 1925230"/>
                      <a:gd name="connsiteX2" fmla="*/ 1371600 w 3700272"/>
                      <a:gd name="connsiteY2" fmla="*/ 1820979 h 1925230"/>
                      <a:gd name="connsiteX3" fmla="*/ 0 w 3700272"/>
                      <a:gd name="connsiteY3" fmla="*/ 1911588 h 1925230"/>
                      <a:gd name="connsiteX0" fmla="*/ 3700272 w 3700272"/>
                      <a:gd name="connsiteY0" fmla="*/ 0 h 1919590"/>
                      <a:gd name="connsiteX1" fmla="*/ 2309553 w 3700272"/>
                      <a:gd name="connsiteY1" fmla="*/ 225829 h 1919590"/>
                      <a:gd name="connsiteX2" fmla="*/ 1371600 w 3700272"/>
                      <a:gd name="connsiteY2" fmla="*/ 1768671 h 1919590"/>
                      <a:gd name="connsiteX3" fmla="*/ 0 w 3700272"/>
                      <a:gd name="connsiteY3" fmla="*/ 1859280 h 1919590"/>
                      <a:gd name="connsiteX0" fmla="*/ 3700272 w 3700272"/>
                      <a:gd name="connsiteY0" fmla="*/ 0 h 1875409"/>
                      <a:gd name="connsiteX1" fmla="*/ 2309553 w 3700272"/>
                      <a:gd name="connsiteY1" fmla="*/ 225829 h 1875409"/>
                      <a:gd name="connsiteX2" fmla="*/ 1371600 w 3700272"/>
                      <a:gd name="connsiteY2" fmla="*/ 1678617 h 1875409"/>
                      <a:gd name="connsiteX3" fmla="*/ 0 w 3700272"/>
                      <a:gd name="connsiteY3" fmla="*/ 1859280 h 1875409"/>
                      <a:gd name="connsiteX0" fmla="*/ 3700272 w 3700272"/>
                      <a:gd name="connsiteY0" fmla="*/ 0 h 1863045"/>
                      <a:gd name="connsiteX1" fmla="*/ 2309553 w 3700272"/>
                      <a:gd name="connsiteY1" fmla="*/ 225829 h 1863045"/>
                      <a:gd name="connsiteX2" fmla="*/ 1392382 w 3700272"/>
                      <a:gd name="connsiteY2" fmla="*/ 1630126 h 1863045"/>
                      <a:gd name="connsiteX3" fmla="*/ 0 w 3700272"/>
                      <a:gd name="connsiteY3" fmla="*/ 1859280 h 1863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00272" h="1863045">
                        <a:moveTo>
                          <a:pt x="3700272" y="0"/>
                        </a:moveTo>
                        <a:cubicBezTo>
                          <a:pt x="3373628" y="18796"/>
                          <a:pt x="2694201" y="-45859"/>
                          <a:pt x="2309553" y="225829"/>
                        </a:cubicBezTo>
                        <a:cubicBezTo>
                          <a:pt x="1924905" y="497517"/>
                          <a:pt x="1777307" y="1357884"/>
                          <a:pt x="1392382" y="1630126"/>
                        </a:cubicBezTo>
                        <a:cubicBezTo>
                          <a:pt x="1007457" y="1902368"/>
                          <a:pt x="315976" y="1862328"/>
                          <a:pt x="0" y="1859280"/>
                        </a:cubicBezTo>
                      </a:path>
                    </a:pathLst>
                  </a:cu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3373B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83" name="Group 782">
                  <a:extLst>
                    <a:ext uri="{FF2B5EF4-FFF2-40B4-BE49-F238E27FC236}">
                      <a16:creationId xmlns:a16="http://schemas.microsoft.com/office/drawing/2014/main" id="{D8F6E2A0-7481-49C8-B63A-C4673C110257}"/>
                    </a:ext>
                  </a:extLst>
                </p:cNvPr>
                <p:cNvGrpSpPr/>
                <p:nvPr/>
              </p:nvGrpSpPr>
              <p:grpSpPr>
                <a:xfrm>
                  <a:off x="2718255" y="3723878"/>
                  <a:ext cx="288032" cy="288032"/>
                  <a:chOff x="8100392" y="3003798"/>
                  <a:chExt cx="288032" cy="28803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27" name="Oval 826">
                        <a:extLst>
                          <a:ext uri="{FF2B5EF4-FFF2-40B4-BE49-F238E27FC236}">
                            <a16:creationId xmlns:a16="http://schemas.microsoft.com/office/drawing/2014/main" id="{98F8E5D1-2841-4D6F-8424-2049777CD9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</m:t>
                              </m:r>
                            </m:oMath>
                          </m:oMathPara>
                        </a14:m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ira Sans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27" name="Oval 826">
                        <a:extLst>
                          <a:ext uri="{FF2B5EF4-FFF2-40B4-BE49-F238E27FC236}">
                            <a16:creationId xmlns:a16="http://schemas.microsoft.com/office/drawing/2014/main" id="{98F8E5D1-2841-4D6F-8424-2049777CD91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  <a:blipFill>
                        <a:blip r:embed="rId3"/>
                        <a:stretch>
                          <a:fillRect l="-196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28" name="Freeform: Shape 827">
                    <a:extLst>
                      <a:ext uri="{FF2B5EF4-FFF2-40B4-BE49-F238E27FC236}">
                        <a16:creationId xmlns:a16="http://schemas.microsoft.com/office/drawing/2014/main" id="{D4C05BE4-F8EF-4463-AAA2-855245B3214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140242" y="3040105"/>
                    <a:ext cx="216000" cy="216000"/>
                  </a:xfrm>
                  <a:custGeom>
                    <a:avLst/>
                    <a:gdLst>
                      <a:gd name="connsiteX0" fmla="*/ 3700272 w 3700272"/>
                      <a:gd name="connsiteY0" fmla="*/ 81629 h 2028897"/>
                      <a:gd name="connsiteX1" fmla="*/ 2773680 w 3700272"/>
                      <a:gd name="connsiteY1" fmla="*/ 93821 h 2028897"/>
                      <a:gd name="connsiteX2" fmla="*/ 1840992 w 3700272"/>
                      <a:gd name="connsiteY2" fmla="*/ 1026509 h 2028897"/>
                      <a:gd name="connsiteX3" fmla="*/ 914400 w 3700272"/>
                      <a:gd name="connsiteY3" fmla="*/ 1940909 h 2028897"/>
                      <a:gd name="connsiteX4" fmla="*/ 0 w 3700272"/>
                      <a:gd name="connsiteY4" fmla="*/ 1940909 h 2028897"/>
                      <a:gd name="connsiteX0" fmla="*/ 3700272 w 3700272"/>
                      <a:gd name="connsiteY0" fmla="*/ 56787 h 2004055"/>
                      <a:gd name="connsiteX1" fmla="*/ 2773680 w 3700272"/>
                      <a:gd name="connsiteY1" fmla="*/ 68979 h 2004055"/>
                      <a:gd name="connsiteX2" fmla="*/ 1840992 w 3700272"/>
                      <a:gd name="connsiteY2" fmla="*/ 1001667 h 2004055"/>
                      <a:gd name="connsiteX3" fmla="*/ 914400 w 3700272"/>
                      <a:gd name="connsiteY3" fmla="*/ 1916067 h 2004055"/>
                      <a:gd name="connsiteX4" fmla="*/ 0 w 3700272"/>
                      <a:gd name="connsiteY4" fmla="*/ 1916067 h 2004055"/>
                      <a:gd name="connsiteX0" fmla="*/ 3700272 w 3700272"/>
                      <a:gd name="connsiteY0" fmla="*/ 56787 h 1984482"/>
                      <a:gd name="connsiteX1" fmla="*/ 2773680 w 3700272"/>
                      <a:gd name="connsiteY1" fmla="*/ 68979 h 1984482"/>
                      <a:gd name="connsiteX2" fmla="*/ 1840992 w 3700272"/>
                      <a:gd name="connsiteY2" fmla="*/ 1001667 h 1984482"/>
                      <a:gd name="connsiteX3" fmla="*/ 914400 w 3700272"/>
                      <a:gd name="connsiteY3" fmla="*/ 1916067 h 1984482"/>
                      <a:gd name="connsiteX4" fmla="*/ 0 w 3700272"/>
                      <a:gd name="connsiteY4" fmla="*/ 1916067 h 1984482"/>
                      <a:gd name="connsiteX0" fmla="*/ 3700272 w 3700272"/>
                      <a:gd name="connsiteY0" fmla="*/ 56787 h 1926977"/>
                      <a:gd name="connsiteX1" fmla="*/ 2773680 w 3700272"/>
                      <a:gd name="connsiteY1" fmla="*/ 68979 h 1926977"/>
                      <a:gd name="connsiteX2" fmla="*/ 1840992 w 3700272"/>
                      <a:gd name="connsiteY2" fmla="*/ 1001667 h 1926977"/>
                      <a:gd name="connsiteX3" fmla="*/ 914400 w 3700272"/>
                      <a:gd name="connsiteY3" fmla="*/ 1818531 h 1926977"/>
                      <a:gd name="connsiteX4" fmla="*/ 0 w 3700272"/>
                      <a:gd name="connsiteY4" fmla="*/ 1916067 h 1926977"/>
                      <a:gd name="connsiteX0" fmla="*/ 3700272 w 3700272"/>
                      <a:gd name="connsiteY0" fmla="*/ 0 h 1870190"/>
                      <a:gd name="connsiteX1" fmla="*/ 2773680 w 3700272"/>
                      <a:gd name="connsiteY1" fmla="*/ 121920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0190"/>
                      <a:gd name="connsiteX1" fmla="*/ 2330335 w 3700272"/>
                      <a:gd name="connsiteY1" fmla="*/ 108065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2922"/>
                      <a:gd name="connsiteX1" fmla="*/ 2330335 w 3700272"/>
                      <a:gd name="connsiteY1" fmla="*/ 108065 h 1872922"/>
                      <a:gd name="connsiteX2" fmla="*/ 1840992 w 3700272"/>
                      <a:gd name="connsiteY2" fmla="*/ 944880 h 1872922"/>
                      <a:gd name="connsiteX3" fmla="*/ 1371600 w 3700272"/>
                      <a:gd name="connsiteY3" fmla="*/ 1768671 h 1872922"/>
                      <a:gd name="connsiteX4" fmla="*/ 0 w 3700272"/>
                      <a:gd name="connsiteY4" fmla="*/ 1859280 h 1872922"/>
                      <a:gd name="connsiteX0" fmla="*/ 3700272 w 3700272"/>
                      <a:gd name="connsiteY0" fmla="*/ 52308 h 1925230"/>
                      <a:gd name="connsiteX1" fmla="*/ 2330335 w 3700272"/>
                      <a:gd name="connsiteY1" fmla="*/ 160373 h 1925230"/>
                      <a:gd name="connsiteX2" fmla="*/ 1371600 w 3700272"/>
                      <a:gd name="connsiteY2" fmla="*/ 1820979 h 1925230"/>
                      <a:gd name="connsiteX3" fmla="*/ 0 w 3700272"/>
                      <a:gd name="connsiteY3" fmla="*/ 1911588 h 1925230"/>
                      <a:gd name="connsiteX0" fmla="*/ 3700272 w 3700272"/>
                      <a:gd name="connsiteY0" fmla="*/ 0 h 1919590"/>
                      <a:gd name="connsiteX1" fmla="*/ 2309553 w 3700272"/>
                      <a:gd name="connsiteY1" fmla="*/ 225829 h 1919590"/>
                      <a:gd name="connsiteX2" fmla="*/ 1371600 w 3700272"/>
                      <a:gd name="connsiteY2" fmla="*/ 1768671 h 1919590"/>
                      <a:gd name="connsiteX3" fmla="*/ 0 w 3700272"/>
                      <a:gd name="connsiteY3" fmla="*/ 1859280 h 1919590"/>
                      <a:gd name="connsiteX0" fmla="*/ 3700272 w 3700272"/>
                      <a:gd name="connsiteY0" fmla="*/ 0 h 1875409"/>
                      <a:gd name="connsiteX1" fmla="*/ 2309553 w 3700272"/>
                      <a:gd name="connsiteY1" fmla="*/ 225829 h 1875409"/>
                      <a:gd name="connsiteX2" fmla="*/ 1371600 w 3700272"/>
                      <a:gd name="connsiteY2" fmla="*/ 1678617 h 1875409"/>
                      <a:gd name="connsiteX3" fmla="*/ 0 w 3700272"/>
                      <a:gd name="connsiteY3" fmla="*/ 1859280 h 1875409"/>
                      <a:gd name="connsiteX0" fmla="*/ 3700272 w 3700272"/>
                      <a:gd name="connsiteY0" fmla="*/ 0 h 1863045"/>
                      <a:gd name="connsiteX1" fmla="*/ 2309553 w 3700272"/>
                      <a:gd name="connsiteY1" fmla="*/ 225829 h 1863045"/>
                      <a:gd name="connsiteX2" fmla="*/ 1392382 w 3700272"/>
                      <a:gd name="connsiteY2" fmla="*/ 1630126 h 1863045"/>
                      <a:gd name="connsiteX3" fmla="*/ 0 w 3700272"/>
                      <a:gd name="connsiteY3" fmla="*/ 1859280 h 1863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00272" h="1863045">
                        <a:moveTo>
                          <a:pt x="3700272" y="0"/>
                        </a:moveTo>
                        <a:cubicBezTo>
                          <a:pt x="3373628" y="18796"/>
                          <a:pt x="2694201" y="-45859"/>
                          <a:pt x="2309553" y="225829"/>
                        </a:cubicBezTo>
                        <a:cubicBezTo>
                          <a:pt x="1924905" y="497517"/>
                          <a:pt x="1777307" y="1357884"/>
                          <a:pt x="1392382" y="1630126"/>
                        </a:cubicBezTo>
                        <a:cubicBezTo>
                          <a:pt x="1007457" y="1902368"/>
                          <a:pt x="315976" y="1862328"/>
                          <a:pt x="0" y="1859280"/>
                        </a:cubicBezTo>
                      </a:path>
                    </a:pathLst>
                  </a:cu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3373B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84" name="Group 783">
                  <a:extLst>
                    <a:ext uri="{FF2B5EF4-FFF2-40B4-BE49-F238E27FC236}">
                      <a16:creationId xmlns:a16="http://schemas.microsoft.com/office/drawing/2014/main" id="{94629ED4-D235-48D1-9BBB-34EEA8E8F669}"/>
                    </a:ext>
                  </a:extLst>
                </p:cNvPr>
                <p:cNvGrpSpPr/>
                <p:nvPr/>
              </p:nvGrpSpPr>
              <p:grpSpPr>
                <a:xfrm>
                  <a:off x="2718255" y="4083918"/>
                  <a:ext cx="288032" cy="288032"/>
                  <a:chOff x="8100392" y="3003798"/>
                  <a:chExt cx="288032" cy="28803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25" name="Oval 824">
                        <a:extLst>
                          <a:ext uri="{FF2B5EF4-FFF2-40B4-BE49-F238E27FC236}">
                            <a16:creationId xmlns:a16="http://schemas.microsoft.com/office/drawing/2014/main" id="{22BEC31A-3893-4D2B-9222-F143ECC7D5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</m:t>
                              </m:r>
                            </m:oMath>
                          </m:oMathPara>
                        </a14:m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ira Sans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25" name="Oval 824">
                        <a:extLst>
                          <a:ext uri="{FF2B5EF4-FFF2-40B4-BE49-F238E27FC236}">
                            <a16:creationId xmlns:a16="http://schemas.microsoft.com/office/drawing/2014/main" id="{22BEC31A-3893-4D2B-9222-F143ECC7D56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  <a:blipFill>
                        <a:blip r:embed="rId3"/>
                        <a:stretch>
                          <a:fillRect l="-196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26" name="Freeform: Shape 825">
                    <a:extLst>
                      <a:ext uri="{FF2B5EF4-FFF2-40B4-BE49-F238E27FC236}">
                        <a16:creationId xmlns:a16="http://schemas.microsoft.com/office/drawing/2014/main" id="{F2AD0D5E-F2C6-4E58-9C89-C9CD1EB4743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140242" y="3040105"/>
                    <a:ext cx="216000" cy="216000"/>
                  </a:xfrm>
                  <a:custGeom>
                    <a:avLst/>
                    <a:gdLst>
                      <a:gd name="connsiteX0" fmla="*/ 3700272 w 3700272"/>
                      <a:gd name="connsiteY0" fmla="*/ 81629 h 2028897"/>
                      <a:gd name="connsiteX1" fmla="*/ 2773680 w 3700272"/>
                      <a:gd name="connsiteY1" fmla="*/ 93821 h 2028897"/>
                      <a:gd name="connsiteX2" fmla="*/ 1840992 w 3700272"/>
                      <a:gd name="connsiteY2" fmla="*/ 1026509 h 2028897"/>
                      <a:gd name="connsiteX3" fmla="*/ 914400 w 3700272"/>
                      <a:gd name="connsiteY3" fmla="*/ 1940909 h 2028897"/>
                      <a:gd name="connsiteX4" fmla="*/ 0 w 3700272"/>
                      <a:gd name="connsiteY4" fmla="*/ 1940909 h 2028897"/>
                      <a:gd name="connsiteX0" fmla="*/ 3700272 w 3700272"/>
                      <a:gd name="connsiteY0" fmla="*/ 56787 h 2004055"/>
                      <a:gd name="connsiteX1" fmla="*/ 2773680 w 3700272"/>
                      <a:gd name="connsiteY1" fmla="*/ 68979 h 2004055"/>
                      <a:gd name="connsiteX2" fmla="*/ 1840992 w 3700272"/>
                      <a:gd name="connsiteY2" fmla="*/ 1001667 h 2004055"/>
                      <a:gd name="connsiteX3" fmla="*/ 914400 w 3700272"/>
                      <a:gd name="connsiteY3" fmla="*/ 1916067 h 2004055"/>
                      <a:gd name="connsiteX4" fmla="*/ 0 w 3700272"/>
                      <a:gd name="connsiteY4" fmla="*/ 1916067 h 2004055"/>
                      <a:gd name="connsiteX0" fmla="*/ 3700272 w 3700272"/>
                      <a:gd name="connsiteY0" fmla="*/ 56787 h 1984482"/>
                      <a:gd name="connsiteX1" fmla="*/ 2773680 w 3700272"/>
                      <a:gd name="connsiteY1" fmla="*/ 68979 h 1984482"/>
                      <a:gd name="connsiteX2" fmla="*/ 1840992 w 3700272"/>
                      <a:gd name="connsiteY2" fmla="*/ 1001667 h 1984482"/>
                      <a:gd name="connsiteX3" fmla="*/ 914400 w 3700272"/>
                      <a:gd name="connsiteY3" fmla="*/ 1916067 h 1984482"/>
                      <a:gd name="connsiteX4" fmla="*/ 0 w 3700272"/>
                      <a:gd name="connsiteY4" fmla="*/ 1916067 h 1984482"/>
                      <a:gd name="connsiteX0" fmla="*/ 3700272 w 3700272"/>
                      <a:gd name="connsiteY0" fmla="*/ 56787 h 1926977"/>
                      <a:gd name="connsiteX1" fmla="*/ 2773680 w 3700272"/>
                      <a:gd name="connsiteY1" fmla="*/ 68979 h 1926977"/>
                      <a:gd name="connsiteX2" fmla="*/ 1840992 w 3700272"/>
                      <a:gd name="connsiteY2" fmla="*/ 1001667 h 1926977"/>
                      <a:gd name="connsiteX3" fmla="*/ 914400 w 3700272"/>
                      <a:gd name="connsiteY3" fmla="*/ 1818531 h 1926977"/>
                      <a:gd name="connsiteX4" fmla="*/ 0 w 3700272"/>
                      <a:gd name="connsiteY4" fmla="*/ 1916067 h 1926977"/>
                      <a:gd name="connsiteX0" fmla="*/ 3700272 w 3700272"/>
                      <a:gd name="connsiteY0" fmla="*/ 0 h 1870190"/>
                      <a:gd name="connsiteX1" fmla="*/ 2773680 w 3700272"/>
                      <a:gd name="connsiteY1" fmla="*/ 121920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0190"/>
                      <a:gd name="connsiteX1" fmla="*/ 2330335 w 3700272"/>
                      <a:gd name="connsiteY1" fmla="*/ 108065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2922"/>
                      <a:gd name="connsiteX1" fmla="*/ 2330335 w 3700272"/>
                      <a:gd name="connsiteY1" fmla="*/ 108065 h 1872922"/>
                      <a:gd name="connsiteX2" fmla="*/ 1840992 w 3700272"/>
                      <a:gd name="connsiteY2" fmla="*/ 944880 h 1872922"/>
                      <a:gd name="connsiteX3" fmla="*/ 1371600 w 3700272"/>
                      <a:gd name="connsiteY3" fmla="*/ 1768671 h 1872922"/>
                      <a:gd name="connsiteX4" fmla="*/ 0 w 3700272"/>
                      <a:gd name="connsiteY4" fmla="*/ 1859280 h 1872922"/>
                      <a:gd name="connsiteX0" fmla="*/ 3700272 w 3700272"/>
                      <a:gd name="connsiteY0" fmla="*/ 52308 h 1925230"/>
                      <a:gd name="connsiteX1" fmla="*/ 2330335 w 3700272"/>
                      <a:gd name="connsiteY1" fmla="*/ 160373 h 1925230"/>
                      <a:gd name="connsiteX2" fmla="*/ 1371600 w 3700272"/>
                      <a:gd name="connsiteY2" fmla="*/ 1820979 h 1925230"/>
                      <a:gd name="connsiteX3" fmla="*/ 0 w 3700272"/>
                      <a:gd name="connsiteY3" fmla="*/ 1911588 h 1925230"/>
                      <a:gd name="connsiteX0" fmla="*/ 3700272 w 3700272"/>
                      <a:gd name="connsiteY0" fmla="*/ 0 h 1919590"/>
                      <a:gd name="connsiteX1" fmla="*/ 2309553 w 3700272"/>
                      <a:gd name="connsiteY1" fmla="*/ 225829 h 1919590"/>
                      <a:gd name="connsiteX2" fmla="*/ 1371600 w 3700272"/>
                      <a:gd name="connsiteY2" fmla="*/ 1768671 h 1919590"/>
                      <a:gd name="connsiteX3" fmla="*/ 0 w 3700272"/>
                      <a:gd name="connsiteY3" fmla="*/ 1859280 h 1919590"/>
                      <a:gd name="connsiteX0" fmla="*/ 3700272 w 3700272"/>
                      <a:gd name="connsiteY0" fmla="*/ 0 h 1875409"/>
                      <a:gd name="connsiteX1" fmla="*/ 2309553 w 3700272"/>
                      <a:gd name="connsiteY1" fmla="*/ 225829 h 1875409"/>
                      <a:gd name="connsiteX2" fmla="*/ 1371600 w 3700272"/>
                      <a:gd name="connsiteY2" fmla="*/ 1678617 h 1875409"/>
                      <a:gd name="connsiteX3" fmla="*/ 0 w 3700272"/>
                      <a:gd name="connsiteY3" fmla="*/ 1859280 h 1875409"/>
                      <a:gd name="connsiteX0" fmla="*/ 3700272 w 3700272"/>
                      <a:gd name="connsiteY0" fmla="*/ 0 h 1863045"/>
                      <a:gd name="connsiteX1" fmla="*/ 2309553 w 3700272"/>
                      <a:gd name="connsiteY1" fmla="*/ 225829 h 1863045"/>
                      <a:gd name="connsiteX2" fmla="*/ 1392382 w 3700272"/>
                      <a:gd name="connsiteY2" fmla="*/ 1630126 h 1863045"/>
                      <a:gd name="connsiteX3" fmla="*/ 0 w 3700272"/>
                      <a:gd name="connsiteY3" fmla="*/ 1859280 h 1863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00272" h="1863045">
                        <a:moveTo>
                          <a:pt x="3700272" y="0"/>
                        </a:moveTo>
                        <a:cubicBezTo>
                          <a:pt x="3373628" y="18796"/>
                          <a:pt x="2694201" y="-45859"/>
                          <a:pt x="2309553" y="225829"/>
                        </a:cubicBezTo>
                        <a:cubicBezTo>
                          <a:pt x="1924905" y="497517"/>
                          <a:pt x="1777307" y="1357884"/>
                          <a:pt x="1392382" y="1630126"/>
                        </a:cubicBezTo>
                        <a:cubicBezTo>
                          <a:pt x="1007457" y="1902368"/>
                          <a:pt x="315976" y="1862328"/>
                          <a:pt x="0" y="1859280"/>
                        </a:cubicBezTo>
                      </a:path>
                    </a:pathLst>
                  </a:cu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3373B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5" name="Oval 784">
                      <a:extLst>
                        <a:ext uri="{FF2B5EF4-FFF2-40B4-BE49-F238E27FC236}">
                          <a16:creationId xmlns:a16="http://schemas.microsoft.com/office/drawing/2014/main" id="{D46F0031-0418-4724-A57B-6E96A43865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9672" y="228371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85" name="Oval 784">
                      <a:extLst>
                        <a:ext uri="{FF2B5EF4-FFF2-40B4-BE49-F238E27FC236}">
                          <a16:creationId xmlns:a16="http://schemas.microsoft.com/office/drawing/2014/main" id="{D46F0031-0418-4724-A57B-6E96A438651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19672" y="228371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6" name="Oval 785">
                      <a:extLst>
                        <a:ext uri="{FF2B5EF4-FFF2-40B4-BE49-F238E27FC236}">
                          <a16:creationId xmlns:a16="http://schemas.microsoft.com/office/drawing/2014/main" id="{37AA484D-E118-41F8-9274-361270F38A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9672" y="264375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86" name="Oval 785">
                      <a:extLst>
                        <a:ext uri="{FF2B5EF4-FFF2-40B4-BE49-F238E27FC236}">
                          <a16:creationId xmlns:a16="http://schemas.microsoft.com/office/drawing/2014/main" id="{37AA484D-E118-41F8-9274-361270F38AC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19672" y="264375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7" name="Oval 786">
                      <a:extLst>
                        <a:ext uri="{FF2B5EF4-FFF2-40B4-BE49-F238E27FC236}">
                          <a16:creationId xmlns:a16="http://schemas.microsoft.com/office/drawing/2014/main" id="{BE96EBF5-2DD9-4E4E-B9B3-6AF83C1815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9672" y="300379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87" name="Oval 786">
                      <a:extLst>
                        <a:ext uri="{FF2B5EF4-FFF2-40B4-BE49-F238E27FC236}">
                          <a16:creationId xmlns:a16="http://schemas.microsoft.com/office/drawing/2014/main" id="{BE96EBF5-2DD9-4E4E-B9B3-6AF83C1815B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19672" y="300379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8" name="Oval 787">
                      <a:extLst>
                        <a:ext uri="{FF2B5EF4-FFF2-40B4-BE49-F238E27FC236}">
                          <a16:creationId xmlns:a16="http://schemas.microsoft.com/office/drawing/2014/main" id="{FC4277DC-3D4E-4780-B052-8DE2B0A716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9672" y="336383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88" name="Oval 787">
                      <a:extLst>
                        <a:ext uri="{FF2B5EF4-FFF2-40B4-BE49-F238E27FC236}">
                          <a16:creationId xmlns:a16="http://schemas.microsoft.com/office/drawing/2014/main" id="{FC4277DC-3D4E-4780-B052-8DE2B0A7164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19672" y="336383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9" name="Oval 788">
                      <a:extLst>
                        <a:ext uri="{FF2B5EF4-FFF2-40B4-BE49-F238E27FC236}">
                          <a16:creationId xmlns:a16="http://schemas.microsoft.com/office/drawing/2014/main" id="{40848716-9181-4E50-9AEF-31C6492523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9672" y="372387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89" name="Oval 788">
                      <a:extLst>
                        <a:ext uri="{FF2B5EF4-FFF2-40B4-BE49-F238E27FC236}">
                          <a16:creationId xmlns:a16="http://schemas.microsoft.com/office/drawing/2014/main" id="{40848716-9181-4E50-9AEF-31C64925235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19672" y="372387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90" name="Straight Connector 789">
                  <a:extLst>
                    <a:ext uri="{FF2B5EF4-FFF2-40B4-BE49-F238E27FC236}">
                      <a16:creationId xmlns:a16="http://schemas.microsoft.com/office/drawing/2014/main" id="{65B1EBDC-271F-4F23-9767-4385997A1CB5}"/>
                    </a:ext>
                  </a:extLst>
                </p:cNvPr>
                <p:cNvCxnSpPr>
                  <a:cxnSpLocks/>
                  <a:stCxn id="785" idx="6"/>
                </p:cNvCxnSpPr>
                <p:nvPr/>
              </p:nvCxnSpPr>
              <p:spPr>
                <a:xfrm>
                  <a:off x="1907704" y="242773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Straight Connector 790">
                  <a:extLst>
                    <a:ext uri="{FF2B5EF4-FFF2-40B4-BE49-F238E27FC236}">
                      <a16:creationId xmlns:a16="http://schemas.microsoft.com/office/drawing/2014/main" id="{B16541E1-EDD0-4332-810A-AB062805CB68}"/>
                    </a:ext>
                  </a:extLst>
                </p:cNvPr>
                <p:cNvCxnSpPr>
                  <a:cxnSpLocks/>
                  <a:stCxn id="786" idx="6"/>
                </p:cNvCxnSpPr>
                <p:nvPr/>
              </p:nvCxnSpPr>
              <p:spPr>
                <a:xfrm>
                  <a:off x="1907704" y="278777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Straight Connector 791">
                  <a:extLst>
                    <a:ext uri="{FF2B5EF4-FFF2-40B4-BE49-F238E27FC236}">
                      <a16:creationId xmlns:a16="http://schemas.microsoft.com/office/drawing/2014/main" id="{B12E37E2-60A7-4C65-9322-8028F5CBD286}"/>
                    </a:ext>
                  </a:extLst>
                </p:cNvPr>
                <p:cNvCxnSpPr>
                  <a:cxnSpLocks/>
                  <a:stCxn id="787" idx="6"/>
                </p:cNvCxnSpPr>
                <p:nvPr/>
              </p:nvCxnSpPr>
              <p:spPr>
                <a:xfrm flipV="1">
                  <a:off x="1907704" y="278777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>
                  <a:extLst>
                    <a:ext uri="{FF2B5EF4-FFF2-40B4-BE49-F238E27FC236}">
                      <a16:creationId xmlns:a16="http://schemas.microsoft.com/office/drawing/2014/main" id="{216FA7BB-10A1-47FA-9EE9-2B319E66C58D}"/>
                    </a:ext>
                  </a:extLst>
                </p:cNvPr>
                <p:cNvCxnSpPr>
                  <a:cxnSpLocks/>
                  <a:stCxn id="788" idx="6"/>
                </p:cNvCxnSpPr>
                <p:nvPr/>
              </p:nvCxnSpPr>
              <p:spPr>
                <a:xfrm flipV="1">
                  <a:off x="1907704" y="278777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94" name="Straight Connector 793">
                  <a:extLst>
                    <a:ext uri="{FF2B5EF4-FFF2-40B4-BE49-F238E27FC236}">
                      <a16:creationId xmlns:a16="http://schemas.microsoft.com/office/drawing/2014/main" id="{33C210BE-0D05-4D2B-A2C7-D0309F032543}"/>
                    </a:ext>
                  </a:extLst>
                </p:cNvPr>
                <p:cNvCxnSpPr>
                  <a:cxnSpLocks/>
                  <a:stCxn id="789" idx="6"/>
                </p:cNvCxnSpPr>
                <p:nvPr/>
              </p:nvCxnSpPr>
              <p:spPr>
                <a:xfrm flipV="1">
                  <a:off x="1907704" y="278777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95" name="Straight Connector 794">
                  <a:extLst>
                    <a:ext uri="{FF2B5EF4-FFF2-40B4-BE49-F238E27FC236}">
                      <a16:creationId xmlns:a16="http://schemas.microsoft.com/office/drawing/2014/main" id="{D09E708D-6620-44E2-98D5-CD2E1A6706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242773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96" name="Straight Connector 795">
                  <a:extLst>
                    <a:ext uri="{FF2B5EF4-FFF2-40B4-BE49-F238E27FC236}">
                      <a16:creationId xmlns:a16="http://schemas.microsoft.com/office/drawing/2014/main" id="{5E779205-425B-498D-9F41-DD9AA762FC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242773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>
                  <a:extLst>
                    <a:ext uri="{FF2B5EF4-FFF2-40B4-BE49-F238E27FC236}">
                      <a16:creationId xmlns:a16="http://schemas.microsoft.com/office/drawing/2014/main" id="{BD2B270C-4283-4EA7-9833-EFEF1A7EF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242773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98" name="Straight Connector 797">
                  <a:extLst>
                    <a:ext uri="{FF2B5EF4-FFF2-40B4-BE49-F238E27FC236}">
                      <a16:creationId xmlns:a16="http://schemas.microsoft.com/office/drawing/2014/main" id="{FC72D08F-B40C-4D73-853E-D642A4E0CC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242773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>
                  <a:extLst>
                    <a:ext uri="{FF2B5EF4-FFF2-40B4-BE49-F238E27FC236}">
                      <a16:creationId xmlns:a16="http://schemas.microsoft.com/office/drawing/2014/main" id="{AED90754-8B8D-44A4-91A3-C44E215547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2427734"/>
                  <a:ext cx="792088" cy="144016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Connector 799">
                  <a:extLst>
                    <a:ext uri="{FF2B5EF4-FFF2-40B4-BE49-F238E27FC236}">
                      <a16:creationId xmlns:a16="http://schemas.microsoft.com/office/drawing/2014/main" id="{7ADCBD26-CE2B-41E5-B723-E86D20E6D0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242773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>
                  <a:extLst>
                    <a:ext uri="{FF2B5EF4-FFF2-40B4-BE49-F238E27FC236}">
                      <a16:creationId xmlns:a16="http://schemas.microsoft.com/office/drawing/2014/main" id="{14C69D34-F1DB-40B1-93C3-E32B13937E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278777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Connector 801">
                  <a:extLst>
                    <a:ext uri="{FF2B5EF4-FFF2-40B4-BE49-F238E27FC236}">
                      <a16:creationId xmlns:a16="http://schemas.microsoft.com/office/drawing/2014/main" id="{9BEDB5E7-5D76-459B-8AEE-F53B6613F1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314781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>
                  <a:extLst>
                    <a:ext uri="{FF2B5EF4-FFF2-40B4-BE49-F238E27FC236}">
                      <a16:creationId xmlns:a16="http://schemas.microsoft.com/office/drawing/2014/main" id="{BF5E42FC-8176-479A-BE71-1955C4835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350785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04" name="Straight Connector 803">
                  <a:extLst>
                    <a:ext uri="{FF2B5EF4-FFF2-40B4-BE49-F238E27FC236}">
                      <a16:creationId xmlns:a16="http://schemas.microsoft.com/office/drawing/2014/main" id="{7BA66588-E0EA-4A45-AA20-18B3603C45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350785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>
                  <a:extLst>
                    <a:ext uri="{FF2B5EF4-FFF2-40B4-BE49-F238E27FC236}">
                      <a16:creationId xmlns:a16="http://schemas.microsoft.com/office/drawing/2014/main" id="{FE860733-F6DB-48BB-BB1C-C89B96FF30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2169529"/>
                  <a:ext cx="834269" cy="25820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06" name="Straight Connector 805">
                  <a:extLst>
                    <a:ext uri="{FF2B5EF4-FFF2-40B4-BE49-F238E27FC236}">
                      <a16:creationId xmlns:a16="http://schemas.microsoft.com/office/drawing/2014/main" id="{273D3562-8FBC-4444-A07A-601059B46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2169529"/>
                  <a:ext cx="834269" cy="61824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>
                  <a:extLst>
                    <a:ext uri="{FF2B5EF4-FFF2-40B4-BE49-F238E27FC236}">
                      <a16:creationId xmlns:a16="http://schemas.microsoft.com/office/drawing/2014/main" id="{671FDFCD-D459-4AB3-8B84-FE76B5EECC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2169529"/>
                  <a:ext cx="834269" cy="97828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Connector 807">
                  <a:extLst>
                    <a:ext uri="{FF2B5EF4-FFF2-40B4-BE49-F238E27FC236}">
                      <a16:creationId xmlns:a16="http://schemas.microsoft.com/office/drawing/2014/main" id="{C3280C16-0444-4F5B-9D7F-FD8F2E28C4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2169529"/>
                  <a:ext cx="834269" cy="133832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09" name="Straight Connector 808">
                  <a:extLst>
                    <a:ext uri="{FF2B5EF4-FFF2-40B4-BE49-F238E27FC236}">
                      <a16:creationId xmlns:a16="http://schemas.microsoft.com/office/drawing/2014/main" id="{7F1E2CD8-A364-465F-8397-65625DE2FD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2169529"/>
                  <a:ext cx="834269" cy="169836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10" name="Straight Connector 809">
                  <a:extLst>
                    <a:ext uri="{FF2B5EF4-FFF2-40B4-BE49-F238E27FC236}">
                      <a16:creationId xmlns:a16="http://schemas.microsoft.com/office/drawing/2014/main" id="{D56F485F-BB26-462B-B175-FF06F6C178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2427734"/>
                  <a:ext cx="792088" cy="144016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>
                  <a:extLst>
                    <a:ext uri="{FF2B5EF4-FFF2-40B4-BE49-F238E27FC236}">
                      <a16:creationId xmlns:a16="http://schemas.microsoft.com/office/drawing/2014/main" id="{C883280A-944D-4FE5-8361-F37257222C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278777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12" name="Straight Connector 811">
                  <a:extLst>
                    <a:ext uri="{FF2B5EF4-FFF2-40B4-BE49-F238E27FC236}">
                      <a16:creationId xmlns:a16="http://schemas.microsoft.com/office/drawing/2014/main" id="{B6AD03C2-25A4-4CDD-8BAD-C3C3BD798C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314781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>
                  <a:extLst>
                    <a:ext uri="{FF2B5EF4-FFF2-40B4-BE49-F238E27FC236}">
                      <a16:creationId xmlns:a16="http://schemas.microsoft.com/office/drawing/2014/main" id="{03ED2B0B-EB17-4329-9AD1-4911ABD0B9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350785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14" name="Straight Connector 813">
                  <a:extLst>
                    <a:ext uri="{FF2B5EF4-FFF2-40B4-BE49-F238E27FC236}">
                      <a16:creationId xmlns:a16="http://schemas.microsoft.com/office/drawing/2014/main" id="{FD4014AC-1A20-447D-9E81-48C865F81D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386789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>
                  <a:extLst>
                    <a:ext uri="{FF2B5EF4-FFF2-40B4-BE49-F238E27FC236}">
                      <a16:creationId xmlns:a16="http://schemas.microsoft.com/office/drawing/2014/main" id="{0443221B-D9F6-41B3-A4DF-3DD178E16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2427734"/>
                  <a:ext cx="834269" cy="169836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16" name="Straight Connector 815">
                  <a:extLst>
                    <a:ext uri="{FF2B5EF4-FFF2-40B4-BE49-F238E27FC236}">
                      <a16:creationId xmlns:a16="http://schemas.microsoft.com/office/drawing/2014/main" id="{39954641-2A69-46B1-A31D-80FBCD94D8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2787774"/>
                  <a:ext cx="834269" cy="133832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17" name="Straight Connector 816">
                  <a:extLst>
                    <a:ext uri="{FF2B5EF4-FFF2-40B4-BE49-F238E27FC236}">
                      <a16:creationId xmlns:a16="http://schemas.microsoft.com/office/drawing/2014/main" id="{7C34EC00-6A59-49DA-B322-110CDDFCBF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3147814"/>
                  <a:ext cx="834269" cy="97828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18" name="Straight Connector 817">
                  <a:extLst>
                    <a:ext uri="{FF2B5EF4-FFF2-40B4-BE49-F238E27FC236}">
                      <a16:creationId xmlns:a16="http://schemas.microsoft.com/office/drawing/2014/main" id="{30F12B78-8D5D-4179-BCF1-E3C2540CC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3507854"/>
                  <a:ext cx="834269" cy="61824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19" name="Straight Connector 818">
                  <a:extLst>
                    <a:ext uri="{FF2B5EF4-FFF2-40B4-BE49-F238E27FC236}">
                      <a16:creationId xmlns:a16="http://schemas.microsoft.com/office/drawing/2014/main" id="{151807CB-6861-4452-8515-BE3CCD2805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3867894"/>
                  <a:ext cx="834269" cy="25820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20" name="Straight Connector 819">
                  <a:extLst>
                    <a:ext uri="{FF2B5EF4-FFF2-40B4-BE49-F238E27FC236}">
                      <a16:creationId xmlns:a16="http://schemas.microsoft.com/office/drawing/2014/main" id="{407E94BE-BC56-40C5-BC65-4BC42DF4EE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242773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21" name="Straight Connector 820">
                  <a:extLst>
                    <a:ext uri="{FF2B5EF4-FFF2-40B4-BE49-F238E27FC236}">
                      <a16:creationId xmlns:a16="http://schemas.microsoft.com/office/drawing/2014/main" id="{8C83B2C3-02F3-4A63-87A0-69CFCB047A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278777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22" name="Straight Connector 821">
                  <a:extLst>
                    <a:ext uri="{FF2B5EF4-FFF2-40B4-BE49-F238E27FC236}">
                      <a16:creationId xmlns:a16="http://schemas.microsoft.com/office/drawing/2014/main" id="{2ECB5E98-5D0B-4B8C-877B-36501A712889}"/>
                    </a:ext>
                  </a:extLst>
                </p:cNvPr>
                <p:cNvCxnSpPr/>
                <p:nvPr/>
              </p:nvCxnSpPr>
              <p:spPr>
                <a:xfrm>
                  <a:off x="1907704" y="314781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23" name="Straight Connector 822">
                  <a:extLst>
                    <a:ext uri="{FF2B5EF4-FFF2-40B4-BE49-F238E27FC236}">
                      <a16:creationId xmlns:a16="http://schemas.microsoft.com/office/drawing/2014/main" id="{50FB5E14-0B7E-4DE7-BFDF-0DE9C5848DF5}"/>
                    </a:ext>
                  </a:extLst>
                </p:cNvPr>
                <p:cNvCxnSpPr/>
                <p:nvPr/>
              </p:nvCxnSpPr>
              <p:spPr>
                <a:xfrm flipV="1">
                  <a:off x="1907704" y="314781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824" name="Straight Connector 823">
                  <a:extLst>
                    <a:ext uri="{FF2B5EF4-FFF2-40B4-BE49-F238E27FC236}">
                      <a16:creationId xmlns:a16="http://schemas.microsoft.com/office/drawing/2014/main" id="{5262BABF-D7BA-4CD4-B9B8-694B449227DC}"/>
                    </a:ext>
                  </a:extLst>
                </p:cNvPr>
                <p:cNvCxnSpPr/>
                <p:nvPr/>
              </p:nvCxnSpPr>
              <p:spPr>
                <a:xfrm flipV="1">
                  <a:off x="1907704" y="314781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91D9527A-1B50-4BFF-8A9A-34BEFDA9848D}"/>
                  </a:ext>
                </a:extLst>
              </p:cNvPr>
              <p:cNvGrpSpPr/>
              <p:nvPr/>
            </p:nvGrpSpPr>
            <p:grpSpPr>
              <a:xfrm>
                <a:off x="2915816" y="2166156"/>
                <a:ext cx="876450" cy="1962012"/>
                <a:chOff x="6186003" y="2164087"/>
                <a:chExt cx="876450" cy="1962012"/>
              </a:xfrm>
            </p:grpSpPr>
            <p:cxnSp>
              <p:nvCxnSpPr>
                <p:cNvPr id="729" name="Straight Connector 728">
                  <a:extLst>
                    <a:ext uri="{FF2B5EF4-FFF2-40B4-BE49-F238E27FC236}">
                      <a16:creationId xmlns:a16="http://schemas.microsoft.com/office/drawing/2014/main" id="{68DF215A-4F46-49F0-AC02-570D8E9806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30" name="Straight Connector 729">
                  <a:extLst>
                    <a:ext uri="{FF2B5EF4-FFF2-40B4-BE49-F238E27FC236}">
                      <a16:creationId xmlns:a16="http://schemas.microsoft.com/office/drawing/2014/main" id="{1CFDA055-DC8D-4EC0-B441-537F7E8CE9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31" name="Straight Connector 730">
                  <a:extLst>
                    <a:ext uri="{FF2B5EF4-FFF2-40B4-BE49-F238E27FC236}">
                      <a16:creationId xmlns:a16="http://schemas.microsoft.com/office/drawing/2014/main" id="{CB9E8669-628D-4D5F-81EE-B152215251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78777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>
                  <a:extLst>
                    <a:ext uri="{FF2B5EF4-FFF2-40B4-BE49-F238E27FC236}">
                      <a16:creationId xmlns:a16="http://schemas.microsoft.com/office/drawing/2014/main" id="{9C5653DE-984D-434C-B336-DD334A9E1C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78777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>
                  <a:extLst>
                    <a:ext uri="{FF2B5EF4-FFF2-40B4-BE49-F238E27FC236}">
                      <a16:creationId xmlns:a16="http://schemas.microsoft.com/office/drawing/2014/main" id="{F796984A-8BBA-45D6-8301-84FF84E7CE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78777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34" name="Straight Connector 733">
                  <a:extLst>
                    <a:ext uri="{FF2B5EF4-FFF2-40B4-BE49-F238E27FC236}">
                      <a16:creationId xmlns:a16="http://schemas.microsoft.com/office/drawing/2014/main" id="{53F2973E-57EF-4BF5-B128-8FAAD070B1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>
                  <a:extLst>
                    <a:ext uri="{FF2B5EF4-FFF2-40B4-BE49-F238E27FC236}">
                      <a16:creationId xmlns:a16="http://schemas.microsoft.com/office/drawing/2014/main" id="{A5F48DD8-0474-4783-B5E4-2685C47E05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42773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>
                  <a:extLst>
                    <a:ext uri="{FF2B5EF4-FFF2-40B4-BE49-F238E27FC236}">
                      <a16:creationId xmlns:a16="http://schemas.microsoft.com/office/drawing/2014/main" id="{A7DE3B68-4CAC-46A6-9F18-651906BDA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42773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37" name="Straight Connector 736">
                  <a:extLst>
                    <a:ext uri="{FF2B5EF4-FFF2-40B4-BE49-F238E27FC236}">
                      <a16:creationId xmlns:a16="http://schemas.microsoft.com/office/drawing/2014/main" id="{83152401-92A0-49A1-866F-9CE24FC5E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42773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>
                  <a:extLst>
                    <a:ext uri="{FF2B5EF4-FFF2-40B4-BE49-F238E27FC236}">
                      <a16:creationId xmlns:a16="http://schemas.microsoft.com/office/drawing/2014/main" id="{07476F9F-802B-48CB-8166-80BEC1B756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427734"/>
                  <a:ext cx="792088" cy="144016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>
                  <a:extLst>
                    <a:ext uri="{FF2B5EF4-FFF2-40B4-BE49-F238E27FC236}">
                      <a16:creationId xmlns:a16="http://schemas.microsoft.com/office/drawing/2014/main" id="{854B0F04-0C4D-426B-8CF5-8DBA1107BB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>
                  <a:extLst>
                    <a:ext uri="{FF2B5EF4-FFF2-40B4-BE49-F238E27FC236}">
                      <a16:creationId xmlns:a16="http://schemas.microsoft.com/office/drawing/2014/main" id="{1CBCC479-EDD0-4BEE-902D-E50B23851A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>
                  <a:extLst>
                    <a:ext uri="{FF2B5EF4-FFF2-40B4-BE49-F238E27FC236}">
                      <a16:creationId xmlns:a16="http://schemas.microsoft.com/office/drawing/2014/main" id="{9B5DA40D-B21E-46AA-A087-68122A0FB6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14781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>
                  <a:extLst>
                    <a:ext uri="{FF2B5EF4-FFF2-40B4-BE49-F238E27FC236}">
                      <a16:creationId xmlns:a16="http://schemas.microsoft.com/office/drawing/2014/main" id="{63014DEC-99EF-4E47-BFC2-9079AA0CB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50785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Straight Connector 742">
                  <a:extLst>
                    <a:ext uri="{FF2B5EF4-FFF2-40B4-BE49-F238E27FC236}">
                      <a16:creationId xmlns:a16="http://schemas.microsoft.com/office/drawing/2014/main" id="{951162E6-A7B9-4ACD-BB24-E41F67DC3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350785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>
                  <a:extLst>
                    <a:ext uri="{FF2B5EF4-FFF2-40B4-BE49-F238E27FC236}">
                      <a16:creationId xmlns:a16="http://schemas.microsoft.com/office/drawing/2014/main" id="{3BD6B4EC-B6A3-44D0-BAE0-DBC994F782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25820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>
                  <a:extLst>
                    <a:ext uri="{FF2B5EF4-FFF2-40B4-BE49-F238E27FC236}">
                      <a16:creationId xmlns:a16="http://schemas.microsoft.com/office/drawing/2014/main" id="{553468F5-0BD1-44FE-808F-533C5FA9F2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61824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>
                  <a:extLst>
                    <a:ext uri="{FF2B5EF4-FFF2-40B4-BE49-F238E27FC236}">
                      <a16:creationId xmlns:a16="http://schemas.microsoft.com/office/drawing/2014/main" id="{FADABEBD-C874-444D-ADF6-05F5F27C8B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97828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47" name="Straight Connector 746">
                  <a:extLst>
                    <a:ext uri="{FF2B5EF4-FFF2-40B4-BE49-F238E27FC236}">
                      <a16:creationId xmlns:a16="http://schemas.microsoft.com/office/drawing/2014/main" id="{1979B9D5-3840-438C-83CC-84CB4D79AE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133832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48" name="Straight Connector 747">
                  <a:extLst>
                    <a:ext uri="{FF2B5EF4-FFF2-40B4-BE49-F238E27FC236}">
                      <a16:creationId xmlns:a16="http://schemas.microsoft.com/office/drawing/2014/main" id="{A1B084AC-A3D9-448E-BFAA-3008D47C6C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169836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49" name="Straight Connector 748">
                  <a:extLst>
                    <a:ext uri="{FF2B5EF4-FFF2-40B4-BE49-F238E27FC236}">
                      <a16:creationId xmlns:a16="http://schemas.microsoft.com/office/drawing/2014/main" id="{4924DA37-4537-4BE1-8ABE-BCCE6A7A69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144016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>
                  <a:extLst>
                    <a:ext uri="{FF2B5EF4-FFF2-40B4-BE49-F238E27FC236}">
                      <a16:creationId xmlns:a16="http://schemas.microsoft.com/office/drawing/2014/main" id="{D3D5D904-04F9-4ABB-85C4-667D5A5F5C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>
                  <a:extLst>
                    <a:ext uri="{FF2B5EF4-FFF2-40B4-BE49-F238E27FC236}">
                      <a16:creationId xmlns:a16="http://schemas.microsoft.com/office/drawing/2014/main" id="{B2FD10C1-2E55-4281-916F-7BE8E0ABFA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14781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>
                  <a:extLst>
                    <a:ext uri="{FF2B5EF4-FFF2-40B4-BE49-F238E27FC236}">
                      <a16:creationId xmlns:a16="http://schemas.microsoft.com/office/drawing/2014/main" id="{B19764DC-8BC0-4C47-911A-92F8F4FA18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50785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>
                  <a:extLst>
                    <a:ext uri="{FF2B5EF4-FFF2-40B4-BE49-F238E27FC236}">
                      <a16:creationId xmlns:a16="http://schemas.microsoft.com/office/drawing/2014/main" id="{071BE61A-D8AD-4C5E-B1DC-373A2D508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86789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>
                  <a:extLst>
                    <a:ext uri="{FF2B5EF4-FFF2-40B4-BE49-F238E27FC236}">
                      <a16:creationId xmlns:a16="http://schemas.microsoft.com/office/drawing/2014/main" id="{4A7F0799-FD50-49DC-8911-A15EF18521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834269" cy="169836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55" name="Straight Connector 754">
                  <a:extLst>
                    <a:ext uri="{FF2B5EF4-FFF2-40B4-BE49-F238E27FC236}">
                      <a16:creationId xmlns:a16="http://schemas.microsoft.com/office/drawing/2014/main" id="{3C595E48-4EEB-4BC4-8249-755A2F49F5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834269" cy="133832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>
                  <a:extLst>
                    <a:ext uri="{FF2B5EF4-FFF2-40B4-BE49-F238E27FC236}">
                      <a16:creationId xmlns:a16="http://schemas.microsoft.com/office/drawing/2014/main" id="{2968945B-12A8-4889-9D11-2CF6589B8B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147814"/>
                  <a:ext cx="834269" cy="97828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57" name="Straight Connector 756">
                  <a:extLst>
                    <a:ext uri="{FF2B5EF4-FFF2-40B4-BE49-F238E27FC236}">
                      <a16:creationId xmlns:a16="http://schemas.microsoft.com/office/drawing/2014/main" id="{E6DCF328-F85A-4F47-8390-2ABE1ED111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507854"/>
                  <a:ext cx="834269" cy="61824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58" name="Straight Connector 757">
                  <a:extLst>
                    <a:ext uri="{FF2B5EF4-FFF2-40B4-BE49-F238E27FC236}">
                      <a16:creationId xmlns:a16="http://schemas.microsoft.com/office/drawing/2014/main" id="{F2C2C8D0-6229-4E7B-8DA8-4DA2861BFF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867894"/>
                  <a:ext cx="834269" cy="25820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59" name="Straight Connector 758">
                  <a:extLst>
                    <a:ext uri="{FF2B5EF4-FFF2-40B4-BE49-F238E27FC236}">
                      <a16:creationId xmlns:a16="http://schemas.microsoft.com/office/drawing/2014/main" id="{67C14B73-A6A2-4352-BC3F-B93DE68F3C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60" name="Straight Connector 759">
                  <a:extLst>
                    <a:ext uri="{FF2B5EF4-FFF2-40B4-BE49-F238E27FC236}">
                      <a16:creationId xmlns:a16="http://schemas.microsoft.com/office/drawing/2014/main" id="{1E98A85A-53AA-4A85-B6DC-4F2BC2D5B9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61" name="Straight Connector 760">
                  <a:extLst>
                    <a:ext uri="{FF2B5EF4-FFF2-40B4-BE49-F238E27FC236}">
                      <a16:creationId xmlns:a16="http://schemas.microsoft.com/office/drawing/2014/main" id="{1C59CA7A-5EF1-402B-A154-9BCE179ACFE4}"/>
                    </a:ext>
                  </a:extLst>
                </p:cNvPr>
                <p:cNvCxnSpPr/>
                <p:nvPr/>
              </p:nvCxnSpPr>
              <p:spPr>
                <a:xfrm>
                  <a:off x="6228184" y="314781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62" name="Straight Connector 761">
                  <a:extLst>
                    <a:ext uri="{FF2B5EF4-FFF2-40B4-BE49-F238E27FC236}">
                      <a16:creationId xmlns:a16="http://schemas.microsoft.com/office/drawing/2014/main" id="{191183DE-D29A-47B5-ADC7-844E0BE71605}"/>
                    </a:ext>
                  </a:extLst>
                </p:cNvPr>
                <p:cNvCxnSpPr/>
                <p:nvPr/>
              </p:nvCxnSpPr>
              <p:spPr>
                <a:xfrm flipV="1">
                  <a:off x="6228184" y="314781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63" name="Straight Connector 762">
                  <a:extLst>
                    <a:ext uri="{FF2B5EF4-FFF2-40B4-BE49-F238E27FC236}">
                      <a16:creationId xmlns:a16="http://schemas.microsoft.com/office/drawing/2014/main" id="{8F9F9CEE-2F73-453D-AB95-8A876C4C2B95}"/>
                    </a:ext>
                  </a:extLst>
                </p:cNvPr>
                <p:cNvCxnSpPr/>
                <p:nvPr/>
              </p:nvCxnSpPr>
              <p:spPr>
                <a:xfrm flipV="1">
                  <a:off x="6228184" y="314781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64" name="Straight Connector 763">
                  <a:extLst>
                    <a:ext uri="{FF2B5EF4-FFF2-40B4-BE49-F238E27FC236}">
                      <a16:creationId xmlns:a16="http://schemas.microsoft.com/office/drawing/2014/main" id="{86D6DF85-9F2D-48F9-8373-88C27E77E3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61280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65" name="Straight Connector 764">
                  <a:extLst>
                    <a:ext uri="{FF2B5EF4-FFF2-40B4-BE49-F238E27FC236}">
                      <a16:creationId xmlns:a16="http://schemas.microsoft.com/office/drawing/2014/main" id="{F6AEA67B-B71C-43A7-861A-845F25ED1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25276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Straight Connector 765">
                  <a:extLst>
                    <a:ext uri="{FF2B5EF4-FFF2-40B4-BE49-F238E27FC236}">
                      <a16:creationId xmlns:a16="http://schemas.microsoft.com/office/drawing/2014/main" id="{385B9D08-A8B1-4D02-872F-BD00919DB8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133288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67" name="Straight Connector 766">
                  <a:extLst>
                    <a:ext uri="{FF2B5EF4-FFF2-40B4-BE49-F238E27FC236}">
                      <a16:creationId xmlns:a16="http://schemas.microsoft.com/office/drawing/2014/main" id="{32DDC43A-056D-42C2-8E66-40BA920FD7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2164087"/>
                  <a:ext cx="876450" cy="544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Straight Connector 767">
                  <a:extLst>
                    <a:ext uri="{FF2B5EF4-FFF2-40B4-BE49-F238E27FC236}">
                      <a16:creationId xmlns:a16="http://schemas.microsoft.com/office/drawing/2014/main" id="{88D4A606-D4CD-4E38-89C6-A5C2ACD8D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169292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69" name="Straight Connector 768">
                  <a:extLst>
                    <a:ext uri="{FF2B5EF4-FFF2-40B4-BE49-F238E27FC236}">
                      <a16:creationId xmlns:a16="http://schemas.microsoft.com/office/drawing/2014/main" id="{5185C5F4-F409-4A3C-8302-7B421E7C50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76450" cy="1951127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Straight Connector 769">
                  <a:extLst>
                    <a:ext uri="{FF2B5EF4-FFF2-40B4-BE49-F238E27FC236}">
                      <a16:creationId xmlns:a16="http://schemas.microsoft.com/office/drawing/2014/main" id="{0661ED39-FCE1-4099-AEBB-4962182D3F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97284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71" name="Straight Connector 770">
                  <a:extLst>
                    <a:ext uri="{FF2B5EF4-FFF2-40B4-BE49-F238E27FC236}">
                      <a16:creationId xmlns:a16="http://schemas.microsoft.com/office/drawing/2014/main" id="{7E9C3F3E-53DC-4B49-8350-3824E7678E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2782331"/>
                  <a:ext cx="834269" cy="134376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Straight Connector 771">
                  <a:extLst>
                    <a:ext uri="{FF2B5EF4-FFF2-40B4-BE49-F238E27FC236}">
                      <a16:creationId xmlns:a16="http://schemas.microsoft.com/office/drawing/2014/main" id="{329EC465-964F-448A-99EF-F9453662C1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2422291"/>
                  <a:ext cx="834269" cy="170380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73" name="Straight Connector 772">
                  <a:extLst>
                    <a:ext uri="{FF2B5EF4-FFF2-40B4-BE49-F238E27FC236}">
                      <a16:creationId xmlns:a16="http://schemas.microsoft.com/office/drawing/2014/main" id="{2A4AF86F-AC44-4F93-955A-74519D75E0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3502411"/>
                  <a:ext cx="834269" cy="62368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74" name="Straight Connector 773">
                  <a:extLst>
                    <a:ext uri="{FF2B5EF4-FFF2-40B4-BE49-F238E27FC236}">
                      <a16:creationId xmlns:a16="http://schemas.microsoft.com/office/drawing/2014/main" id="{A31C164C-4362-40D6-B199-588D3BEE3A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2164087"/>
                  <a:ext cx="876450" cy="196201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75" name="Straight Connector 774">
                  <a:extLst>
                    <a:ext uri="{FF2B5EF4-FFF2-40B4-BE49-F238E27FC236}">
                      <a16:creationId xmlns:a16="http://schemas.microsoft.com/office/drawing/2014/main" id="{744EB00D-5A14-422C-AE42-FBB26F843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3862451"/>
                  <a:ext cx="834269" cy="26364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76" name="Straight Connector 775">
                  <a:extLst>
                    <a:ext uri="{FF2B5EF4-FFF2-40B4-BE49-F238E27FC236}">
                      <a16:creationId xmlns:a16="http://schemas.microsoft.com/office/drawing/2014/main" id="{FBFE019E-7AD8-42B6-B913-72E0E7AE51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4120657"/>
                  <a:ext cx="876450" cy="544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77" name="Straight Connector 776">
                  <a:extLst>
                    <a:ext uri="{FF2B5EF4-FFF2-40B4-BE49-F238E27FC236}">
                      <a16:creationId xmlns:a16="http://schemas.microsoft.com/office/drawing/2014/main" id="{80F2D1C9-93CE-4D90-A03D-5559CA42F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3142371"/>
                  <a:ext cx="834269" cy="98372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8" name="Rectangle 727">
                <a:extLst>
                  <a:ext uri="{FF2B5EF4-FFF2-40B4-BE49-F238E27FC236}">
                    <a16:creationId xmlns:a16="http://schemas.microsoft.com/office/drawing/2014/main" id="{696C9ACA-2379-4DD4-99B8-F66DA9BE1090}"/>
                  </a:ext>
                </a:extLst>
              </p:cNvPr>
              <p:cNvSpPr/>
              <p:nvPr/>
            </p:nvSpPr>
            <p:spPr>
              <a:xfrm rot="10800000">
                <a:off x="2955666" y="1707654"/>
                <a:ext cx="876450" cy="287487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  <a:alpha val="0"/>
                    </a:schemeClr>
                  </a:gs>
                  <a:gs pos="77000">
                    <a:srgbClr val="FFFFFF">
                      <a:alpha val="96000"/>
                    </a:srgbClr>
                  </a:gs>
                  <a:gs pos="23000">
                    <a:srgbClr val="FFFFFF">
                      <a:lumMod val="0"/>
                      <a:lumOff val="100000"/>
                      <a:alpha val="78000"/>
                    </a:srgbClr>
                  </a:gs>
                  <a:gs pos="100000">
                    <a:srgbClr val="FEFDFC">
                      <a:lumMod val="0"/>
                      <a:lumOff val="10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p:grpSp>
        <p:grpSp>
          <p:nvGrpSpPr>
            <p:cNvPr id="641" name="Group 640">
              <a:extLst>
                <a:ext uri="{FF2B5EF4-FFF2-40B4-BE49-F238E27FC236}">
                  <a16:creationId xmlns:a16="http://schemas.microsoft.com/office/drawing/2014/main" id="{E23D182E-7D0B-4858-B3E6-55BCF35DDEF2}"/>
                </a:ext>
              </a:extLst>
            </p:cNvPr>
            <p:cNvGrpSpPr/>
            <p:nvPr/>
          </p:nvGrpSpPr>
          <p:grpSpPr>
            <a:xfrm>
              <a:off x="6156176" y="2169529"/>
              <a:ext cx="1122301" cy="1974205"/>
              <a:chOff x="7266123" y="2169529"/>
              <a:chExt cx="1122301" cy="1974205"/>
            </a:xfrm>
          </p:grpSpPr>
          <p:cxnSp>
            <p:nvCxnSpPr>
              <p:cNvPr id="716" name="Straight Connector 715">
                <a:extLst>
                  <a:ext uri="{FF2B5EF4-FFF2-40B4-BE49-F238E27FC236}">
                    <a16:creationId xmlns:a16="http://schemas.microsoft.com/office/drawing/2014/main" id="{D5DA847F-F826-4CD3-AC2E-74980D5DDC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14481" y="2444001"/>
                <a:ext cx="792088" cy="720080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17" name="Straight Connector 716">
                <a:extLst>
                  <a:ext uri="{FF2B5EF4-FFF2-40B4-BE49-F238E27FC236}">
                    <a16:creationId xmlns:a16="http://schemas.microsoft.com/office/drawing/2014/main" id="{AA9B479D-0167-42AA-A0CD-9F853158C1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14481" y="2804041"/>
                <a:ext cx="792088" cy="360040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18" name="Straight Connector 717">
                <a:extLst>
                  <a:ext uri="{FF2B5EF4-FFF2-40B4-BE49-F238E27FC236}">
                    <a16:creationId xmlns:a16="http://schemas.microsoft.com/office/drawing/2014/main" id="{52CF7B27-0B05-406C-97E9-184535EFA9D5}"/>
                  </a:ext>
                </a:extLst>
              </p:cNvPr>
              <p:cNvCxnSpPr/>
              <p:nvPr/>
            </p:nvCxnSpPr>
            <p:spPr>
              <a:xfrm>
                <a:off x="7314481" y="3164081"/>
                <a:ext cx="792088" cy="0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19" name="Straight Connector 718">
                <a:extLst>
                  <a:ext uri="{FF2B5EF4-FFF2-40B4-BE49-F238E27FC236}">
                    <a16:creationId xmlns:a16="http://schemas.microsoft.com/office/drawing/2014/main" id="{193C2094-2C9A-4839-B445-A58B463A71A4}"/>
                  </a:ext>
                </a:extLst>
              </p:cNvPr>
              <p:cNvCxnSpPr/>
              <p:nvPr/>
            </p:nvCxnSpPr>
            <p:spPr>
              <a:xfrm flipV="1">
                <a:off x="7314481" y="3164081"/>
                <a:ext cx="792088" cy="360040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20" name="Straight Connector 719">
                <a:extLst>
                  <a:ext uri="{FF2B5EF4-FFF2-40B4-BE49-F238E27FC236}">
                    <a16:creationId xmlns:a16="http://schemas.microsoft.com/office/drawing/2014/main" id="{934D31D7-9B7B-424C-81CC-2742EA53DA52}"/>
                  </a:ext>
                </a:extLst>
              </p:cNvPr>
              <p:cNvCxnSpPr/>
              <p:nvPr/>
            </p:nvCxnSpPr>
            <p:spPr>
              <a:xfrm flipV="1">
                <a:off x="7314481" y="3164081"/>
                <a:ext cx="792088" cy="720080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21" name="Straight Connector 720">
                <a:extLst>
                  <a:ext uri="{FF2B5EF4-FFF2-40B4-BE49-F238E27FC236}">
                    <a16:creationId xmlns:a16="http://schemas.microsoft.com/office/drawing/2014/main" id="{CF0D578A-07A2-4791-99F4-9E3D1A21F3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6123" y="2169529"/>
                <a:ext cx="834269" cy="978285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22" name="Straight Connector 721">
                <a:extLst>
                  <a:ext uri="{FF2B5EF4-FFF2-40B4-BE49-F238E27FC236}">
                    <a16:creationId xmlns:a16="http://schemas.microsoft.com/office/drawing/2014/main" id="{BD7876EB-CE22-45C9-AAF9-26C7AF15CD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3920" y="3160006"/>
                <a:ext cx="834269" cy="983728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723" name="Group 722">
                <a:extLst>
                  <a:ext uri="{FF2B5EF4-FFF2-40B4-BE49-F238E27FC236}">
                    <a16:creationId xmlns:a16="http://schemas.microsoft.com/office/drawing/2014/main" id="{06764930-FDD2-473D-954B-2AC4A9BF4494}"/>
                  </a:ext>
                </a:extLst>
              </p:cNvPr>
              <p:cNvGrpSpPr/>
              <p:nvPr/>
            </p:nvGrpSpPr>
            <p:grpSpPr>
              <a:xfrm>
                <a:off x="8100392" y="3003798"/>
                <a:ext cx="288032" cy="288032"/>
                <a:chOff x="8100392" y="3003798"/>
                <a:chExt cx="288032" cy="2880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4" name="Oval 723">
                      <a:extLst>
                        <a:ext uri="{FF2B5EF4-FFF2-40B4-BE49-F238E27FC236}">
                          <a16:creationId xmlns:a16="http://schemas.microsoft.com/office/drawing/2014/main" id="{3BF22011-7917-4535-A4E8-296B06D591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24" name="Oval 723">
                      <a:extLst>
                        <a:ext uri="{FF2B5EF4-FFF2-40B4-BE49-F238E27FC236}">
                          <a16:creationId xmlns:a16="http://schemas.microsoft.com/office/drawing/2014/main" id="{3BF22011-7917-4535-A4E8-296B06D5915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 l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25" name="Freeform: Shape 724">
                  <a:extLst>
                    <a:ext uri="{FF2B5EF4-FFF2-40B4-BE49-F238E27FC236}">
                      <a16:creationId xmlns:a16="http://schemas.microsoft.com/office/drawing/2014/main" id="{BB74406C-15A3-48E6-A38D-BEE8516607D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40242" y="3040105"/>
                  <a:ext cx="216000" cy="216000"/>
                </a:xfrm>
                <a:custGeom>
                  <a:avLst/>
                  <a:gdLst>
                    <a:gd name="connsiteX0" fmla="*/ 3700272 w 3700272"/>
                    <a:gd name="connsiteY0" fmla="*/ 81629 h 2028897"/>
                    <a:gd name="connsiteX1" fmla="*/ 2773680 w 3700272"/>
                    <a:gd name="connsiteY1" fmla="*/ 93821 h 2028897"/>
                    <a:gd name="connsiteX2" fmla="*/ 1840992 w 3700272"/>
                    <a:gd name="connsiteY2" fmla="*/ 1026509 h 2028897"/>
                    <a:gd name="connsiteX3" fmla="*/ 914400 w 3700272"/>
                    <a:gd name="connsiteY3" fmla="*/ 1940909 h 2028897"/>
                    <a:gd name="connsiteX4" fmla="*/ 0 w 3700272"/>
                    <a:gd name="connsiteY4" fmla="*/ 1940909 h 2028897"/>
                    <a:gd name="connsiteX0" fmla="*/ 3700272 w 3700272"/>
                    <a:gd name="connsiteY0" fmla="*/ 56787 h 2004055"/>
                    <a:gd name="connsiteX1" fmla="*/ 2773680 w 3700272"/>
                    <a:gd name="connsiteY1" fmla="*/ 68979 h 2004055"/>
                    <a:gd name="connsiteX2" fmla="*/ 1840992 w 3700272"/>
                    <a:gd name="connsiteY2" fmla="*/ 1001667 h 2004055"/>
                    <a:gd name="connsiteX3" fmla="*/ 914400 w 3700272"/>
                    <a:gd name="connsiteY3" fmla="*/ 1916067 h 2004055"/>
                    <a:gd name="connsiteX4" fmla="*/ 0 w 3700272"/>
                    <a:gd name="connsiteY4" fmla="*/ 1916067 h 2004055"/>
                    <a:gd name="connsiteX0" fmla="*/ 3700272 w 3700272"/>
                    <a:gd name="connsiteY0" fmla="*/ 56787 h 1984482"/>
                    <a:gd name="connsiteX1" fmla="*/ 2773680 w 3700272"/>
                    <a:gd name="connsiteY1" fmla="*/ 68979 h 1984482"/>
                    <a:gd name="connsiteX2" fmla="*/ 1840992 w 3700272"/>
                    <a:gd name="connsiteY2" fmla="*/ 1001667 h 1984482"/>
                    <a:gd name="connsiteX3" fmla="*/ 914400 w 3700272"/>
                    <a:gd name="connsiteY3" fmla="*/ 1916067 h 1984482"/>
                    <a:gd name="connsiteX4" fmla="*/ 0 w 3700272"/>
                    <a:gd name="connsiteY4" fmla="*/ 1916067 h 1984482"/>
                    <a:gd name="connsiteX0" fmla="*/ 3700272 w 3700272"/>
                    <a:gd name="connsiteY0" fmla="*/ 56787 h 1926977"/>
                    <a:gd name="connsiteX1" fmla="*/ 2773680 w 3700272"/>
                    <a:gd name="connsiteY1" fmla="*/ 68979 h 1926977"/>
                    <a:gd name="connsiteX2" fmla="*/ 1840992 w 3700272"/>
                    <a:gd name="connsiteY2" fmla="*/ 1001667 h 1926977"/>
                    <a:gd name="connsiteX3" fmla="*/ 914400 w 3700272"/>
                    <a:gd name="connsiteY3" fmla="*/ 1818531 h 1926977"/>
                    <a:gd name="connsiteX4" fmla="*/ 0 w 3700272"/>
                    <a:gd name="connsiteY4" fmla="*/ 1916067 h 1926977"/>
                    <a:gd name="connsiteX0" fmla="*/ 3700272 w 3700272"/>
                    <a:gd name="connsiteY0" fmla="*/ 0 h 1870190"/>
                    <a:gd name="connsiteX1" fmla="*/ 2773680 w 3700272"/>
                    <a:gd name="connsiteY1" fmla="*/ 121920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0190"/>
                    <a:gd name="connsiteX1" fmla="*/ 2330335 w 3700272"/>
                    <a:gd name="connsiteY1" fmla="*/ 108065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2922"/>
                    <a:gd name="connsiteX1" fmla="*/ 2330335 w 3700272"/>
                    <a:gd name="connsiteY1" fmla="*/ 108065 h 1872922"/>
                    <a:gd name="connsiteX2" fmla="*/ 1840992 w 3700272"/>
                    <a:gd name="connsiteY2" fmla="*/ 944880 h 1872922"/>
                    <a:gd name="connsiteX3" fmla="*/ 1371600 w 3700272"/>
                    <a:gd name="connsiteY3" fmla="*/ 1768671 h 1872922"/>
                    <a:gd name="connsiteX4" fmla="*/ 0 w 3700272"/>
                    <a:gd name="connsiteY4" fmla="*/ 1859280 h 1872922"/>
                    <a:gd name="connsiteX0" fmla="*/ 3700272 w 3700272"/>
                    <a:gd name="connsiteY0" fmla="*/ 52308 h 1925230"/>
                    <a:gd name="connsiteX1" fmla="*/ 2330335 w 3700272"/>
                    <a:gd name="connsiteY1" fmla="*/ 160373 h 1925230"/>
                    <a:gd name="connsiteX2" fmla="*/ 1371600 w 3700272"/>
                    <a:gd name="connsiteY2" fmla="*/ 1820979 h 1925230"/>
                    <a:gd name="connsiteX3" fmla="*/ 0 w 3700272"/>
                    <a:gd name="connsiteY3" fmla="*/ 1911588 h 1925230"/>
                    <a:gd name="connsiteX0" fmla="*/ 3700272 w 3700272"/>
                    <a:gd name="connsiteY0" fmla="*/ 0 h 1919590"/>
                    <a:gd name="connsiteX1" fmla="*/ 2309553 w 3700272"/>
                    <a:gd name="connsiteY1" fmla="*/ 225829 h 1919590"/>
                    <a:gd name="connsiteX2" fmla="*/ 1371600 w 3700272"/>
                    <a:gd name="connsiteY2" fmla="*/ 1768671 h 1919590"/>
                    <a:gd name="connsiteX3" fmla="*/ 0 w 3700272"/>
                    <a:gd name="connsiteY3" fmla="*/ 1859280 h 1919590"/>
                    <a:gd name="connsiteX0" fmla="*/ 3700272 w 3700272"/>
                    <a:gd name="connsiteY0" fmla="*/ 0 h 1875409"/>
                    <a:gd name="connsiteX1" fmla="*/ 2309553 w 3700272"/>
                    <a:gd name="connsiteY1" fmla="*/ 225829 h 1875409"/>
                    <a:gd name="connsiteX2" fmla="*/ 1371600 w 3700272"/>
                    <a:gd name="connsiteY2" fmla="*/ 1678617 h 1875409"/>
                    <a:gd name="connsiteX3" fmla="*/ 0 w 3700272"/>
                    <a:gd name="connsiteY3" fmla="*/ 1859280 h 1875409"/>
                    <a:gd name="connsiteX0" fmla="*/ 3700272 w 3700272"/>
                    <a:gd name="connsiteY0" fmla="*/ 0 h 1863045"/>
                    <a:gd name="connsiteX1" fmla="*/ 2309553 w 3700272"/>
                    <a:gd name="connsiteY1" fmla="*/ 225829 h 1863045"/>
                    <a:gd name="connsiteX2" fmla="*/ 1392382 w 3700272"/>
                    <a:gd name="connsiteY2" fmla="*/ 1630126 h 1863045"/>
                    <a:gd name="connsiteX3" fmla="*/ 0 w 3700272"/>
                    <a:gd name="connsiteY3" fmla="*/ 1859280 h 186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00272" h="1863045">
                      <a:moveTo>
                        <a:pt x="3700272" y="0"/>
                      </a:moveTo>
                      <a:cubicBezTo>
                        <a:pt x="3373628" y="18796"/>
                        <a:pt x="2694201" y="-45859"/>
                        <a:pt x="2309553" y="225829"/>
                      </a:cubicBezTo>
                      <a:cubicBezTo>
                        <a:pt x="1924905" y="497517"/>
                        <a:pt x="1777307" y="1357884"/>
                        <a:pt x="1392382" y="1630126"/>
                      </a:cubicBezTo>
                      <a:cubicBezTo>
                        <a:pt x="1007457" y="1902368"/>
                        <a:pt x="315976" y="1862328"/>
                        <a:pt x="0" y="1859280"/>
                      </a:cubicBezTo>
                    </a:path>
                  </a:pathLst>
                </a:cu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42" name="Group 641">
              <a:extLst>
                <a:ext uri="{FF2B5EF4-FFF2-40B4-BE49-F238E27FC236}">
                  <a16:creationId xmlns:a16="http://schemas.microsoft.com/office/drawing/2014/main" id="{3555496C-8859-4069-8712-7E260DB9F4A5}"/>
                </a:ext>
              </a:extLst>
            </p:cNvPr>
            <p:cNvGrpSpPr/>
            <p:nvPr/>
          </p:nvGrpSpPr>
          <p:grpSpPr>
            <a:xfrm>
              <a:off x="5076056" y="1923678"/>
              <a:ext cx="1122301" cy="2450341"/>
              <a:chOff x="6186003" y="1921609"/>
              <a:chExt cx="1122301" cy="2450341"/>
            </a:xfrm>
          </p:grpSpPr>
          <p:grpSp>
            <p:nvGrpSpPr>
              <p:cNvPr id="645" name="Group 644">
                <a:extLst>
                  <a:ext uri="{FF2B5EF4-FFF2-40B4-BE49-F238E27FC236}">
                    <a16:creationId xmlns:a16="http://schemas.microsoft.com/office/drawing/2014/main" id="{8355A94E-D297-4DC1-BE1A-BEBC8CAFF66D}"/>
                  </a:ext>
                </a:extLst>
              </p:cNvPr>
              <p:cNvGrpSpPr/>
              <p:nvPr/>
            </p:nvGrpSpPr>
            <p:grpSpPr>
              <a:xfrm>
                <a:off x="7020272" y="1921609"/>
                <a:ext cx="288032" cy="288032"/>
                <a:chOff x="8100392" y="3003798"/>
                <a:chExt cx="288032" cy="2880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4" name="Oval 713">
                      <a:extLst>
                        <a:ext uri="{FF2B5EF4-FFF2-40B4-BE49-F238E27FC236}">
                          <a16:creationId xmlns:a16="http://schemas.microsoft.com/office/drawing/2014/main" id="{7F39AE0A-EBF4-4B39-A96C-F832409A2C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14" name="Oval 713">
                      <a:extLst>
                        <a:ext uri="{FF2B5EF4-FFF2-40B4-BE49-F238E27FC236}">
                          <a16:creationId xmlns:a16="http://schemas.microsoft.com/office/drawing/2014/main" id="{7F39AE0A-EBF4-4B39-A96C-F832409A2CA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 l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15" name="Freeform: Shape 714">
                  <a:extLst>
                    <a:ext uri="{FF2B5EF4-FFF2-40B4-BE49-F238E27FC236}">
                      <a16:creationId xmlns:a16="http://schemas.microsoft.com/office/drawing/2014/main" id="{E20B19EA-3347-40B0-A424-E065CAE9CB0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40242" y="3040105"/>
                  <a:ext cx="216000" cy="216000"/>
                </a:xfrm>
                <a:custGeom>
                  <a:avLst/>
                  <a:gdLst>
                    <a:gd name="connsiteX0" fmla="*/ 3700272 w 3700272"/>
                    <a:gd name="connsiteY0" fmla="*/ 81629 h 2028897"/>
                    <a:gd name="connsiteX1" fmla="*/ 2773680 w 3700272"/>
                    <a:gd name="connsiteY1" fmla="*/ 93821 h 2028897"/>
                    <a:gd name="connsiteX2" fmla="*/ 1840992 w 3700272"/>
                    <a:gd name="connsiteY2" fmla="*/ 1026509 h 2028897"/>
                    <a:gd name="connsiteX3" fmla="*/ 914400 w 3700272"/>
                    <a:gd name="connsiteY3" fmla="*/ 1940909 h 2028897"/>
                    <a:gd name="connsiteX4" fmla="*/ 0 w 3700272"/>
                    <a:gd name="connsiteY4" fmla="*/ 1940909 h 2028897"/>
                    <a:gd name="connsiteX0" fmla="*/ 3700272 w 3700272"/>
                    <a:gd name="connsiteY0" fmla="*/ 56787 h 2004055"/>
                    <a:gd name="connsiteX1" fmla="*/ 2773680 w 3700272"/>
                    <a:gd name="connsiteY1" fmla="*/ 68979 h 2004055"/>
                    <a:gd name="connsiteX2" fmla="*/ 1840992 w 3700272"/>
                    <a:gd name="connsiteY2" fmla="*/ 1001667 h 2004055"/>
                    <a:gd name="connsiteX3" fmla="*/ 914400 w 3700272"/>
                    <a:gd name="connsiteY3" fmla="*/ 1916067 h 2004055"/>
                    <a:gd name="connsiteX4" fmla="*/ 0 w 3700272"/>
                    <a:gd name="connsiteY4" fmla="*/ 1916067 h 2004055"/>
                    <a:gd name="connsiteX0" fmla="*/ 3700272 w 3700272"/>
                    <a:gd name="connsiteY0" fmla="*/ 56787 h 1984482"/>
                    <a:gd name="connsiteX1" fmla="*/ 2773680 w 3700272"/>
                    <a:gd name="connsiteY1" fmla="*/ 68979 h 1984482"/>
                    <a:gd name="connsiteX2" fmla="*/ 1840992 w 3700272"/>
                    <a:gd name="connsiteY2" fmla="*/ 1001667 h 1984482"/>
                    <a:gd name="connsiteX3" fmla="*/ 914400 w 3700272"/>
                    <a:gd name="connsiteY3" fmla="*/ 1916067 h 1984482"/>
                    <a:gd name="connsiteX4" fmla="*/ 0 w 3700272"/>
                    <a:gd name="connsiteY4" fmla="*/ 1916067 h 1984482"/>
                    <a:gd name="connsiteX0" fmla="*/ 3700272 w 3700272"/>
                    <a:gd name="connsiteY0" fmla="*/ 56787 h 1926977"/>
                    <a:gd name="connsiteX1" fmla="*/ 2773680 w 3700272"/>
                    <a:gd name="connsiteY1" fmla="*/ 68979 h 1926977"/>
                    <a:gd name="connsiteX2" fmla="*/ 1840992 w 3700272"/>
                    <a:gd name="connsiteY2" fmla="*/ 1001667 h 1926977"/>
                    <a:gd name="connsiteX3" fmla="*/ 914400 w 3700272"/>
                    <a:gd name="connsiteY3" fmla="*/ 1818531 h 1926977"/>
                    <a:gd name="connsiteX4" fmla="*/ 0 w 3700272"/>
                    <a:gd name="connsiteY4" fmla="*/ 1916067 h 1926977"/>
                    <a:gd name="connsiteX0" fmla="*/ 3700272 w 3700272"/>
                    <a:gd name="connsiteY0" fmla="*/ 0 h 1870190"/>
                    <a:gd name="connsiteX1" fmla="*/ 2773680 w 3700272"/>
                    <a:gd name="connsiteY1" fmla="*/ 121920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0190"/>
                    <a:gd name="connsiteX1" fmla="*/ 2330335 w 3700272"/>
                    <a:gd name="connsiteY1" fmla="*/ 108065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2922"/>
                    <a:gd name="connsiteX1" fmla="*/ 2330335 w 3700272"/>
                    <a:gd name="connsiteY1" fmla="*/ 108065 h 1872922"/>
                    <a:gd name="connsiteX2" fmla="*/ 1840992 w 3700272"/>
                    <a:gd name="connsiteY2" fmla="*/ 944880 h 1872922"/>
                    <a:gd name="connsiteX3" fmla="*/ 1371600 w 3700272"/>
                    <a:gd name="connsiteY3" fmla="*/ 1768671 h 1872922"/>
                    <a:gd name="connsiteX4" fmla="*/ 0 w 3700272"/>
                    <a:gd name="connsiteY4" fmla="*/ 1859280 h 1872922"/>
                    <a:gd name="connsiteX0" fmla="*/ 3700272 w 3700272"/>
                    <a:gd name="connsiteY0" fmla="*/ 52308 h 1925230"/>
                    <a:gd name="connsiteX1" fmla="*/ 2330335 w 3700272"/>
                    <a:gd name="connsiteY1" fmla="*/ 160373 h 1925230"/>
                    <a:gd name="connsiteX2" fmla="*/ 1371600 w 3700272"/>
                    <a:gd name="connsiteY2" fmla="*/ 1820979 h 1925230"/>
                    <a:gd name="connsiteX3" fmla="*/ 0 w 3700272"/>
                    <a:gd name="connsiteY3" fmla="*/ 1911588 h 1925230"/>
                    <a:gd name="connsiteX0" fmla="*/ 3700272 w 3700272"/>
                    <a:gd name="connsiteY0" fmla="*/ 0 h 1919590"/>
                    <a:gd name="connsiteX1" fmla="*/ 2309553 w 3700272"/>
                    <a:gd name="connsiteY1" fmla="*/ 225829 h 1919590"/>
                    <a:gd name="connsiteX2" fmla="*/ 1371600 w 3700272"/>
                    <a:gd name="connsiteY2" fmla="*/ 1768671 h 1919590"/>
                    <a:gd name="connsiteX3" fmla="*/ 0 w 3700272"/>
                    <a:gd name="connsiteY3" fmla="*/ 1859280 h 1919590"/>
                    <a:gd name="connsiteX0" fmla="*/ 3700272 w 3700272"/>
                    <a:gd name="connsiteY0" fmla="*/ 0 h 1875409"/>
                    <a:gd name="connsiteX1" fmla="*/ 2309553 w 3700272"/>
                    <a:gd name="connsiteY1" fmla="*/ 225829 h 1875409"/>
                    <a:gd name="connsiteX2" fmla="*/ 1371600 w 3700272"/>
                    <a:gd name="connsiteY2" fmla="*/ 1678617 h 1875409"/>
                    <a:gd name="connsiteX3" fmla="*/ 0 w 3700272"/>
                    <a:gd name="connsiteY3" fmla="*/ 1859280 h 1875409"/>
                    <a:gd name="connsiteX0" fmla="*/ 3700272 w 3700272"/>
                    <a:gd name="connsiteY0" fmla="*/ 0 h 1863045"/>
                    <a:gd name="connsiteX1" fmla="*/ 2309553 w 3700272"/>
                    <a:gd name="connsiteY1" fmla="*/ 225829 h 1863045"/>
                    <a:gd name="connsiteX2" fmla="*/ 1392382 w 3700272"/>
                    <a:gd name="connsiteY2" fmla="*/ 1630126 h 1863045"/>
                    <a:gd name="connsiteX3" fmla="*/ 0 w 3700272"/>
                    <a:gd name="connsiteY3" fmla="*/ 1859280 h 186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00272" h="1863045">
                      <a:moveTo>
                        <a:pt x="3700272" y="0"/>
                      </a:moveTo>
                      <a:cubicBezTo>
                        <a:pt x="3373628" y="18796"/>
                        <a:pt x="2694201" y="-45859"/>
                        <a:pt x="2309553" y="225829"/>
                      </a:cubicBezTo>
                      <a:cubicBezTo>
                        <a:pt x="1924905" y="497517"/>
                        <a:pt x="1777307" y="1357884"/>
                        <a:pt x="1392382" y="1630126"/>
                      </a:cubicBezTo>
                      <a:cubicBezTo>
                        <a:pt x="1007457" y="1902368"/>
                        <a:pt x="315976" y="1862328"/>
                        <a:pt x="0" y="1859280"/>
                      </a:cubicBezTo>
                    </a:path>
                  </a:pathLst>
                </a:cu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46" name="Group 645">
                <a:extLst>
                  <a:ext uri="{FF2B5EF4-FFF2-40B4-BE49-F238E27FC236}">
                    <a16:creationId xmlns:a16="http://schemas.microsoft.com/office/drawing/2014/main" id="{7AA905C1-B864-4A67-B9CB-6CB2A9D00157}"/>
                  </a:ext>
                </a:extLst>
              </p:cNvPr>
              <p:cNvGrpSpPr/>
              <p:nvPr/>
            </p:nvGrpSpPr>
            <p:grpSpPr>
              <a:xfrm>
                <a:off x="7020272" y="2283718"/>
                <a:ext cx="288032" cy="288032"/>
                <a:chOff x="8100392" y="3003798"/>
                <a:chExt cx="288032" cy="2880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2" name="Oval 711">
                      <a:extLst>
                        <a:ext uri="{FF2B5EF4-FFF2-40B4-BE49-F238E27FC236}">
                          <a16:creationId xmlns:a16="http://schemas.microsoft.com/office/drawing/2014/main" id="{8AA74800-C42B-4A96-A9AA-5AD0073658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12" name="Oval 711">
                      <a:extLst>
                        <a:ext uri="{FF2B5EF4-FFF2-40B4-BE49-F238E27FC236}">
                          <a16:creationId xmlns:a16="http://schemas.microsoft.com/office/drawing/2014/main" id="{8AA74800-C42B-4A96-A9AA-5AD0073658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 l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13" name="Freeform: Shape 712">
                  <a:extLst>
                    <a:ext uri="{FF2B5EF4-FFF2-40B4-BE49-F238E27FC236}">
                      <a16:creationId xmlns:a16="http://schemas.microsoft.com/office/drawing/2014/main" id="{3F6B0EB4-40DD-46CB-8CDB-45DA9C9CBD9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40242" y="3040105"/>
                  <a:ext cx="216000" cy="216000"/>
                </a:xfrm>
                <a:custGeom>
                  <a:avLst/>
                  <a:gdLst>
                    <a:gd name="connsiteX0" fmla="*/ 3700272 w 3700272"/>
                    <a:gd name="connsiteY0" fmla="*/ 81629 h 2028897"/>
                    <a:gd name="connsiteX1" fmla="*/ 2773680 w 3700272"/>
                    <a:gd name="connsiteY1" fmla="*/ 93821 h 2028897"/>
                    <a:gd name="connsiteX2" fmla="*/ 1840992 w 3700272"/>
                    <a:gd name="connsiteY2" fmla="*/ 1026509 h 2028897"/>
                    <a:gd name="connsiteX3" fmla="*/ 914400 w 3700272"/>
                    <a:gd name="connsiteY3" fmla="*/ 1940909 h 2028897"/>
                    <a:gd name="connsiteX4" fmla="*/ 0 w 3700272"/>
                    <a:gd name="connsiteY4" fmla="*/ 1940909 h 2028897"/>
                    <a:gd name="connsiteX0" fmla="*/ 3700272 w 3700272"/>
                    <a:gd name="connsiteY0" fmla="*/ 56787 h 2004055"/>
                    <a:gd name="connsiteX1" fmla="*/ 2773680 w 3700272"/>
                    <a:gd name="connsiteY1" fmla="*/ 68979 h 2004055"/>
                    <a:gd name="connsiteX2" fmla="*/ 1840992 w 3700272"/>
                    <a:gd name="connsiteY2" fmla="*/ 1001667 h 2004055"/>
                    <a:gd name="connsiteX3" fmla="*/ 914400 w 3700272"/>
                    <a:gd name="connsiteY3" fmla="*/ 1916067 h 2004055"/>
                    <a:gd name="connsiteX4" fmla="*/ 0 w 3700272"/>
                    <a:gd name="connsiteY4" fmla="*/ 1916067 h 2004055"/>
                    <a:gd name="connsiteX0" fmla="*/ 3700272 w 3700272"/>
                    <a:gd name="connsiteY0" fmla="*/ 56787 h 1984482"/>
                    <a:gd name="connsiteX1" fmla="*/ 2773680 w 3700272"/>
                    <a:gd name="connsiteY1" fmla="*/ 68979 h 1984482"/>
                    <a:gd name="connsiteX2" fmla="*/ 1840992 w 3700272"/>
                    <a:gd name="connsiteY2" fmla="*/ 1001667 h 1984482"/>
                    <a:gd name="connsiteX3" fmla="*/ 914400 w 3700272"/>
                    <a:gd name="connsiteY3" fmla="*/ 1916067 h 1984482"/>
                    <a:gd name="connsiteX4" fmla="*/ 0 w 3700272"/>
                    <a:gd name="connsiteY4" fmla="*/ 1916067 h 1984482"/>
                    <a:gd name="connsiteX0" fmla="*/ 3700272 w 3700272"/>
                    <a:gd name="connsiteY0" fmla="*/ 56787 h 1926977"/>
                    <a:gd name="connsiteX1" fmla="*/ 2773680 w 3700272"/>
                    <a:gd name="connsiteY1" fmla="*/ 68979 h 1926977"/>
                    <a:gd name="connsiteX2" fmla="*/ 1840992 w 3700272"/>
                    <a:gd name="connsiteY2" fmla="*/ 1001667 h 1926977"/>
                    <a:gd name="connsiteX3" fmla="*/ 914400 w 3700272"/>
                    <a:gd name="connsiteY3" fmla="*/ 1818531 h 1926977"/>
                    <a:gd name="connsiteX4" fmla="*/ 0 w 3700272"/>
                    <a:gd name="connsiteY4" fmla="*/ 1916067 h 1926977"/>
                    <a:gd name="connsiteX0" fmla="*/ 3700272 w 3700272"/>
                    <a:gd name="connsiteY0" fmla="*/ 0 h 1870190"/>
                    <a:gd name="connsiteX1" fmla="*/ 2773680 w 3700272"/>
                    <a:gd name="connsiteY1" fmla="*/ 121920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0190"/>
                    <a:gd name="connsiteX1" fmla="*/ 2330335 w 3700272"/>
                    <a:gd name="connsiteY1" fmla="*/ 108065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2922"/>
                    <a:gd name="connsiteX1" fmla="*/ 2330335 w 3700272"/>
                    <a:gd name="connsiteY1" fmla="*/ 108065 h 1872922"/>
                    <a:gd name="connsiteX2" fmla="*/ 1840992 w 3700272"/>
                    <a:gd name="connsiteY2" fmla="*/ 944880 h 1872922"/>
                    <a:gd name="connsiteX3" fmla="*/ 1371600 w 3700272"/>
                    <a:gd name="connsiteY3" fmla="*/ 1768671 h 1872922"/>
                    <a:gd name="connsiteX4" fmla="*/ 0 w 3700272"/>
                    <a:gd name="connsiteY4" fmla="*/ 1859280 h 1872922"/>
                    <a:gd name="connsiteX0" fmla="*/ 3700272 w 3700272"/>
                    <a:gd name="connsiteY0" fmla="*/ 52308 h 1925230"/>
                    <a:gd name="connsiteX1" fmla="*/ 2330335 w 3700272"/>
                    <a:gd name="connsiteY1" fmla="*/ 160373 h 1925230"/>
                    <a:gd name="connsiteX2" fmla="*/ 1371600 w 3700272"/>
                    <a:gd name="connsiteY2" fmla="*/ 1820979 h 1925230"/>
                    <a:gd name="connsiteX3" fmla="*/ 0 w 3700272"/>
                    <a:gd name="connsiteY3" fmla="*/ 1911588 h 1925230"/>
                    <a:gd name="connsiteX0" fmla="*/ 3700272 w 3700272"/>
                    <a:gd name="connsiteY0" fmla="*/ 0 h 1919590"/>
                    <a:gd name="connsiteX1" fmla="*/ 2309553 w 3700272"/>
                    <a:gd name="connsiteY1" fmla="*/ 225829 h 1919590"/>
                    <a:gd name="connsiteX2" fmla="*/ 1371600 w 3700272"/>
                    <a:gd name="connsiteY2" fmla="*/ 1768671 h 1919590"/>
                    <a:gd name="connsiteX3" fmla="*/ 0 w 3700272"/>
                    <a:gd name="connsiteY3" fmla="*/ 1859280 h 1919590"/>
                    <a:gd name="connsiteX0" fmla="*/ 3700272 w 3700272"/>
                    <a:gd name="connsiteY0" fmla="*/ 0 h 1875409"/>
                    <a:gd name="connsiteX1" fmla="*/ 2309553 w 3700272"/>
                    <a:gd name="connsiteY1" fmla="*/ 225829 h 1875409"/>
                    <a:gd name="connsiteX2" fmla="*/ 1371600 w 3700272"/>
                    <a:gd name="connsiteY2" fmla="*/ 1678617 h 1875409"/>
                    <a:gd name="connsiteX3" fmla="*/ 0 w 3700272"/>
                    <a:gd name="connsiteY3" fmla="*/ 1859280 h 1875409"/>
                    <a:gd name="connsiteX0" fmla="*/ 3700272 w 3700272"/>
                    <a:gd name="connsiteY0" fmla="*/ 0 h 1863045"/>
                    <a:gd name="connsiteX1" fmla="*/ 2309553 w 3700272"/>
                    <a:gd name="connsiteY1" fmla="*/ 225829 h 1863045"/>
                    <a:gd name="connsiteX2" fmla="*/ 1392382 w 3700272"/>
                    <a:gd name="connsiteY2" fmla="*/ 1630126 h 1863045"/>
                    <a:gd name="connsiteX3" fmla="*/ 0 w 3700272"/>
                    <a:gd name="connsiteY3" fmla="*/ 1859280 h 186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00272" h="1863045">
                      <a:moveTo>
                        <a:pt x="3700272" y="0"/>
                      </a:moveTo>
                      <a:cubicBezTo>
                        <a:pt x="3373628" y="18796"/>
                        <a:pt x="2694201" y="-45859"/>
                        <a:pt x="2309553" y="225829"/>
                      </a:cubicBezTo>
                      <a:cubicBezTo>
                        <a:pt x="1924905" y="497517"/>
                        <a:pt x="1777307" y="1357884"/>
                        <a:pt x="1392382" y="1630126"/>
                      </a:cubicBezTo>
                      <a:cubicBezTo>
                        <a:pt x="1007457" y="1902368"/>
                        <a:pt x="315976" y="1862328"/>
                        <a:pt x="0" y="1859280"/>
                      </a:cubicBezTo>
                    </a:path>
                  </a:pathLst>
                </a:cu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47" name="Group 646">
                <a:extLst>
                  <a:ext uri="{FF2B5EF4-FFF2-40B4-BE49-F238E27FC236}">
                    <a16:creationId xmlns:a16="http://schemas.microsoft.com/office/drawing/2014/main" id="{8EA4464A-FFAD-4C9A-B947-4D71028B773F}"/>
                  </a:ext>
                </a:extLst>
              </p:cNvPr>
              <p:cNvGrpSpPr/>
              <p:nvPr/>
            </p:nvGrpSpPr>
            <p:grpSpPr>
              <a:xfrm>
                <a:off x="7020272" y="2643758"/>
                <a:ext cx="288032" cy="288032"/>
                <a:chOff x="8100392" y="3003798"/>
                <a:chExt cx="288032" cy="2880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0" name="Oval 709">
                      <a:extLst>
                        <a:ext uri="{FF2B5EF4-FFF2-40B4-BE49-F238E27FC236}">
                          <a16:creationId xmlns:a16="http://schemas.microsoft.com/office/drawing/2014/main" id="{27FB9C6B-850D-411A-9353-70C8C4138E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10" name="Oval 709">
                      <a:extLst>
                        <a:ext uri="{FF2B5EF4-FFF2-40B4-BE49-F238E27FC236}">
                          <a16:creationId xmlns:a16="http://schemas.microsoft.com/office/drawing/2014/main" id="{27FB9C6B-850D-411A-9353-70C8C4138E7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 l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11" name="Freeform: Shape 710">
                  <a:extLst>
                    <a:ext uri="{FF2B5EF4-FFF2-40B4-BE49-F238E27FC236}">
                      <a16:creationId xmlns:a16="http://schemas.microsoft.com/office/drawing/2014/main" id="{5F237D55-0D07-47B1-AFD4-828B860C61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40242" y="3040105"/>
                  <a:ext cx="216000" cy="216000"/>
                </a:xfrm>
                <a:custGeom>
                  <a:avLst/>
                  <a:gdLst>
                    <a:gd name="connsiteX0" fmla="*/ 3700272 w 3700272"/>
                    <a:gd name="connsiteY0" fmla="*/ 81629 h 2028897"/>
                    <a:gd name="connsiteX1" fmla="*/ 2773680 w 3700272"/>
                    <a:gd name="connsiteY1" fmla="*/ 93821 h 2028897"/>
                    <a:gd name="connsiteX2" fmla="*/ 1840992 w 3700272"/>
                    <a:gd name="connsiteY2" fmla="*/ 1026509 h 2028897"/>
                    <a:gd name="connsiteX3" fmla="*/ 914400 w 3700272"/>
                    <a:gd name="connsiteY3" fmla="*/ 1940909 h 2028897"/>
                    <a:gd name="connsiteX4" fmla="*/ 0 w 3700272"/>
                    <a:gd name="connsiteY4" fmla="*/ 1940909 h 2028897"/>
                    <a:gd name="connsiteX0" fmla="*/ 3700272 w 3700272"/>
                    <a:gd name="connsiteY0" fmla="*/ 56787 h 2004055"/>
                    <a:gd name="connsiteX1" fmla="*/ 2773680 w 3700272"/>
                    <a:gd name="connsiteY1" fmla="*/ 68979 h 2004055"/>
                    <a:gd name="connsiteX2" fmla="*/ 1840992 w 3700272"/>
                    <a:gd name="connsiteY2" fmla="*/ 1001667 h 2004055"/>
                    <a:gd name="connsiteX3" fmla="*/ 914400 w 3700272"/>
                    <a:gd name="connsiteY3" fmla="*/ 1916067 h 2004055"/>
                    <a:gd name="connsiteX4" fmla="*/ 0 w 3700272"/>
                    <a:gd name="connsiteY4" fmla="*/ 1916067 h 2004055"/>
                    <a:gd name="connsiteX0" fmla="*/ 3700272 w 3700272"/>
                    <a:gd name="connsiteY0" fmla="*/ 56787 h 1984482"/>
                    <a:gd name="connsiteX1" fmla="*/ 2773680 w 3700272"/>
                    <a:gd name="connsiteY1" fmla="*/ 68979 h 1984482"/>
                    <a:gd name="connsiteX2" fmla="*/ 1840992 w 3700272"/>
                    <a:gd name="connsiteY2" fmla="*/ 1001667 h 1984482"/>
                    <a:gd name="connsiteX3" fmla="*/ 914400 w 3700272"/>
                    <a:gd name="connsiteY3" fmla="*/ 1916067 h 1984482"/>
                    <a:gd name="connsiteX4" fmla="*/ 0 w 3700272"/>
                    <a:gd name="connsiteY4" fmla="*/ 1916067 h 1984482"/>
                    <a:gd name="connsiteX0" fmla="*/ 3700272 w 3700272"/>
                    <a:gd name="connsiteY0" fmla="*/ 56787 h 1926977"/>
                    <a:gd name="connsiteX1" fmla="*/ 2773680 w 3700272"/>
                    <a:gd name="connsiteY1" fmla="*/ 68979 h 1926977"/>
                    <a:gd name="connsiteX2" fmla="*/ 1840992 w 3700272"/>
                    <a:gd name="connsiteY2" fmla="*/ 1001667 h 1926977"/>
                    <a:gd name="connsiteX3" fmla="*/ 914400 w 3700272"/>
                    <a:gd name="connsiteY3" fmla="*/ 1818531 h 1926977"/>
                    <a:gd name="connsiteX4" fmla="*/ 0 w 3700272"/>
                    <a:gd name="connsiteY4" fmla="*/ 1916067 h 1926977"/>
                    <a:gd name="connsiteX0" fmla="*/ 3700272 w 3700272"/>
                    <a:gd name="connsiteY0" fmla="*/ 0 h 1870190"/>
                    <a:gd name="connsiteX1" fmla="*/ 2773680 w 3700272"/>
                    <a:gd name="connsiteY1" fmla="*/ 121920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0190"/>
                    <a:gd name="connsiteX1" fmla="*/ 2330335 w 3700272"/>
                    <a:gd name="connsiteY1" fmla="*/ 108065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2922"/>
                    <a:gd name="connsiteX1" fmla="*/ 2330335 w 3700272"/>
                    <a:gd name="connsiteY1" fmla="*/ 108065 h 1872922"/>
                    <a:gd name="connsiteX2" fmla="*/ 1840992 w 3700272"/>
                    <a:gd name="connsiteY2" fmla="*/ 944880 h 1872922"/>
                    <a:gd name="connsiteX3" fmla="*/ 1371600 w 3700272"/>
                    <a:gd name="connsiteY3" fmla="*/ 1768671 h 1872922"/>
                    <a:gd name="connsiteX4" fmla="*/ 0 w 3700272"/>
                    <a:gd name="connsiteY4" fmla="*/ 1859280 h 1872922"/>
                    <a:gd name="connsiteX0" fmla="*/ 3700272 w 3700272"/>
                    <a:gd name="connsiteY0" fmla="*/ 52308 h 1925230"/>
                    <a:gd name="connsiteX1" fmla="*/ 2330335 w 3700272"/>
                    <a:gd name="connsiteY1" fmla="*/ 160373 h 1925230"/>
                    <a:gd name="connsiteX2" fmla="*/ 1371600 w 3700272"/>
                    <a:gd name="connsiteY2" fmla="*/ 1820979 h 1925230"/>
                    <a:gd name="connsiteX3" fmla="*/ 0 w 3700272"/>
                    <a:gd name="connsiteY3" fmla="*/ 1911588 h 1925230"/>
                    <a:gd name="connsiteX0" fmla="*/ 3700272 w 3700272"/>
                    <a:gd name="connsiteY0" fmla="*/ 0 h 1919590"/>
                    <a:gd name="connsiteX1" fmla="*/ 2309553 w 3700272"/>
                    <a:gd name="connsiteY1" fmla="*/ 225829 h 1919590"/>
                    <a:gd name="connsiteX2" fmla="*/ 1371600 w 3700272"/>
                    <a:gd name="connsiteY2" fmla="*/ 1768671 h 1919590"/>
                    <a:gd name="connsiteX3" fmla="*/ 0 w 3700272"/>
                    <a:gd name="connsiteY3" fmla="*/ 1859280 h 1919590"/>
                    <a:gd name="connsiteX0" fmla="*/ 3700272 w 3700272"/>
                    <a:gd name="connsiteY0" fmla="*/ 0 h 1875409"/>
                    <a:gd name="connsiteX1" fmla="*/ 2309553 w 3700272"/>
                    <a:gd name="connsiteY1" fmla="*/ 225829 h 1875409"/>
                    <a:gd name="connsiteX2" fmla="*/ 1371600 w 3700272"/>
                    <a:gd name="connsiteY2" fmla="*/ 1678617 h 1875409"/>
                    <a:gd name="connsiteX3" fmla="*/ 0 w 3700272"/>
                    <a:gd name="connsiteY3" fmla="*/ 1859280 h 1875409"/>
                    <a:gd name="connsiteX0" fmla="*/ 3700272 w 3700272"/>
                    <a:gd name="connsiteY0" fmla="*/ 0 h 1863045"/>
                    <a:gd name="connsiteX1" fmla="*/ 2309553 w 3700272"/>
                    <a:gd name="connsiteY1" fmla="*/ 225829 h 1863045"/>
                    <a:gd name="connsiteX2" fmla="*/ 1392382 w 3700272"/>
                    <a:gd name="connsiteY2" fmla="*/ 1630126 h 1863045"/>
                    <a:gd name="connsiteX3" fmla="*/ 0 w 3700272"/>
                    <a:gd name="connsiteY3" fmla="*/ 1859280 h 186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00272" h="1863045">
                      <a:moveTo>
                        <a:pt x="3700272" y="0"/>
                      </a:moveTo>
                      <a:cubicBezTo>
                        <a:pt x="3373628" y="18796"/>
                        <a:pt x="2694201" y="-45859"/>
                        <a:pt x="2309553" y="225829"/>
                      </a:cubicBezTo>
                      <a:cubicBezTo>
                        <a:pt x="1924905" y="497517"/>
                        <a:pt x="1777307" y="1357884"/>
                        <a:pt x="1392382" y="1630126"/>
                      </a:cubicBezTo>
                      <a:cubicBezTo>
                        <a:pt x="1007457" y="1902368"/>
                        <a:pt x="315976" y="1862328"/>
                        <a:pt x="0" y="1859280"/>
                      </a:cubicBezTo>
                    </a:path>
                  </a:pathLst>
                </a:cu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48" name="Group 647">
                <a:extLst>
                  <a:ext uri="{FF2B5EF4-FFF2-40B4-BE49-F238E27FC236}">
                    <a16:creationId xmlns:a16="http://schemas.microsoft.com/office/drawing/2014/main" id="{67BB8D29-9CA9-49F0-A442-9250980806DF}"/>
                  </a:ext>
                </a:extLst>
              </p:cNvPr>
              <p:cNvGrpSpPr/>
              <p:nvPr/>
            </p:nvGrpSpPr>
            <p:grpSpPr>
              <a:xfrm>
                <a:off x="7020272" y="3003798"/>
                <a:ext cx="288032" cy="288032"/>
                <a:chOff x="8100392" y="3003798"/>
                <a:chExt cx="288032" cy="2880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8" name="Oval 707">
                      <a:extLst>
                        <a:ext uri="{FF2B5EF4-FFF2-40B4-BE49-F238E27FC236}">
                          <a16:creationId xmlns:a16="http://schemas.microsoft.com/office/drawing/2014/main" id="{1ECEC8F0-FBE8-41D8-BA37-510A1BC7DF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08" name="Oval 707">
                      <a:extLst>
                        <a:ext uri="{FF2B5EF4-FFF2-40B4-BE49-F238E27FC236}">
                          <a16:creationId xmlns:a16="http://schemas.microsoft.com/office/drawing/2014/main" id="{1ECEC8F0-FBE8-41D8-BA37-510A1BC7DF8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 l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09" name="Freeform: Shape 708">
                  <a:extLst>
                    <a:ext uri="{FF2B5EF4-FFF2-40B4-BE49-F238E27FC236}">
                      <a16:creationId xmlns:a16="http://schemas.microsoft.com/office/drawing/2014/main" id="{53B998EB-DF0D-4B62-902F-6E4D933FB89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40242" y="3040105"/>
                  <a:ext cx="216000" cy="216000"/>
                </a:xfrm>
                <a:custGeom>
                  <a:avLst/>
                  <a:gdLst>
                    <a:gd name="connsiteX0" fmla="*/ 3700272 w 3700272"/>
                    <a:gd name="connsiteY0" fmla="*/ 81629 h 2028897"/>
                    <a:gd name="connsiteX1" fmla="*/ 2773680 w 3700272"/>
                    <a:gd name="connsiteY1" fmla="*/ 93821 h 2028897"/>
                    <a:gd name="connsiteX2" fmla="*/ 1840992 w 3700272"/>
                    <a:gd name="connsiteY2" fmla="*/ 1026509 h 2028897"/>
                    <a:gd name="connsiteX3" fmla="*/ 914400 w 3700272"/>
                    <a:gd name="connsiteY3" fmla="*/ 1940909 h 2028897"/>
                    <a:gd name="connsiteX4" fmla="*/ 0 w 3700272"/>
                    <a:gd name="connsiteY4" fmla="*/ 1940909 h 2028897"/>
                    <a:gd name="connsiteX0" fmla="*/ 3700272 w 3700272"/>
                    <a:gd name="connsiteY0" fmla="*/ 56787 h 2004055"/>
                    <a:gd name="connsiteX1" fmla="*/ 2773680 w 3700272"/>
                    <a:gd name="connsiteY1" fmla="*/ 68979 h 2004055"/>
                    <a:gd name="connsiteX2" fmla="*/ 1840992 w 3700272"/>
                    <a:gd name="connsiteY2" fmla="*/ 1001667 h 2004055"/>
                    <a:gd name="connsiteX3" fmla="*/ 914400 w 3700272"/>
                    <a:gd name="connsiteY3" fmla="*/ 1916067 h 2004055"/>
                    <a:gd name="connsiteX4" fmla="*/ 0 w 3700272"/>
                    <a:gd name="connsiteY4" fmla="*/ 1916067 h 2004055"/>
                    <a:gd name="connsiteX0" fmla="*/ 3700272 w 3700272"/>
                    <a:gd name="connsiteY0" fmla="*/ 56787 h 1984482"/>
                    <a:gd name="connsiteX1" fmla="*/ 2773680 w 3700272"/>
                    <a:gd name="connsiteY1" fmla="*/ 68979 h 1984482"/>
                    <a:gd name="connsiteX2" fmla="*/ 1840992 w 3700272"/>
                    <a:gd name="connsiteY2" fmla="*/ 1001667 h 1984482"/>
                    <a:gd name="connsiteX3" fmla="*/ 914400 w 3700272"/>
                    <a:gd name="connsiteY3" fmla="*/ 1916067 h 1984482"/>
                    <a:gd name="connsiteX4" fmla="*/ 0 w 3700272"/>
                    <a:gd name="connsiteY4" fmla="*/ 1916067 h 1984482"/>
                    <a:gd name="connsiteX0" fmla="*/ 3700272 w 3700272"/>
                    <a:gd name="connsiteY0" fmla="*/ 56787 h 1926977"/>
                    <a:gd name="connsiteX1" fmla="*/ 2773680 w 3700272"/>
                    <a:gd name="connsiteY1" fmla="*/ 68979 h 1926977"/>
                    <a:gd name="connsiteX2" fmla="*/ 1840992 w 3700272"/>
                    <a:gd name="connsiteY2" fmla="*/ 1001667 h 1926977"/>
                    <a:gd name="connsiteX3" fmla="*/ 914400 w 3700272"/>
                    <a:gd name="connsiteY3" fmla="*/ 1818531 h 1926977"/>
                    <a:gd name="connsiteX4" fmla="*/ 0 w 3700272"/>
                    <a:gd name="connsiteY4" fmla="*/ 1916067 h 1926977"/>
                    <a:gd name="connsiteX0" fmla="*/ 3700272 w 3700272"/>
                    <a:gd name="connsiteY0" fmla="*/ 0 h 1870190"/>
                    <a:gd name="connsiteX1" fmla="*/ 2773680 w 3700272"/>
                    <a:gd name="connsiteY1" fmla="*/ 121920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0190"/>
                    <a:gd name="connsiteX1" fmla="*/ 2330335 w 3700272"/>
                    <a:gd name="connsiteY1" fmla="*/ 108065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2922"/>
                    <a:gd name="connsiteX1" fmla="*/ 2330335 w 3700272"/>
                    <a:gd name="connsiteY1" fmla="*/ 108065 h 1872922"/>
                    <a:gd name="connsiteX2" fmla="*/ 1840992 w 3700272"/>
                    <a:gd name="connsiteY2" fmla="*/ 944880 h 1872922"/>
                    <a:gd name="connsiteX3" fmla="*/ 1371600 w 3700272"/>
                    <a:gd name="connsiteY3" fmla="*/ 1768671 h 1872922"/>
                    <a:gd name="connsiteX4" fmla="*/ 0 w 3700272"/>
                    <a:gd name="connsiteY4" fmla="*/ 1859280 h 1872922"/>
                    <a:gd name="connsiteX0" fmla="*/ 3700272 w 3700272"/>
                    <a:gd name="connsiteY0" fmla="*/ 52308 h 1925230"/>
                    <a:gd name="connsiteX1" fmla="*/ 2330335 w 3700272"/>
                    <a:gd name="connsiteY1" fmla="*/ 160373 h 1925230"/>
                    <a:gd name="connsiteX2" fmla="*/ 1371600 w 3700272"/>
                    <a:gd name="connsiteY2" fmla="*/ 1820979 h 1925230"/>
                    <a:gd name="connsiteX3" fmla="*/ 0 w 3700272"/>
                    <a:gd name="connsiteY3" fmla="*/ 1911588 h 1925230"/>
                    <a:gd name="connsiteX0" fmla="*/ 3700272 w 3700272"/>
                    <a:gd name="connsiteY0" fmla="*/ 0 h 1919590"/>
                    <a:gd name="connsiteX1" fmla="*/ 2309553 w 3700272"/>
                    <a:gd name="connsiteY1" fmla="*/ 225829 h 1919590"/>
                    <a:gd name="connsiteX2" fmla="*/ 1371600 w 3700272"/>
                    <a:gd name="connsiteY2" fmla="*/ 1768671 h 1919590"/>
                    <a:gd name="connsiteX3" fmla="*/ 0 w 3700272"/>
                    <a:gd name="connsiteY3" fmla="*/ 1859280 h 1919590"/>
                    <a:gd name="connsiteX0" fmla="*/ 3700272 w 3700272"/>
                    <a:gd name="connsiteY0" fmla="*/ 0 h 1875409"/>
                    <a:gd name="connsiteX1" fmla="*/ 2309553 w 3700272"/>
                    <a:gd name="connsiteY1" fmla="*/ 225829 h 1875409"/>
                    <a:gd name="connsiteX2" fmla="*/ 1371600 w 3700272"/>
                    <a:gd name="connsiteY2" fmla="*/ 1678617 h 1875409"/>
                    <a:gd name="connsiteX3" fmla="*/ 0 w 3700272"/>
                    <a:gd name="connsiteY3" fmla="*/ 1859280 h 1875409"/>
                    <a:gd name="connsiteX0" fmla="*/ 3700272 w 3700272"/>
                    <a:gd name="connsiteY0" fmla="*/ 0 h 1863045"/>
                    <a:gd name="connsiteX1" fmla="*/ 2309553 w 3700272"/>
                    <a:gd name="connsiteY1" fmla="*/ 225829 h 1863045"/>
                    <a:gd name="connsiteX2" fmla="*/ 1392382 w 3700272"/>
                    <a:gd name="connsiteY2" fmla="*/ 1630126 h 1863045"/>
                    <a:gd name="connsiteX3" fmla="*/ 0 w 3700272"/>
                    <a:gd name="connsiteY3" fmla="*/ 1859280 h 186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00272" h="1863045">
                      <a:moveTo>
                        <a:pt x="3700272" y="0"/>
                      </a:moveTo>
                      <a:cubicBezTo>
                        <a:pt x="3373628" y="18796"/>
                        <a:pt x="2694201" y="-45859"/>
                        <a:pt x="2309553" y="225829"/>
                      </a:cubicBezTo>
                      <a:cubicBezTo>
                        <a:pt x="1924905" y="497517"/>
                        <a:pt x="1777307" y="1357884"/>
                        <a:pt x="1392382" y="1630126"/>
                      </a:cubicBezTo>
                      <a:cubicBezTo>
                        <a:pt x="1007457" y="1902368"/>
                        <a:pt x="315976" y="1862328"/>
                        <a:pt x="0" y="1859280"/>
                      </a:cubicBezTo>
                    </a:path>
                  </a:pathLst>
                </a:cu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49" name="Group 648">
                <a:extLst>
                  <a:ext uri="{FF2B5EF4-FFF2-40B4-BE49-F238E27FC236}">
                    <a16:creationId xmlns:a16="http://schemas.microsoft.com/office/drawing/2014/main" id="{8A36B6A9-7B6B-447D-BFBD-0099EF246676}"/>
                  </a:ext>
                </a:extLst>
              </p:cNvPr>
              <p:cNvGrpSpPr/>
              <p:nvPr/>
            </p:nvGrpSpPr>
            <p:grpSpPr>
              <a:xfrm>
                <a:off x="7020272" y="3363838"/>
                <a:ext cx="288032" cy="288032"/>
                <a:chOff x="8100392" y="3003798"/>
                <a:chExt cx="288032" cy="2880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6" name="Oval 705">
                      <a:extLst>
                        <a:ext uri="{FF2B5EF4-FFF2-40B4-BE49-F238E27FC236}">
                          <a16:creationId xmlns:a16="http://schemas.microsoft.com/office/drawing/2014/main" id="{06116072-B511-4AD2-B737-17166578B0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06" name="Oval 705">
                      <a:extLst>
                        <a:ext uri="{FF2B5EF4-FFF2-40B4-BE49-F238E27FC236}">
                          <a16:creationId xmlns:a16="http://schemas.microsoft.com/office/drawing/2014/main" id="{06116072-B511-4AD2-B737-17166578B07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 l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07" name="Freeform: Shape 706">
                  <a:extLst>
                    <a:ext uri="{FF2B5EF4-FFF2-40B4-BE49-F238E27FC236}">
                      <a16:creationId xmlns:a16="http://schemas.microsoft.com/office/drawing/2014/main" id="{77B77BE2-6230-4CA5-AB96-B4596F5D78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40242" y="3040105"/>
                  <a:ext cx="216000" cy="216000"/>
                </a:xfrm>
                <a:custGeom>
                  <a:avLst/>
                  <a:gdLst>
                    <a:gd name="connsiteX0" fmla="*/ 3700272 w 3700272"/>
                    <a:gd name="connsiteY0" fmla="*/ 81629 h 2028897"/>
                    <a:gd name="connsiteX1" fmla="*/ 2773680 w 3700272"/>
                    <a:gd name="connsiteY1" fmla="*/ 93821 h 2028897"/>
                    <a:gd name="connsiteX2" fmla="*/ 1840992 w 3700272"/>
                    <a:gd name="connsiteY2" fmla="*/ 1026509 h 2028897"/>
                    <a:gd name="connsiteX3" fmla="*/ 914400 w 3700272"/>
                    <a:gd name="connsiteY3" fmla="*/ 1940909 h 2028897"/>
                    <a:gd name="connsiteX4" fmla="*/ 0 w 3700272"/>
                    <a:gd name="connsiteY4" fmla="*/ 1940909 h 2028897"/>
                    <a:gd name="connsiteX0" fmla="*/ 3700272 w 3700272"/>
                    <a:gd name="connsiteY0" fmla="*/ 56787 h 2004055"/>
                    <a:gd name="connsiteX1" fmla="*/ 2773680 w 3700272"/>
                    <a:gd name="connsiteY1" fmla="*/ 68979 h 2004055"/>
                    <a:gd name="connsiteX2" fmla="*/ 1840992 w 3700272"/>
                    <a:gd name="connsiteY2" fmla="*/ 1001667 h 2004055"/>
                    <a:gd name="connsiteX3" fmla="*/ 914400 w 3700272"/>
                    <a:gd name="connsiteY3" fmla="*/ 1916067 h 2004055"/>
                    <a:gd name="connsiteX4" fmla="*/ 0 w 3700272"/>
                    <a:gd name="connsiteY4" fmla="*/ 1916067 h 2004055"/>
                    <a:gd name="connsiteX0" fmla="*/ 3700272 w 3700272"/>
                    <a:gd name="connsiteY0" fmla="*/ 56787 h 1984482"/>
                    <a:gd name="connsiteX1" fmla="*/ 2773680 w 3700272"/>
                    <a:gd name="connsiteY1" fmla="*/ 68979 h 1984482"/>
                    <a:gd name="connsiteX2" fmla="*/ 1840992 w 3700272"/>
                    <a:gd name="connsiteY2" fmla="*/ 1001667 h 1984482"/>
                    <a:gd name="connsiteX3" fmla="*/ 914400 w 3700272"/>
                    <a:gd name="connsiteY3" fmla="*/ 1916067 h 1984482"/>
                    <a:gd name="connsiteX4" fmla="*/ 0 w 3700272"/>
                    <a:gd name="connsiteY4" fmla="*/ 1916067 h 1984482"/>
                    <a:gd name="connsiteX0" fmla="*/ 3700272 w 3700272"/>
                    <a:gd name="connsiteY0" fmla="*/ 56787 h 1926977"/>
                    <a:gd name="connsiteX1" fmla="*/ 2773680 w 3700272"/>
                    <a:gd name="connsiteY1" fmla="*/ 68979 h 1926977"/>
                    <a:gd name="connsiteX2" fmla="*/ 1840992 w 3700272"/>
                    <a:gd name="connsiteY2" fmla="*/ 1001667 h 1926977"/>
                    <a:gd name="connsiteX3" fmla="*/ 914400 w 3700272"/>
                    <a:gd name="connsiteY3" fmla="*/ 1818531 h 1926977"/>
                    <a:gd name="connsiteX4" fmla="*/ 0 w 3700272"/>
                    <a:gd name="connsiteY4" fmla="*/ 1916067 h 1926977"/>
                    <a:gd name="connsiteX0" fmla="*/ 3700272 w 3700272"/>
                    <a:gd name="connsiteY0" fmla="*/ 0 h 1870190"/>
                    <a:gd name="connsiteX1" fmla="*/ 2773680 w 3700272"/>
                    <a:gd name="connsiteY1" fmla="*/ 121920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0190"/>
                    <a:gd name="connsiteX1" fmla="*/ 2330335 w 3700272"/>
                    <a:gd name="connsiteY1" fmla="*/ 108065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2922"/>
                    <a:gd name="connsiteX1" fmla="*/ 2330335 w 3700272"/>
                    <a:gd name="connsiteY1" fmla="*/ 108065 h 1872922"/>
                    <a:gd name="connsiteX2" fmla="*/ 1840992 w 3700272"/>
                    <a:gd name="connsiteY2" fmla="*/ 944880 h 1872922"/>
                    <a:gd name="connsiteX3" fmla="*/ 1371600 w 3700272"/>
                    <a:gd name="connsiteY3" fmla="*/ 1768671 h 1872922"/>
                    <a:gd name="connsiteX4" fmla="*/ 0 w 3700272"/>
                    <a:gd name="connsiteY4" fmla="*/ 1859280 h 1872922"/>
                    <a:gd name="connsiteX0" fmla="*/ 3700272 w 3700272"/>
                    <a:gd name="connsiteY0" fmla="*/ 52308 h 1925230"/>
                    <a:gd name="connsiteX1" fmla="*/ 2330335 w 3700272"/>
                    <a:gd name="connsiteY1" fmla="*/ 160373 h 1925230"/>
                    <a:gd name="connsiteX2" fmla="*/ 1371600 w 3700272"/>
                    <a:gd name="connsiteY2" fmla="*/ 1820979 h 1925230"/>
                    <a:gd name="connsiteX3" fmla="*/ 0 w 3700272"/>
                    <a:gd name="connsiteY3" fmla="*/ 1911588 h 1925230"/>
                    <a:gd name="connsiteX0" fmla="*/ 3700272 w 3700272"/>
                    <a:gd name="connsiteY0" fmla="*/ 0 h 1919590"/>
                    <a:gd name="connsiteX1" fmla="*/ 2309553 w 3700272"/>
                    <a:gd name="connsiteY1" fmla="*/ 225829 h 1919590"/>
                    <a:gd name="connsiteX2" fmla="*/ 1371600 w 3700272"/>
                    <a:gd name="connsiteY2" fmla="*/ 1768671 h 1919590"/>
                    <a:gd name="connsiteX3" fmla="*/ 0 w 3700272"/>
                    <a:gd name="connsiteY3" fmla="*/ 1859280 h 1919590"/>
                    <a:gd name="connsiteX0" fmla="*/ 3700272 w 3700272"/>
                    <a:gd name="connsiteY0" fmla="*/ 0 h 1875409"/>
                    <a:gd name="connsiteX1" fmla="*/ 2309553 w 3700272"/>
                    <a:gd name="connsiteY1" fmla="*/ 225829 h 1875409"/>
                    <a:gd name="connsiteX2" fmla="*/ 1371600 w 3700272"/>
                    <a:gd name="connsiteY2" fmla="*/ 1678617 h 1875409"/>
                    <a:gd name="connsiteX3" fmla="*/ 0 w 3700272"/>
                    <a:gd name="connsiteY3" fmla="*/ 1859280 h 1875409"/>
                    <a:gd name="connsiteX0" fmla="*/ 3700272 w 3700272"/>
                    <a:gd name="connsiteY0" fmla="*/ 0 h 1863045"/>
                    <a:gd name="connsiteX1" fmla="*/ 2309553 w 3700272"/>
                    <a:gd name="connsiteY1" fmla="*/ 225829 h 1863045"/>
                    <a:gd name="connsiteX2" fmla="*/ 1392382 w 3700272"/>
                    <a:gd name="connsiteY2" fmla="*/ 1630126 h 1863045"/>
                    <a:gd name="connsiteX3" fmla="*/ 0 w 3700272"/>
                    <a:gd name="connsiteY3" fmla="*/ 1859280 h 186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00272" h="1863045">
                      <a:moveTo>
                        <a:pt x="3700272" y="0"/>
                      </a:moveTo>
                      <a:cubicBezTo>
                        <a:pt x="3373628" y="18796"/>
                        <a:pt x="2694201" y="-45859"/>
                        <a:pt x="2309553" y="225829"/>
                      </a:cubicBezTo>
                      <a:cubicBezTo>
                        <a:pt x="1924905" y="497517"/>
                        <a:pt x="1777307" y="1357884"/>
                        <a:pt x="1392382" y="1630126"/>
                      </a:cubicBezTo>
                      <a:cubicBezTo>
                        <a:pt x="1007457" y="1902368"/>
                        <a:pt x="315976" y="1862328"/>
                        <a:pt x="0" y="1859280"/>
                      </a:cubicBezTo>
                    </a:path>
                  </a:pathLst>
                </a:cu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0" name="Group 649">
                <a:extLst>
                  <a:ext uri="{FF2B5EF4-FFF2-40B4-BE49-F238E27FC236}">
                    <a16:creationId xmlns:a16="http://schemas.microsoft.com/office/drawing/2014/main" id="{9FE56ED2-C19F-412E-BD81-158401AB59E5}"/>
                  </a:ext>
                </a:extLst>
              </p:cNvPr>
              <p:cNvGrpSpPr/>
              <p:nvPr/>
            </p:nvGrpSpPr>
            <p:grpSpPr>
              <a:xfrm>
                <a:off x="7020272" y="3723878"/>
                <a:ext cx="288032" cy="288032"/>
                <a:chOff x="8100392" y="3003798"/>
                <a:chExt cx="288032" cy="2880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4" name="Oval 703">
                      <a:extLst>
                        <a:ext uri="{FF2B5EF4-FFF2-40B4-BE49-F238E27FC236}">
                          <a16:creationId xmlns:a16="http://schemas.microsoft.com/office/drawing/2014/main" id="{5AEEE310-BB3A-4F4C-9F28-CE9ADCF938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04" name="Oval 703">
                      <a:extLst>
                        <a:ext uri="{FF2B5EF4-FFF2-40B4-BE49-F238E27FC236}">
                          <a16:creationId xmlns:a16="http://schemas.microsoft.com/office/drawing/2014/main" id="{5AEEE310-BB3A-4F4C-9F28-CE9ADCF9383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 l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05" name="Freeform: Shape 704">
                  <a:extLst>
                    <a:ext uri="{FF2B5EF4-FFF2-40B4-BE49-F238E27FC236}">
                      <a16:creationId xmlns:a16="http://schemas.microsoft.com/office/drawing/2014/main" id="{E0D6ADA8-816E-4EE2-970B-D2B390598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40242" y="3040105"/>
                  <a:ext cx="216000" cy="216000"/>
                </a:xfrm>
                <a:custGeom>
                  <a:avLst/>
                  <a:gdLst>
                    <a:gd name="connsiteX0" fmla="*/ 3700272 w 3700272"/>
                    <a:gd name="connsiteY0" fmla="*/ 81629 h 2028897"/>
                    <a:gd name="connsiteX1" fmla="*/ 2773680 w 3700272"/>
                    <a:gd name="connsiteY1" fmla="*/ 93821 h 2028897"/>
                    <a:gd name="connsiteX2" fmla="*/ 1840992 w 3700272"/>
                    <a:gd name="connsiteY2" fmla="*/ 1026509 h 2028897"/>
                    <a:gd name="connsiteX3" fmla="*/ 914400 w 3700272"/>
                    <a:gd name="connsiteY3" fmla="*/ 1940909 h 2028897"/>
                    <a:gd name="connsiteX4" fmla="*/ 0 w 3700272"/>
                    <a:gd name="connsiteY4" fmla="*/ 1940909 h 2028897"/>
                    <a:gd name="connsiteX0" fmla="*/ 3700272 w 3700272"/>
                    <a:gd name="connsiteY0" fmla="*/ 56787 h 2004055"/>
                    <a:gd name="connsiteX1" fmla="*/ 2773680 w 3700272"/>
                    <a:gd name="connsiteY1" fmla="*/ 68979 h 2004055"/>
                    <a:gd name="connsiteX2" fmla="*/ 1840992 w 3700272"/>
                    <a:gd name="connsiteY2" fmla="*/ 1001667 h 2004055"/>
                    <a:gd name="connsiteX3" fmla="*/ 914400 w 3700272"/>
                    <a:gd name="connsiteY3" fmla="*/ 1916067 h 2004055"/>
                    <a:gd name="connsiteX4" fmla="*/ 0 w 3700272"/>
                    <a:gd name="connsiteY4" fmla="*/ 1916067 h 2004055"/>
                    <a:gd name="connsiteX0" fmla="*/ 3700272 w 3700272"/>
                    <a:gd name="connsiteY0" fmla="*/ 56787 h 1984482"/>
                    <a:gd name="connsiteX1" fmla="*/ 2773680 w 3700272"/>
                    <a:gd name="connsiteY1" fmla="*/ 68979 h 1984482"/>
                    <a:gd name="connsiteX2" fmla="*/ 1840992 w 3700272"/>
                    <a:gd name="connsiteY2" fmla="*/ 1001667 h 1984482"/>
                    <a:gd name="connsiteX3" fmla="*/ 914400 w 3700272"/>
                    <a:gd name="connsiteY3" fmla="*/ 1916067 h 1984482"/>
                    <a:gd name="connsiteX4" fmla="*/ 0 w 3700272"/>
                    <a:gd name="connsiteY4" fmla="*/ 1916067 h 1984482"/>
                    <a:gd name="connsiteX0" fmla="*/ 3700272 w 3700272"/>
                    <a:gd name="connsiteY0" fmla="*/ 56787 h 1926977"/>
                    <a:gd name="connsiteX1" fmla="*/ 2773680 w 3700272"/>
                    <a:gd name="connsiteY1" fmla="*/ 68979 h 1926977"/>
                    <a:gd name="connsiteX2" fmla="*/ 1840992 w 3700272"/>
                    <a:gd name="connsiteY2" fmla="*/ 1001667 h 1926977"/>
                    <a:gd name="connsiteX3" fmla="*/ 914400 w 3700272"/>
                    <a:gd name="connsiteY3" fmla="*/ 1818531 h 1926977"/>
                    <a:gd name="connsiteX4" fmla="*/ 0 w 3700272"/>
                    <a:gd name="connsiteY4" fmla="*/ 1916067 h 1926977"/>
                    <a:gd name="connsiteX0" fmla="*/ 3700272 w 3700272"/>
                    <a:gd name="connsiteY0" fmla="*/ 0 h 1870190"/>
                    <a:gd name="connsiteX1" fmla="*/ 2773680 w 3700272"/>
                    <a:gd name="connsiteY1" fmla="*/ 121920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0190"/>
                    <a:gd name="connsiteX1" fmla="*/ 2330335 w 3700272"/>
                    <a:gd name="connsiteY1" fmla="*/ 108065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2922"/>
                    <a:gd name="connsiteX1" fmla="*/ 2330335 w 3700272"/>
                    <a:gd name="connsiteY1" fmla="*/ 108065 h 1872922"/>
                    <a:gd name="connsiteX2" fmla="*/ 1840992 w 3700272"/>
                    <a:gd name="connsiteY2" fmla="*/ 944880 h 1872922"/>
                    <a:gd name="connsiteX3" fmla="*/ 1371600 w 3700272"/>
                    <a:gd name="connsiteY3" fmla="*/ 1768671 h 1872922"/>
                    <a:gd name="connsiteX4" fmla="*/ 0 w 3700272"/>
                    <a:gd name="connsiteY4" fmla="*/ 1859280 h 1872922"/>
                    <a:gd name="connsiteX0" fmla="*/ 3700272 w 3700272"/>
                    <a:gd name="connsiteY0" fmla="*/ 52308 h 1925230"/>
                    <a:gd name="connsiteX1" fmla="*/ 2330335 w 3700272"/>
                    <a:gd name="connsiteY1" fmla="*/ 160373 h 1925230"/>
                    <a:gd name="connsiteX2" fmla="*/ 1371600 w 3700272"/>
                    <a:gd name="connsiteY2" fmla="*/ 1820979 h 1925230"/>
                    <a:gd name="connsiteX3" fmla="*/ 0 w 3700272"/>
                    <a:gd name="connsiteY3" fmla="*/ 1911588 h 1925230"/>
                    <a:gd name="connsiteX0" fmla="*/ 3700272 w 3700272"/>
                    <a:gd name="connsiteY0" fmla="*/ 0 h 1919590"/>
                    <a:gd name="connsiteX1" fmla="*/ 2309553 w 3700272"/>
                    <a:gd name="connsiteY1" fmla="*/ 225829 h 1919590"/>
                    <a:gd name="connsiteX2" fmla="*/ 1371600 w 3700272"/>
                    <a:gd name="connsiteY2" fmla="*/ 1768671 h 1919590"/>
                    <a:gd name="connsiteX3" fmla="*/ 0 w 3700272"/>
                    <a:gd name="connsiteY3" fmla="*/ 1859280 h 1919590"/>
                    <a:gd name="connsiteX0" fmla="*/ 3700272 w 3700272"/>
                    <a:gd name="connsiteY0" fmla="*/ 0 h 1875409"/>
                    <a:gd name="connsiteX1" fmla="*/ 2309553 w 3700272"/>
                    <a:gd name="connsiteY1" fmla="*/ 225829 h 1875409"/>
                    <a:gd name="connsiteX2" fmla="*/ 1371600 w 3700272"/>
                    <a:gd name="connsiteY2" fmla="*/ 1678617 h 1875409"/>
                    <a:gd name="connsiteX3" fmla="*/ 0 w 3700272"/>
                    <a:gd name="connsiteY3" fmla="*/ 1859280 h 1875409"/>
                    <a:gd name="connsiteX0" fmla="*/ 3700272 w 3700272"/>
                    <a:gd name="connsiteY0" fmla="*/ 0 h 1863045"/>
                    <a:gd name="connsiteX1" fmla="*/ 2309553 w 3700272"/>
                    <a:gd name="connsiteY1" fmla="*/ 225829 h 1863045"/>
                    <a:gd name="connsiteX2" fmla="*/ 1392382 w 3700272"/>
                    <a:gd name="connsiteY2" fmla="*/ 1630126 h 1863045"/>
                    <a:gd name="connsiteX3" fmla="*/ 0 w 3700272"/>
                    <a:gd name="connsiteY3" fmla="*/ 1859280 h 186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00272" h="1863045">
                      <a:moveTo>
                        <a:pt x="3700272" y="0"/>
                      </a:moveTo>
                      <a:cubicBezTo>
                        <a:pt x="3373628" y="18796"/>
                        <a:pt x="2694201" y="-45859"/>
                        <a:pt x="2309553" y="225829"/>
                      </a:cubicBezTo>
                      <a:cubicBezTo>
                        <a:pt x="1924905" y="497517"/>
                        <a:pt x="1777307" y="1357884"/>
                        <a:pt x="1392382" y="1630126"/>
                      </a:cubicBezTo>
                      <a:cubicBezTo>
                        <a:pt x="1007457" y="1902368"/>
                        <a:pt x="315976" y="1862328"/>
                        <a:pt x="0" y="1859280"/>
                      </a:cubicBezTo>
                    </a:path>
                  </a:pathLst>
                </a:cu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1" name="Group 650">
                <a:extLst>
                  <a:ext uri="{FF2B5EF4-FFF2-40B4-BE49-F238E27FC236}">
                    <a16:creationId xmlns:a16="http://schemas.microsoft.com/office/drawing/2014/main" id="{A57F9846-F79E-4D28-9132-5DADB8B13069}"/>
                  </a:ext>
                </a:extLst>
              </p:cNvPr>
              <p:cNvGrpSpPr/>
              <p:nvPr/>
            </p:nvGrpSpPr>
            <p:grpSpPr>
              <a:xfrm>
                <a:off x="7020272" y="4083918"/>
                <a:ext cx="288032" cy="288032"/>
                <a:chOff x="8100392" y="3003798"/>
                <a:chExt cx="288032" cy="2880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2" name="Oval 701">
                      <a:extLst>
                        <a:ext uri="{FF2B5EF4-FFF2-40B4-BE49-F238E27FC236}">
                          <a16:creationId xmlns:a16="http://schemas.microsoft.com/office/drawing/2014/main" id="{62031579-D0A9-47A2-83D9-6718B9917C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02" name="Oval 701">
                      <a:extLst>
                        <a:ext uri="{FF2B5EF4-FFF2-40B4-BE49-F238E27FC236}">
                          <a16:creationId xmlns:a16="http://schemas.microsoft.com/office/drawing/2014/main" id="{62031579-D0A9-47A2-83D9-6718B9917CE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3"/>
                      <a:stretch>
                        <a:fillRect l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03" name="Freeform: Shape 702">
                  <a:extLst>
                    <a:ext uri="{FF2B5EF4-FFF2-40B4-BE49-F238E27FC236}">
                      <a16:creationId xmlns:a16="http://schemas.microsoft.com/office/drawing/2014/main" id="{5CB5F0E8-D095-4EF8-8FBA-8020F7E3885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40242" y="3040105"/>
                  <a:ext cx="216000" cy="216000"/>
                </a:xfrm>
                <a:custGeom>
                  <a:avLst/>
                  <a:gdLst>
                    <a:gd name="connsiteX0" fmla="*/ 3700272 w 3700272"/>
                    <a:gd name="connsiteY0" fmla="*/ 81629 h 2028897"/>
                    <a:gd name="connsiteX1" fmla="*/ 2773680 w 3700272"/>
                    <a:gd name="connsiteY1" fmla="*/ 93821 h 2028897"/>
                    <a:gd name="connsiteX2" fmla="*/ 1840992 w 3700272"/>
                    <a:gd name="connsiteY2" fmla="*/ 1026509 h 2028897"/>
                    <a:gd name="connsiteX3" fmla="*/ 914400 w 3700272"/>
                    <a:gd name="connsiteY3" fmla="*/ 1940909 h 2028897"/>
                    <a:gd name="connsiteX4" fmla="*/ 0 w 3700272"/>
                    <a:gd name="connsiteY4" fmla="*/ 1940909 h 2028897"/>
                    <a:gd name="connsiteX0" fmla="*/ 3700272 w 3700272"/>
                    <a:gd name="connsiteY0" fmla="*/ 56787 h 2004055"/>
                    <a:gd name="connsiteX1" fmla="*/ 2773680 w 3700272"/>
                    <a:gd name="connsiteY1" fmla="*/ 68979 h 2004055"/>
                    <a:gd name="connsiteX2" fmla="*/ 1840992 w 3700272"/>
                    <a:gd name="connsiteY2" fmla="*/ 1001667 h 2004055"/>
                    <a:gd name="connsiteX3" fmla="*/ 914400 w 3700272"/>
                    <a:gd name="connsiteY3" fmla="*/ 1916067 h 2004055"/>
                    <a:gd name="connsiteX4" fmla="*/ 0 w 3700272"/>
                    <a:gd name="connsiteY4" fmla="*/ 1916067 h 2004055"/>
                    <a:gd name="connsiteX0" fmla="*/ 3700272 w 3700272"/>
                    <a:gd name="connsiteY0" fmla="*/ 56787 h 1984482"/>
                    <a:gd name="connsiteX1" fmla="*/ 2773680 w 3700272"/>
                    <a:gd name="connsiteY1" fmla="*/ 68979 h 1984482"/>
                    <a:gd name="connsiteX2" fmla="*/ 1840992 w 3700272"/>
                    <a:gd name="connsiteY2" fmla="*/ 1001667 h 1984482"/>
                    <a:gd name="connsiteX3" fmla="*/ 914400 w 3700272"/>
                    <a:gd name="connsiteY3" fmla="*/ 1916067 h 1984482"/>
                    <a:gd name="connsiteX4" fmla="*/ 0 w 3700272"/>
                    <a:gd name="connsiteY4" fmla="*/ 1916067 h 1984482"/>
                    <a:gd name="connsiteX0" fmla="*/ 3700272 w 3700272"/>
                    <a:gd name="connsiteY0" fmla="*/ 56787 h 1926977"/>
                    <a:gd name="connsiteX1" fmla="*/ 2773680 w 3700272"/>
                    <a:gd name="connsiteY1" fmla="*/ 68979 h 1926977"/>
                    <a:gd name="connsiteX2" fmla="*/ 1840992 w 3700272"/>
                    <a:gd name="connsiteY2" fmla="*/ 1001667 h 1926977"/>
                    <a:gd name="connsiteX3" fmla="*/ 914400 w 3700272"/>
                    <a:gd name="connsiteY3" fmla="*/ 1818531 h 1926977"/>
                    <a:gd name="connsiteX4" fmla="*/ 0 w 3700272"/>
                    <a:gd name="connsiteY4" fmla="*/ 1916067 h 1926977"/>
                    <a:gd name="connsiteX0" fmla="*/ 3700272 w 3700272"/>
                    <a:gd name="connsiteY0" fmla="*/ 0 h 1870190"/>
                    <a:gd name="connsiteX1" fmla="*/ 2773680 w 3700272"/>
                    <a:gd name="connsiteY1" fmla="*/ 121920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0190"/>
                    <a:gd name="connsiteX1" fmla="*/ 2330335 w 3700272"/>
                    <a:gd name="connsiteY1" fmla="*/ 108065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2922"/>
                    <a:gd name="connsiteX1" fmla="*/ 2330335 w 3700272"/>
                    <a:gd name="connsiteY1" fmla="*/ 108065 h 1872922"/>
                    <a:gd name="connsiteX2" fmla="*/ 1840992 w 3700272"/>
                    <a:gd name="connsiteY2" fmla="*/ 944880 h 1872922"/>
                    <a:gd name="connsiteX3" fmla="*/ 1371600 w 3700272"/>
                    <a:gd name="connsiteY3" fmla="*/ 1768671 h 1872922"/>
                    <a:gd name="connsiteX4" fmla="*/ 0 w 3700272"/>
                    <a:gd name="connsiteY4" fmla="*/ 1859280 h 1872922"/>
                    <a:gd name="connsiteX0" fmla="*/ 3700272 w 3700272"/>
                    <a:gd name="connsiteY0" fmla="*/ 52308 h 1925230"/>
                    <a:gd name="connsiteX1" fmla="*/ 2330335 w 3700272"/>
                    <a:gd name="connsiteY1" fmla="*/ 160373 h 1925230"/>
                    <a:gd name="connsiteX2" fmla="*/ 1371600 w 3700272"/>
                    <a:gd name="connsiteY2" fmla="*/ 1820979 h 1925230"/>
                    <a:gd name="connsiteX3" fmla="*/ 0 w 3700272"/>
                    <a:gd name="connsiteY3" fmla="*/ 1911588 h 1925230"/>
                    <a:gd name="connsiteX0" fmla="*/ 3700272 w 3700272"/>
                    <a:gd name="connsiteY0" fmla="*/ 0 h 1919590"/>
                    <a:gd name="connsiteX1" fmla="*/ 2309553 w 3700272"/>
                    <a:gd name="connsiteY1" fmla="*/ 225829 h 1919590"/>
                    <a:gd name="connsiteX2" fmla="*/ 1371600 w 3700272"/>
                    <a:gd name="connsiteY2" fmla="*/ 1768671 h 1919590"/>
                    <a:gd name="connsiteX3" fmla="*/ 0 w 3700272"/>
                    <a:gd name="connsiteY3" fmla="*/ 1859280 h 1919590"/>
                    <a:gd name="connsiteX0" fmla="*/ 3700272 w 3700272"/>
                    <a:gd name="connsiteY0" fmla="*/ 0 h 1875409"/>
                    <a:gd name="connsiteX1" fmla="*/ 2309553 w 3700272"/>
                    <a:gd name="connsiteY1" fmla="*/ 225829 h 1875409"/>
                    <a:gd name="connsiteX2" fmla="*/ 1371600 w 3700272"/>
                    <a:gd name="connsiteY2" fmla="*/ 1678617 h 1875409"/>
                    <a:gd name="connsiteX3" fmla="*/ 0 w 3700272"/>
                    <a:gd name="connsiteY3" fmla="*/ 1859280 h 1875409"/>
                    <a:gd name="connsiteX0" fmla="*/ 3700272 w 3700272"/>
                    <a:gd name="connsiteY0" fmla="*/ 0 h 1863045"/>
                    <a:gd name="connsiteX1" fmla="*/ 2309553 w 3700272"/>
                    <a:gd name="connsiteY1" fmla="*/ 225829 h 1863045"/>
                    <a:gd name="connsiteX2" fmla="*/ 1392382 w 3700272"/>
                    <a:gd name="connsiteY2" fmla="*/ 1630126 h 1863045"/>
                    <a:gd name="connsiteX3" fmla="*/ 0 w 3700272"/>
                    <a:gd name="connsiteY3" fmla="*/ 1859280 h 186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00272" h="1863045">
                      <a:moveTo>
                        <a:pt x="3700272" y="0"/>
                      </a:moveTo>
                      <a:cubicBezTo>
                        <a:pt x="3373628" y="18796"/>
                        <a:pt x="2694201" y="-45859"/>
                        <a:pt x="2309553" y="225829"/>
                      </a:cubicBezTo>
                      <a:cubicBezTo>
                        <a:pt x="1924905" y="497517"/>
                        <a:pt x="1777307" y="1357884"/>
                        <a:pt x="1392382" y="1630126"/>
                      </a:cubicBezTo>
                      <a:cubicBezTo>
                        <a:pt x="1007457" y="1902368"/>
                        <a:pt x="315976" y="1862328"/>
                        <a:pt x="0" y="1859280"/>
                      </a:cubicBezTo>
                    </a:path>
                  </a:pathLst>
                </a:cu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2" name="Group 651">
                <a:extLst>
                  <a:ext uri="{FF2B5EF4-FFF2-40B4-BE49-F238E27FC236}">
                    <a16:creationId xmlns:a16="http://schemas.microsoft.com/office/drawing/2014/main" id="{12A8C866-9708-4DF2-A1A1-A0F4138D9DBB}"/>
                  </a:ext>
                </a:extLst>
              </p:cNvPr>
              <p:cNvGrpSpPr/>
              <p:nvPr/>
            </p:nvGrpSpPr>
            <p:grpSpPr>
              <a:xfrm>
                <a:off x="6186003" y="2164087"/>
                <a:ext cx="876450" cy="1962012"/>
                <a:chOff x="6186003" y="2164087"/>
                <a:chExt cx="876450" cy="1962012"/>
              </a:xfrm>
            </p:grpSpPr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1CB4919B-B091-4015-9B2F-7DD90FBC96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00FC179E-F96A-4026-9F46-4E19BF763C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Straight Connector 654">
                  <a:extLst>
                    <a:ext uri="{FF2B5EF4-FFF2-40B4-BE49-F238E27FC236}">
                      <a16:creationId xmlns:a16="http://schemas.microsoft.com/office/drawing/2014/main" id="{9A97A862-BA80-48D4-88DE-540E21E6FF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78777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56" name="Straight Connector 655">
                  <a:extLst>
                    <a:ext uri="{FF2B5EF4-FFF2-40B4-BE49-F238E27FC236}">
                      <a16:creationId xmlns:a16="http://schemas.microsoft.com/office/drawing/2014/main" id="{C6121028-A678-4F6C-9223-6E177D115D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78777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Straight Connector 656">
                  <a:extLst>
                    <a:ext uri="{FF2B5EF4-FFF2-40B4-BE49-F238E27FC236}">
                      <a16:creationId xmlns:a16="http://schemas.microsoft.com/office/drawing/2014/main" id="{865C53D6-C3A4-4B25-A56C-4D6F21E467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78777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58" name="Straight Connector 657">
                  <a:extLst>
                    <a:ext uri="{FF2B5EF4-FFF2-40B4-BE49-F238E27FC236}">
                      <a16:creationId xmlns:a16="http://schemas.microsoft.com/office/drawing/2014/main" id="{6E6052A5-C4AF-4DC9-A879-3423161AC0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59" name="Straight Connector 658">
                  <a:extLst>
                    <a:ext uri="{FF2B5EF4-FFF2-40B4-BE49-F238E27FC236}">
                      <a16:creationId xmlns:a16="http://schemas.microsoft.com/office/drawing/2014/main" id="{492021C3-FEEC-4714-880A-907CD754DF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42773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60" name="Straight Connector 659">
                  <a:extLst>
                    <a:ext uri="{FF2B5EF4-FFF2-40B4-BE49-F238E27FC236}">
                      <a16:creationId xmlns:a16="http://schemas.microsoft.com/office/drawing/2014/main" id="{F273BBE9-BFDC-4E32-A940-72C7CACFAF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42773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Straight Connector 660">
                  <a:extLst>
                    <a:ext uri="{FF2B5EF4-FFF2-40B4-BE49-F238E27FC236}">
                      <a16:creationId xmlns:a16="http://schemas.microsoft.com/office/drawing/2014/main" id="{B542C621-FFD5-47E3-9009-BE85603A02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42773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AECEF926-E06C-4AAB-A41F-8122E7AFC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427734"/>
                  <a:ext cx="792088" cy="144016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Straight Connector 662">
                  <a:extLst>
                    <a:ext uri="{FF2B5EF4-FFF2-40B4-BE49-F238E27FC236}">
                      <a16:creationId xmlns:a16="http://schemas.microsoft.com/office/drawing/2014/main" id="{655F9AC0-B440-4DD8-B621-11F17F898C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64" name="Straight Connector 663">
                  <a:extLst>
                    <a:ext uri="{FF2B5EF4-FFF2-40B4-BE49-F238E27FC236}">
                      <a16:creationId xmlns:a16="http://schemas.microsoft.com/office/drawing/2014/main" id="{89184374-696C-4F05-9E38-8F88CABDF5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65" name="Straight Connector 664">
                  <a:extLst>
                    <a:ext uri="{FF2B5EF4-FFF2-40B4-BE49-F238E27FC236}">
                      <a16:creationId xmlns:a16="http://schemas.microsoft.com/office/drawing/2014/main" id="{D7C2211B-82AC-402D-940E-8E5AFD3C41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14781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66" name="Straight Connector 665">
                  <a:extLst>
                    <a:ext uri="{FF2B5EF4-FFF2-40B4-BE49-F238E27FC236}">
                      <a16:creationId xmlns:a16="http://schemas.microsoft.com/office/drawing/2014/main" id="{D4B8ABA1-CD60-430F-A0E4-9FB374564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50785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E37BB5C7-DB65-4D45-A341-0D12DC6B1A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350785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BDD949E8-9528-472F-AB3F-490C2CFC3A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25820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69" name="Straight Connector 668">
                  <a:extLst>
                    <a:ext uri="{FF2B5EF4-FFF2-40B4-BE49-F238E27FC236}">
                      <a16:creationId xmlns:a16="http://schemas.microsoft.com/office/drawing/2014/main" id="{13CC3A36-2DC7-486C-9F15-7DD97842F2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61824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70" name="Straight Connector 669">
                  <a:extLst>
                    <a:ext uri="{FF2B5EF4-FFF2-40B4-BE49-F238E27FC236}">
                      <a16:creationId xmlns:a16="http://schemas.microsoft.com/office/drawing/2014/main" id="{FB9D0F39-5B33-45C2-BD63-E1C65569B5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97828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71" name="Straight Connector 670">
                  <a:extLst>
                    <a:ext uri="{FF2B5EF4-FFF2-40B4-BE49-F238E27FC236}">
                      <a16:creationId xmlns:a16="http://schemas.microsoft.com/office/drawing/2014/main" id="{75F2120A-F0FD-4BE0-812C-26703BAE0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133832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72" name="Straight Connector 671">
                  <a:extLst>
                    <a:ext uri="{FF2B5EF4-FFF2-40B4-BE49-F238E27FC236}">
                      <a16:creationId xmlns:a16="http://schemas.microsoft.com/office/drawing/2014/main" id="{509AD36E-3523-4EA6-B7F7-872A605731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169836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73" name="Straight Connector 672">
                  <a:extLst>
                    <a:ext uri="{FF2B5EF4-FFF2-40B4-BE49-F238E27FC236}">
                      <a16:creationId xmlns:a16="http://schemas.microsoft.com/office/drawing/2014/main" id="{8C239370-613A-4323-971F-41E62038DB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144016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74" name="Straight Connector 673">
                  <a:extLst>
                    <a:ext uri="{FF2B5EF4-FFF2-40B4-BE49-F238E27FC236}">
                      <a16:creationId xmlns:a16="http://schemas.microsoft.com/office/drawing/2014/main" id="{13ECFD7D-187D-46A0-B142-582175F2A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75" name="Straight Connector 674">
                  <a:extLst>
                    <a:ext uri="{FF2B5EF4-FFF2-40B4-BE49-F238E27FC236}">
                      <a16:creationId xmlns:a16="http://schemas.microsoft.com/office/drawing/2014/main" id="{EA6E3657-E5D2-4CA3-A99E-C4ACDC6C01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14781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76" name="Straight Connector 675">
                  <a:extLst>
                    <a:ext uri="{FF2B5EF4-FFF2-40B4-BE49-F238E27FC236}">
                      <a16:creationId xmlns:a16="http://schemas.microsoft.com/office/drawing/2014/main" id="{AEB255D5-D1EA-4FAA-AD47-F3FCD2135F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50785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77" name="Straight Connector 676">
                  <a:extLst>
                    <a:ext uri="{FF2B5EF4-FFF2-40B4-BE49-F238E27FC236}">
                      <a16:creationId xmlns:a16="http://schemas.microsoft.com/office/drawing/2014/main" id="{F888900B-F355-43D9-9C56-32551602A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86789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78" name="Straight Connector 677">
                  <a:extLst>
                    <a:ext uri="{FF2B5EF4-FFF2-40B4-BE49-F238E27FC236}">
                      <a16:creationId xmlns:a16="http://schemas.microsoft.com/office/drawing/2014/main" id="{E933BCD1-F34B-4AA2-97CC-6A38C3DC60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834269" cy="169836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Straight Connector 678">
                  <a:extLst>
                    <a:ext uri="{FF2B5EF4-FFF2-40B4-BE49-F238E27FC236}">
                      <a16:creationId xmlns:a16="http://schemas.microsoft.com/office/drawing/2014/main" id="{79F7913C-676A-4457-B914-3BC669BE83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834269" cy="133832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80" name="Straight Connector 679">
                  <a:extLst>
                    <a:ext uri="{FF2B5EF4-FFF2-40B4-BE49-F238E27FC236}">
                      <a16:creationId xmlns:a16="http://schemas.microsoft.com/office/drawing/2014/main" id="{3867206B-6D89-4183-B87F-013CB7E38C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147814"/>
                  <a:ext cx="834269" cy="97828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81" name="Straight Connector 680">
                  <a:extLst>
                    <a:ext uri="{FF2B5EF4-FFF2-40B4-BE49-F238E27FC236}">
                      <a16:creationId xmlns:a16="http://schemas.microsoft.com/office/drawing/2014/main" id="{CBBD5339-6832-401C-BBD8-7A0AA67949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507854"/>
                  <a:ext cx="834269" cy="61824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82" name="Straight Connector 681">
                  <a:extLst>
                    <a:ext uri="{FF2B5EF4-FFF2-40B4-BE49-F238E27FC236}">
                      <a16:creationId xmlns:a16="http://schemas.microsoft.com/office/drawing/2014/main" id="{1FA80F03-1AE4-42DC-9D6A-F67D13783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867894"/>
                  <a:ext cx="834269" cy="25820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83" name="Straight Connector 682">
                  <a:extLst>
                    <a:ext uri="{FF2B5EF4-FFF2-40B4-BE49-F238E27FC236}">
                      <a16:creationId xmlns:a16="http://schemas.microsoft.com/office/drawing/2014/main" id="{416811E3-70EC-4FD6-8832-B90C808A52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84" name="Straight Connector 683">
                  <a:extLst>
                    <a:ext uri="{FF2B5EF4-FFF2-40B4-BE49-F238E27FC236}">
                      <a16:creationId xmlns:a16="http://schemas.microsoft.com/office/drawing/2014/main" id="{3742F050-1871-4D70-AB7C-42E75D367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Straight Connector 684">
                  <a:extLst>
                    <a:ext uri="{FF2B5EF4-FFF2-40B4-BE49-F238E27FC236}">
                      <a16:creationId xmlns:a16="http://schemas.microsoft.com/office/drawing/2014/main" id="{F6AC1901-F66F-454A-9BEB-F46E353E344A}"/>
                    </a:ext>
                  </a:extLst>
                </p:cNvPr>
                <p:cNvCxnSpPr/>
                <p:nvPr/>
              </p:nvCxnSpPr>
              <p:spPr>
                <a:xfrm>
                  <a:off x="6228184" y="314781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86" name="Straight Connector 685">
                  <a:extLst>
                    <a:ext uri="{FF2B5EF4-FFF2-40B4-BE49-F238E27FC236}">
                      <a16:creationId xmlns:a16="http://schemas.microsoft.com/office/drawing/2014/main" id="{C6193DFF-8D11-478C-B4FE-9F98665793D4}"/>
                    </a:ext>
                  </a:extLst>
                </p:cNvPr>
                <p:cNvCxnSpPr/>
                <p:nvPr/>
              </p:nvCxnSpPr>
              <p:spPr>
                <a:xfrm flipV="1">
                  <a:off x="6228184" y="314781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Straight Connector 686">
                  <a:extLst>
                    <a:ext uri="{FF2B5EF4-FFF2-40B4-BE49-F238E27FC236}">
                      <a16:creationId xmlns:a16="http://schemas.microsoft.com/office/drawing/2014/main" id="{608C3E08-8F88-4D93-8CDB-ACF09B402479}"/>
                    </a:ext>
                  </a:extLst>
                </p:cNvPr>
                <p:cNvCxnSpPr/>
                <p:nvPr/>
              </p:nvCxnSpPr>
              <p:spPr>
                <a:xfrm flipV="1">
                  <a:off x="6228184" y="314781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88" name="Straight Connector 687">
                  <a:extLst>
                    <a:ext uri="{FF2B5EF4-FFF2-40B4-BE49-F238E27FC236}">
                      <a16:creationId xmlns:a16="http://schemas.microsoft.com/office/drawing/2014/main" id="{50DD3402-A92B-4B57-8C63-C4BA18D297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61280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89" name="Straight Connector 688">
                  <a:extLst>
                    <a:ext uri="{FF2B5EF4-FFF2-40B4-BE49-F238E27FC236}">
                      <a16:creationId xmlns:a16="http://schemas.microsoft.com/office/drawing/2014/main" id="{31C00731-96B2-41AF-BBBF-5517FBA40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25276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90" name="Straight Connector 689">
                  <a:extLst>
                    <a:ext uri="{FF2B5EF4-FFF2-40B4-BE49-F238E27FC236}">
                      <a16:creationId xmlns:a16="http://schemas.microsoft.com/office/drawing/2014/main" id="{9417F622-BAFF-4BA4-9C3C-54B37AAB90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133288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91" name="Straight Connector 690">
                  <a:extLst>
                    <a:ext uri="{FF2B5EF4-FFF2-40B4-BE49-F238E27FC236}">
                      <a16:creationId xmlns:a16="http://schemas.microsoft.com/office/drawing/2014/main" id="{B0864FB7-5F0A-47CE-B3DE-2CAD7C97B6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2164087"/>
                  <a:ext cx="876450" cy="544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92" name="Straight Connector 691">
                  <a:extLst>
                    <a:ext uri="{FF2B5EF4-FFF2-40B4-BE49-F238E27FC236}">
                      <a16:creationId xmlns:a16="http://schemas.microsoft.com/office/drawing/2014/main" id="{7598416F-BD33-4A47-AC8C-CEE22EB29F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169292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93" name="Straight Connector 692">
                  <a:extLst>
                    <a:ext uri="{FF2B5EF4-FFF2-40B4-BE49-F238E27FC236}">
                      <a16:creationId xmlns:a16="http://schemas.microsoft.com/office/drawing/2014/main" id="{1BD2EF03-0640-4402-8C39-80CFE8E7A8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76450" cy="1951127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94" name="Straight Connector 693">
                  <a:extLst>
                    <a:ext uri="{FF2B5EF4-FFF2-40B4-BE49-F238E27FC236}">
                      <a16:creationId xmlns:a16="http://schemas.microsoft.com/office/drawing/2014/main" id="{CA7683A9-C5FB-4B19-9E26-37F7D54126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97284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Straight Connector 694">
                  <a:extLst>
                    <a:ext uri="{FF2B5EF4-FFF2-40B4-BE49-F238E27FC236}">
                      <a16:creationId xmlns:a16="http://schemas.microsoft.com/office/drawing/2014/main" id="{3E8ADD6C-0AEB-45B6-A0E6-88428527BC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2782331"/>
                  <a:ext cx="834269" cy="134376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96" name="Straight Connector 695">
                  <a:extLst>
                    <a:ext uri="{FF2B5EF4-FFF2-40B4-BE49-F238E27FC236}">
                      <a16:creationId xmlns:a16="http://schemas.microsoft.com/office/drawing/2014/main" id="{8EA18940-9686-4F5E-8081-0075BBFF64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2422291"/>
                  <a:ext cx="834269" cy="170380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Straight Connector 696">
                  <a:extLst>
                    <a:ext uri="{FF2B5EF4-FFF2-40B4-BE49-F238E27FC236}">
                      <a16:creationId xmlns:a16="http://schemas.microsoft.com/office/drawing/2014/main" id="{0B83645F-2C12-44E9-8D09-6F3C664FF0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3502411"/>
                  <a:ext cx="834269" cy="62368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98" name="Straight Connector 697">
                  <a:extLst>
                    <a:ext uri="{FF2B5EF4-FFF2-40B4-BE49-F238E27FC236}">
                      <a16:creationId xmlns:a16="http://schemas.microsoft.com/office/drawing/2014/main" id="{1044A4C6-4BE6-447F-A7C6-F2A0DF6B53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2164087"/>
                  <a:ext cx="876450" cy="196201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99" name="Straight Connector 698">
                  <a:extLst>
                    <a:ext uri="{FF2B5EF4-FFF2-40B4-BE49-F238E27FC236}">
                      <a16:creationId xmlns:a16="http://schemas.microsoft.com/office/drawing/2014/main" id="{E87F149A-64AC-4E5E-8654-AE043786BC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3862451"/>
                  <a:ext cx="834269" cy="26364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00" name="Straight Connector 699">
                  <a:extLst>
                    <a:ext uri="{FF2B5EF4-FFF2-40B4-BE49-F238E27FC236}">
                      <a16:creationId xmlns:a16="http://schemas.microsoft.com/office/drawing/2014/main" id="{55BC2F5A-E6E4-44C6-9F4E-C53871431C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4120657"/>
                  <a:ext cx="876450" cy="544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01" name="Straight Connector 700">
                  <a:extLst>
                    <a:ext uri="{FF2B5EF4-FFF2-40B4-BE49-F238E27FC236}">
                      <a16:creationId xmlns:a16="http://schemas.microsoft.com/office/drawing/2014/main" id="{5EAF08E5-46CB-4826-85E9-5FEE395D9B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3142371"/>
                  <a:ext cx="834269" cy="98372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201CD087-3A02-4910-A241-7232B6E07A5C}"/>
                </a:ext>
              </a:extLst>
            </p:cNvPr>
            <p:cNvSpPr/>
            <p:nvPr/>
          </p:nvSpPr>
          <p:spPr>
            <a:xfrm>
              <a:off x="5004048" y="1707654"/>
              <a:ext cx="876450" cy="287487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0"/>
                  </a:schemeClr>
                </a:gs>
                <a:gs pos="77000">
                  <a:srgbClr val="FFFFFF">
                    <a:alpha val="96000"/>
                  </a:srgbClr>
                </a:gs>
                <a:gs pos="23000">
                  <a:srgbClr val="FFFFFF">
                    <a:lumMod val="0"/>
                    <a:lumOff val="100000"/>
                    <a:alpha val="78000"/>
                  </a:srgbClr>
                </a:gs>
                <a:gs pos="100000">
                  <a:srgbClr val="FEFDFC">
                    <a:lumMod val="0"/>
                    <a:lumOff val="10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644" name="TextBox 643">
              <a:extLst>
                <a:ext uri="{FF2B5EF4-FFF2-40B4-BE49-F238E27FC236}">
                  <a16:creationId xmlns:a16="http://schemas.microsoft.com/office/drawing/2014/main" id="{888F2CF6-6587-4551-936C-EBBDEA6139C8}"/>
                </a:ext>
              </a:extLst>
            </p:cNvPr>
            <p:cNvSpPr txBox="1"/>
            <p:nvPr/>
          </p:nvSpPr>
          <p:spPr>
            <a:xfrm>
              <a:off x="4427984" y="2298234"/>
              <a:ext cx="109356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9" name="TextBox 838">
                <a:extLst>
                  <a:ext uri="{FF2B5EF4-FFF2-40B4-BE49-F238E27FC236}">
                    <a16:creationId xmlns:a16="http://schemas.microsoft.com/office/drawing/2014/main" id="{891506BC-2FD1-4D22-B546-9876740D8EDB}"/>
                  </a:ext>
                </a:extLst>
              </p:cNvPr>
              <p:cNvSpPr txBox="1"/>
              <p:nvPr/>
            </p:nvSpPr>
            <p:spPr>
              <a:xfrm>
                <a:off x="5652120" y="3616163"/>
                <a:ext cx="2171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39" name="TextBox 838">
                <a:extLst>
                  <a:ext uri="{FF2B5EF4-FFF2-40B4-BE49-F238E27FC236}">
                    <a16:creationId xmlns:a16="http://schemas.microsoft.com/office/drawing/2014/main" id="{891506BC-2FD1-4D22-B546-9876740D8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3616163"/>
                <a:ext cx="217175" cy="215444"/>
              </a:xfrm>
              <a:prstGeom prst="rect">
                <a:avLst/>
              </a:prstGeom>
              <a:blipFill>
                <a:blip r:embed="rId11"/>
                <a:stretch>
                  <a:fillRect l="-8333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0" name="TextBox 839">
                <a:extLst>
                  <a:ext uri="{FF2B5EF4-FFF2-40B4-BE49-F238E27FC236}">
                    <a16:creationId xmlns:a16="http://schemas.microsoft.com/office/drawing/2014/main" id="{F45E02A5-81B0-4287-B198-B686A9BC43E1}"/>
                  </a:ext>
                </a:extLst>
              </p:cNvPr>
              <p:cNvSpPr txBox="1"/>
              <p:nvPr/>
            </p:nvSpPr>
            <p:spPr>
              <a:xfrm>
                <a:off x="7452320" y="3616163"/>
                <a:ext cx="4226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40" name="TextBox 839">
                <a:extLst>
                  <a:ext uri="{FF2B5EF4-FFF2-40B4-BE49-F238E27FC236}">
                    <a16:creationId xmlns:a16="http://schemas.microsoft.com/office/drawing/2014/main" id="{F45E02A5-81B0-4287-B198-B686A9BC4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3616163"/>
                <a:ext cx="422615" cy="215444"/>
              </a:xfrm>
              <a:prstGeom prst="rect">
                <a:avLst/>
              </a:prstGeom>
              <a:blipFill>
                <a:blip r:embed="rId12"/>
                <a:stretch>
                  <a:fillRect l="-4286" r="-1429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1" name="TextBox 840">
                <a:extLst>
                  <a:ext uri="{FF2B5EF4-FFF2-40B4-BE49-F238E27FC236}">
                    <a16:creationId xmlns:a16="http://schemas.microsoft.com/office/drawing/2014/main" id="{5C9A113D-298C-4BDB-9F24-119B69976B45}"/>
                  </a:ext>
                </a:extLst>
              </p:cNvPr>
              <p:cNvSpPr txBox="1"/>
              <p:nvPr/>
            </p:nvSpPr>
            <p:spPr>
              <a:xfrm>
                <a:off x="7830705" y="3616743"/>
                <a:ext cx="4137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41" name="TextBox 840">
                <a:extLst>
                  <a:ext uri="{FF2B5EF4-FFF2-40B4-BE49-F238E27FC236}">
                    <a16:creationId xmlns:a16="http://schemas.microsoft.com/office/drawing/2014/main" id="{5C9A113D-298C-4BDB-9F24-119B69976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705" y="3616743"/>
                <a:ext cx="413703" cy="215444"/>
              </a:xfrm>
              <a:prstGeom prst="rect">
                <a:avLst/>
              </a:prstGeom>
              <a:blipFill>
                <a:blip r:embed="rId13"/>
                <a:stretch>
                  <a:fillRect l="-5970" r="-2985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2" name="Rectangle 841">
                <a:extLst>
                  <a:ext uri="{FF2B5EF4-FFF2-40B4-BE49-F238E27FC236}">
                    <a16:creationId xmlns:a16="http://schemas.microsoft.com/office/drawing/2014/main" id="{0C926C1B-4402-486D-AB78-546182ABC399}"/>
                  </a:ext>
                </a:extLst>
              </p:cNvPr>
              <p:cNvSpPr/>
              <p:nvPr/>
            </p:nvSpPr>
            <p:spPr>
              <a:xfrm>
                <a:off x="8527124" y="2464035"/>
                <a:ext cx="43736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42" name="Rectangle 841">
                <a:extLst>
                  <a:ext uri="{FF2B5EF4-FFF2-40B4-BE49-F238E27FC236}">
                    <a16:creationId xmlns:a16="http://schemas.microsoft.com/office/drawing/2014/main" id="{0C926C1B-4402-486D-AB78-546182ABC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24" y="2464035"/>
                <a:ext cx="43736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3" name="Rectangle 842">
                <a:extLst>
                  <a:ext uri="{FF2B5EF4-FFF2-40B4-BE49-F238E27FC236}">
                    <a16:creationId xmlns:a16="http://schemas.microsoft.com/office/drawing/2014/main" id="{9D176681-054E-4621-AB9A-47DC5DA8CC3A}"/>
                  </a:ext>
                </a:extLst>
              </p:cNvPr>
              <p:cNvSpPr/>
              <p:nvPr/>
            </p:nvSpPr>
            <p:spPr>
              <a:xfrm>
                <a:off x="8820472" y="2459216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43" name="Rectangle 842">
                <a:extLst>
                  <a:ext uri="{FF2B5EF4-FFF2-40B4-BE49-F238E27FC236}">
                    <a16:creationId xmlns:a16="http://schemas.microsoft.com/office/drawing/2014/main" id="{9D176681-054E-4621-AB9A-47DC5DA8CC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472" y="2459216"/>
                <a:ext cx="428451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4" name="TextBox 843">
                <a:extLst>
                  <a:ext uri="{FF2B5EF4-FFF2-40B4-BE49-F238E27FC236}">
                    <a16:creationId xmlns:a16="http://schemas.microsoft.com/office/drawing/2014/main" id="{A7BB8E72-8849-418C-B926-7B3DBA3F5C0C}"/>
                  </a:ext>
                </a:extLst>
              </p:cNvPr>
              <p:cNvSpPr txBox="1"/>
              <p:nvPr/>
            </p:nvSpPr>
            <p:spPr>
              <a:xfrm>
                <a:off x="4565247" y="3229974"/>
                <a:ext cx="2213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44" name="TextBox 843">
                <a:extLst>
                  <a:ext uri="{FF2B5EF4-FFF2-40B4-BE49-F238E27FC236}">
                    <a16:creationId xmlns:a16="http://schemas.microsoft.com/office/drawing/2014/main" id="{A7BB8E72-8849-418C-B926-7B3DBA3F5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247" y="3229974"/>
                <a:ext cx="221343" cy="215444"/>
              </a:xfrm>
              <a:prstGeom prst="rect">
                <a:avLst/>
              </a:prstGeom>
              <a:blipFill>
                <a:blip r:embed="rId16"/>
                <a:stretch>
                  <a:fillRect l="-11111" r="-2778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5" name="TextBox 844">
                <a:extLst>
                  <a:ext uri="{FF2B5EF4-FFF2-40B4-BE49-F238E27FC236}">
                    <a16:creationId xmlns:a16="http://schemas.microsoft.com/office/drawing/2014/main" id="{322D7744-63F3-40CC-9EA3-E079CF9405F5}"/>
                  </a:ext>
                </a:extLst>
              </p:cNvPr>
              <p:cNvSpPr txBox="1"/>
              <p:nvPr/>
            </p:nvSpPr>
            <p:spPr>
              <a:xfrm>
                <a:off x="4358422" y="1199775"/>
                <a:ext cx="2192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45" name="TextBox 844">
                <a:extLst>
                  <a:ext uri="{FF2B5EF4-FFF2-40B4-BE49-F238E27FC236}">
                    <a16:creationId xmlns:a16="http://schemas.microsoft.com/office/drawing/2014/main" id="{322D7744-63F3-40CC-9EA3-E079CF940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422" y="1199775"/>
                <a:ext cx="219227" cy="215444"/>
              </a:xfrm>
              <a:prstGeom prst="rect">
                <a:avLst/>
              </a:prstGeom>
              <a:blipFill>
                <a:blip r:embed="rId17"/>
                <a:stretch>
                  <a:fillRect l="-16667" r="-2778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6" name="TextBox 845">
                <a:extLst>
                  <a:ext uri="{FF2B5EF4-FFF2-40B4-BE49-F238E27FC236}">
                    <a16:creationId xmlns:a16="http://schemas.microsoft.com/office/drawing/2014/main" id="{51E5A8B1-6670-4C17-93CC-A92C4F12E012}"/>
                  </a:ext>
                </a:extLst>
              </p:cNvPr>
              <p:cNvSpPr txBox="1"/>
              <p:nvPr/>
            </p:nvSpPr>
            <p:spPr>
              <a:xfrm>
                <a:off x="5504901" y="915566"/>
                <a:ext cx="2150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846" name="TextBox 845">
                <a:extLst>
                  <a:ext uri="{FF2B5EF4-FFF2-40B4-BE49-F238E27FC236}">
                    <a16:creationId xmlns:a16="http://schemas.microsoft.com/office/drawing/2014/main" id="{51E5A8B1-6670-4C17-93CC-A92C4F12E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901" y="915566"/>
                <a:ext cx="215059" cy="215444"/>
              </a:xfrm>
              <a:prstGeom prst="rect">
                <a:avLst/>
              </a:prstGeom>
              <a:blipFill>
                <a:blip r:embed="rId18"/>
                <a:stretch>
                  <a:fillRect l="-28571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7" name="TextBox 846">
                <a:extLst>
                  <a:ext uri="{FF2B5EF4-FFF2-40B4-BE49-F238E27FC236}">
                    <a16:creationId xmlns:a16="http://schemas.microsoft.com/office/drawing/2014/main" id="{EE32C70C-518C-41B4-9128-CCA22676C9F1}"/>
                  </a:ext>
                </a:extLst>
              </p:cNvPr>
              <p:cNvSpPr txBox="1"/>
              <p:nvPr/>
            </p:nvSpPr>
            <p:spPr>
              <a:xfrm>
                <a:off x="7596336" y="915566"/>
                <a:ext cx="4115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</m:t>
                        </m:r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847" name="TextBox 846">
                <a:extLst>
                  <a:ext uri="{FF2B5EF4-FFF2-40B4-BE49-F238E27FC236}">
                    <a16:creationId xmlns:a16="http://schemas.microsoft.com/office/drawing/2014/main" id="{EE32C70C-518C-41B4-9128-CCA22676C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915566"/>
                <a:ext cx="411588" cy="215444"/>
              </a:xfrm>
              <a:prstGeom prst="rect">
                <a:avLst/>
              </a:prstGeom>
              <a:blipFill>
                <a:blip r:embed="rId19"/>
                <a:stretch>
                  <a:fillRect l="-14706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8" name="TextBox 847">
                <a:extLst>
                  <a:ext uri="{FF2B5EF4-FFF2-40B4-BE49-F238E27FC236}">
                    <a16:creationId xmlns:a16="http://schemas.microsoft.com/office/drawing/2014/main" id="{A89B485B-D093-424F-91E0-53CDE4854978}"/>
                  </a:ext>
                </a:extLst>
              </p:cNvPr>
              <p:cNvSpPr txBox="1"/>
              <p:nvPr/>
            </p:nvSpPr>
            <p:spPr>
              <a:xfrm>
                <a:off x="8722819" y="1950791"/>
                <a:ext cx="2416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</m:t>
                        </m:r>
                      </m:sub>
                    </m:sSub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848" name="TextBox 847">
                <a:extLst>
                  <a:ext uri="{FF2B5EF4-FFF2-40B4-BE49-F238E27FC236}">
                    <a16:creationId xmlns:a16="http://schemas.microsoft.com/office/drawing/2014/main" id="{A89B485B-D093-424F-91E0-53CDE4854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2819" y="1950791"/>
                <a:ext cx="241669" cy="215444"/>
              </a:xfrm>
              <a:prstGeom prst="rect">
                <a:avLst/>
              </a:prstGeom>
              <a:blipFill>
                <a:blip r:embed="rId20"/>
                <a:stretch>
                  <a:fillRect l="-25000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9" name="TextBox 848">
                <a:extLst>
                  <a:ext uri="{FF2B5EF4-FFF2-40B4-BE49-F238E27FC236}">
                    <a16:creationId xmlns:a16="http://schemas.microsoft.com/office/drawing/2014/main" id="{525DBCBE-4CC6-42BE-A46C-BE0188FCD282}"/>
                  </a:ext>
                </a:extLst>
              </p:cNvPr>
              <p:cNvSpPr txBox="1"/>
              <p:nvPr/>
            </p:nvSpPr>
            <p:spPr>
              <a:xfrm>
                <a:off x="4355976" y="4298987"/>
                <a:ext cx="7161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49" name="TextBox 848">
                <a:extLst>
                  <a:ext uri="{FF2B5EF4-FFF2-40B4-BE49-F238E27FC236}">
                    <a16:creationId xmlns:a16="http://schemas.microsoft.com/office/drawing/2014/main" id="{525DBCBE-4CC6-42BE-A46C-BE0188FCD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4298987"/>
                <a:ext cx="716158" cy="276999"/>
              </a:xfrm>
              <a:prstGeom prst="rect">
                <a:avLst/>
              </a:prstGeom>
              <a:blipFill>
                <a:blip r:embed="rId21"/>
                <a:stretch>
                  <a:fillRect l="-3419" r="-3419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0" name="TextBox 849">
                <a:extLst>
                  <a:ext uri="{FF2B5EF4-FFF2-40B4-BE49-F238E27FC236}">
                    <a16:creationId xmlns:a16="http://schemas.microsoft.com/office/drawing/2014/main" id="{FB4F3F13-08F2-42AC-8AE9-4047C44176D0}"/>
                  </a:ext>
                </a:extLst>
              </p:cNvPr>
              <p:cNvSpPr txBox="1"/>
              <p:nvPr/>
            </p:nvSpPr>
            <p:spPr>
              <a:xfrm>
                <a:off x="7020272" y="4299942"/>
                <a:ext cx="11838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𝜎</m:t>
                    </m:r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850" name="TextBox 849">
                <a:extLst>
                  <a:ext uri="{FF2B5EF4-FFF2-40B4-BE49-F238E27FC236}">
                    <a16:creationId xmlns:a16="http://schemas.microsoft.com/office/drawing/2014/main" id="{FB4F3F13-08F2-42AC-8AE9-4047C4417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4299942"/>
                <a:ext cx="1183850" cy="276999"/>
              </a:xfrm>
              <a:prstGeom prst="rect">
                <a:avLst/>
              </a:prstGeom>
              <a:blipFill>
                <a:blip r:embed="rId22"/>
                <a:stretch>
                  <a:fillRect l="-5155" t="-2174" r="-3608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1" name="TextBox 850">
                <a:extLst>
                  <a:ext uri="{FF2B5EF4-FFF2-40B4-BE49-F238E27FC236}">
                    <a16:creationId xmlns:a16="http://schemas.microsoft.com/office/drawing/2014/main" id="{6A1AE878-8E60-42F8-ABC1-2B7A45B06473}"/>
                  </a:ext>
                </a:extLst>
              </p:cNvPr>
              <p:cNvSpPr txBox="1"/>
              <p:nvPr/>
            </p:nvSpPr>
            <p:spPr>
              <a:xfrm>
                <a:off x="5412218" y="4298986"/>
                <a:ext cx="13749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51" name="TextBox 850">
                <a:extLst>
                  <a:ext uri="{FF2B5EF4-FFF2-40B4-BE49-F238E27FC236}">
                    <a16:creationId xmlns:a16="http://schemas.microsoft.com/office/drawing/2014/main" id="{6A1AE878-8E60-42F8-ABC1-2B7A45B06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218" y="4298986"/>
                <a:ext cx="1374992" cy="276999"/>
              </a:xfrm>
              <a:prstGeom prst="rect">
                <a:avLst/>
              </a:prstGeom>
              <a:blipFill>
                <a:blip r:embed="rId23"/>
                <a:stretch>
                  <a:fillRect l="-2222" r="-1333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2" name="TextBox 851">
                <a:extLst>
                  <a:ext uri="{FF2B5EF4-FFF2-40B4-BE49-F238E27FC236}">
                    <a16:creationId xmlns:a16="http://schemas.microsoft.com/office/drawing/2014/main" id="{0E184F15-1D0B-4A93-B808-4EFC01CCD295}"/>
                  </a:ext>
                </a:extLst>
              </p:cNvPr>
              <p:cNvSpPr txBox="1"/>
              <p:nvPr/>
            </p:nvSpPr>
            <p:spPr>
              <a:xfrm>
                <a:off x="4860032" y="1059582"/>
                <a:ext cx="27276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852" name="TextBox 851">
                <a:extLst>
                  <a:ext uri="{FF2B5EF4-FFF2-40B4-BE49-F238E27FC236}">
                    <a16:creationId xmlns:a16="http://schemas.microsoft.com/office/drawing/2014/main" id="{0E184F15-1D0B-4A93-B808-4EFC01CCD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059582"/>
                <a:ext cx="272767" cy="215444"/>
              </a:xfrm>
              <a:prstGeom prst="rect">
                <a:avLst/>
              </a:prstGeom>
              <a:blipFill>
                <a:blip r:embed="rId24"/>
                <a:stretch>
                  <a:fillRect l="-22222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3" name="TextBox 852">
                <a:extLst>
                  <a:ext uri="{FF2B5EF4-FFF2-40B4-BE49-F238E27FC236}">
                    <a16:creationId xmlns:a16="http://schemas.microsoft.com/office/drawing/2014/main" id="{38AAA371-997E-4B19-A877-6B8FB8D2566D}"/>
                  </a:ext>
                </a:extLst>
              </p:cNvPr>
              <p:cNvSpPr txBox="1"/>
              <p:nvPr/>
            </p:nvSpPr>
            <p:spPr>
              <a:xfrm>
                <a:off x="8244408" y="1492210"/>
                <a:ext cx="2993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</m:t>
                        </m:r>
                      </m:sub>
                    </m:sSub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853" name="TextBox 852">
                <a:extLst>
                  <a:ext uri="{FF2B5EF4-FFF2-40B4-BE49-F238E27FC236}">
                    <a16:creationId xmlns:a16="http://schemas.microsoft.com/office/drawing/2014/main" id="{38AAA371-997E-4B19-A877-6B8FB8D25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408" y="1492210"/>
                <a:ext cx="299377" cy="215444"/>
              </a:xfrm>
              <a:prstGeom prst="rect">
                <a:avLst/>
              </a:prstGeom>
              <a:blipFill>
                <a:blip r:embed="rId25"/>
                <a:stretch>
                  <a:fillRect l="-20000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06984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A37DB-F237-4640-BFF7-A21084791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Minima: Waterflow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10447-7176-4FE4-B654-0BB3CFC194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93"/>
          <a:stretch/>
        </p:blipFill>
        <p:spPr>
          <a:xfrm>
            <a:off x="8220" y="563651"/>
            <a:ext cx="9135779" cy="457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961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B728-7916-46A2-AB95-ED9C4230C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 (DG) vs </a:t>
            </a:r>
            <a:r>
              <a:rPr lang="en-GB" dirty="0">
                <a:solidFill>
                  <a:schemeClr val="tx2"/>
                </a:solidFill>
              </a:rPr>
              <a:t>Stochastic Gradient Descent </a:t>
            </a:r>
            <a:r>
              <a:rPr lang="en-GB" dirty="0"/>
              <a:t>(SGD)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BE610-F03E-4850-AC09-2019496CC3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7CE50-7E78-4635-BC7C-35E51933781B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4F054-D63B-4889-B13C-A7A854D84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34" y="555315"/>
            <a:ext cx="9217024" cy="4615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45BAF7-4C64-494C-A7A2-1F425D3F60C8}"/>
              </a:ext>
            </a:extLst>
          </p:cNvPr>
          <p:cNvSpPr txBox="1"/>
          <p:nvPr/>
        </p:nvSpPr>
        <p:spPr>
          <a:xfrm>
            <a:off x="899592" y="4679691"/>
            <a:ext cx="2712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GD: deterministic updates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in the direction of the gradient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5283D-713C-423D-8EC9-30C2E999FF6C}"/>
              </a:ext>
            </a:extLst>
          </p:cNvPr>
          <p:cNvSpPr txBox="1"/>
          <p:nvPr/>
        </p:nvSpPr>
        <p:spPr>
          <a:xfrm>
            <a:off x="4748835" y="4673497"/>
            <a:ext cx="3767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SGD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: random updates whose expectation is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in the direction of the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FF5CD-751B-4BD8-9E38-EC0D05D9C28C}"/>
              </a:ext>
            </a:extLst>
          </p:cNvPr>
          <p:cNvSpPr txBox="1"/>
          <p:nvPr/>
        </p:nvSpPr>
        <p:spPr>
          <a:xfrm rot="16200000">
            <a:off x="7003744" y="2691415"/>
            <a:ext cx="41537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source: Understanding Machine Learning by Shai Ben-David and Shai Shalev-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Shwartz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0577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B728-7916-46A2-AB95-ED9C4230C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 (DG) vs </a:t>
            </a:r>
            <a:r>
              <a:rPr lang="en-GB" dirty="0">
                <a:solidFill>
                  <a:schemeClr val="tx2"/>
                </a:solidFill>
              </a:rPr>
              <a:t>Stochastic Gradient Descent </a:t>
            </a:r>
            <a:r>
              <a:rPr lang="en-GB" dirty="0"/>
              <a:t>(SGD)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BE610-F03E-4850-AC09-2019496CC3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7CE50-7E78-4635-BC7C-35E51933781B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4F054-D63B-4889-B13C-A7A854D84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707" y="555526"/>
            <a:ext cx="9217024" cy="4615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45BAF7-4C64-494C-A7A2-1F425D3F60C8}"/>
              </a:ext>
            </a:extLst>
          </p:cNvPr>
          <p:cNvSpPr txBox="1"/>
          <p:nvPr/>
        </p:nvSpPr>
        <p:spPr>
          <a:xfrm>
            <a:off x="899592" y="4679691"/>
            <a:ext cx="2712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GD: deterministic updates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in the direction of the gradient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5283D-713C-423D-8EC9-30C2E999FF6C}"/>
              </a:ext>
            </a:extLst>
          </p:cNvPr>
          <p:cNvSpPr txBox="1"/>
          <p:nvPr/>
        </p:nvSpPr>
        <p:spPr>
          <a:xfrm>
            <a:off x="4748835" y="4673497"/>
            <a:ext cx="3767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B811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SGD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: random updates whose expectation is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in the direction of the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FF5CD-751B-4BD8-9E38-EC0D05D9C28C}"/>
              </a:ext>
            </a:extLst>
          </p:cNvPr>
          <p:cNvSpPr txBox="1"/>
          <p:nvPr/>
        </p:nvSpPr>
        <p:spPr>
          <a:xfrm rot="16200000">
            <a:off x="7003744" y="2691415"/>
            <a:ext cx="41537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source: Understanding Machine Learning by Shai Ben-David and Shai Shalev-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Shwartz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82874" y="4088046"/>
                <a:ext cx="2162066" cy="258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d>
                            <m:dPr>
                              <m:ctrlP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←</m:t>
                      </m:r>
                      <m:sSup>
                        <m:sSupPr>
                          <m:ctrlP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d>
                            <m:dPr>
                              <m:ctrlPr>
                                <a:rPr kumimoji="0" lang="en-GB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𝜂</m:t>
                      </m:r>
                      <m:r>
                        <a:rPr kumimoji="0" lang="en-GB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𝛻</m:t>
                      </m:r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GB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GB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0" lang="en-GB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37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GB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37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874" y="4088046"/>
                <a:ext cx="2162066" cy="258019"/>
              </a:xfrm>
              <a:prstGeom prst="rect">
                <a:avLst/>
              </a:prstGeom>
              <a:blipFill>
                <a:blip r:embed="rId3"/>
                <a:stretch>
                  <a:fillRect l="-282" t="-14286" r="-3099" b="-3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537640" y="3911522"/>
                <a:ext cx="2298001" cy="611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d>
                            <m:dPr>
                              <m:ctrlP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←</m:t>
                      </m:r>
                      <m:sSup>
                        <m:sSupPr>
                          <m:ctrlP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p>
                          <m:d>
                            <m:dPr>
                              <m:ctrlPr>
                                <a:rPr kumimoji="0" lang="en-GB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𝜂</m:t>
                      </m:r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GB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1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p>
                            <m:sSupPr>
                              <m:ctrlPr>
                                <a:rPr kumimoji="0" lang="en-GB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GB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0" lang="en-GB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37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GB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37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GB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𝛻</m:t>
                      </m:r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GB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GB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37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0" lang="en-GB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37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GB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37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640" y="3911522"/>
                <a:ext cx="2298001" cy="611065"/>
              </a:xfrm>
              <a:prstGeom prst="rect">
                <a:avLst/>
              </a:prstGeom>
              <a:blipFill>
                <a:blip r:embed="rId4"/>
                <a:stretch>
                  <a:fillRect b="-1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4338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B728-7916-46A2-AB95-ED9C4230C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with Stochastic Gradient Descent (SGD)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Content Placeholder 224">
                <a:extLst>
                  <a:ext uri="{FF2B5EF4-FFF2-40B4-BE49-F238E27FC236}">
                    <a16:creationId xmlns:a16="http://schemas.microsoft.com/office/drawing/2014/main" id="{54A9D5F8-6F70-4952-8E97-2E88A6D04563}"/>
                  </a:ext>
                </a:extLst>
              </p:cNvPr>
              <p:cNvSpPr>
                <a:spLocks noGrp="1"/>
              </p:cNvSpPr>
              <p:nvPr>
                <p:ph sz="half" idx="13"/>
              </p:nvPr>
            </p:nvSpPr>
            <p:spPr>
              <a:xfrm>
                <a:off x="35496" y="1200151"/>
                <a:ext cx="4334199" cy="3394472"/>
              </a:xfrm>
            </p:spPr>
            <p:txBody>
              <a:bodyPr>
                <a:normAutofit/>
              </a:bodyPr>
              <a:lstStyle/>
              <a:p>
                <a:endParaRPr lang="en-GB" sz="1400" b="1" dirty="0">
                  <a:latin typeface="Fira Mono Medium" panose="020B0609050000020004" pitchFamily="49" charset="0"/>
                  <a:ea typeface="Fira Mono Medium" panose="020B0609050000020004" pitchFamily="49" charset="0"/>
                </a:endParaRPr>
              </a:p>
              <a:p>
                <a:r>
                  <a:rPr lang="en-GB" sz="1400" b="1" dirty="0">
                    <a:latin typeface="Fira Mono Medium" panose="020B0609050000020004" pitchFamily="49" charset="0"/>
                    <a:ea typeface="Fira Mono Medium" panose="020B0609050000020004" pitchFamily="49" charset="0"/>
                  </a:rPr>
                  <a:t>  for </a:t>
                </a:r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Fira Mono Medium" panose="020B0609050000020004" pitchFamily="49" charset="0"/>
                      </a:rPr>
                      <m:t>𝑡</m:t>
                    </m:r>
                    <m:r>
                      <a:rPr lang="en-GB" sz="1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Fira Mono Medium" panose="020B0609050000020004" pitchFamily="49" charset="0"/>
                      </a:rPr>
                      <m:t>=1, …</m:t>
                    </m:r>
                    <m:r>
                      <a:rPr lang="en-GB" sz="1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Fira Mono Medium" panose="020B0609050000020004" pitchFamily="49" charset="0"/>
                      </a:rPr>
                      <m:t>𝑇</m:t>
                    </m:r>
                  </m:oMath>
                </a14:m>
                <a:endParaRPr lang="en-GB" sz="1400" dirty="0">
                  <a:solidFill>
                    <a:schemeClr val="tx2"/>
                  </a:solidFill>
                  <a:latin typeface="Fira Mono Medium" panose="020B0609050000020004" pitchFamily="49" charset="0"/>
                  <a:ea typeface="Fira Mono Medium" panose="020B0609050000020004" pitchFamily="49" charset="0"/>
                </a:endParaRPr>
              </a:p>
              <a:p>
                <a:r>
                  <a:rPr lang="en-GB" sz="1400" b="1" dirty="0">
                    <a:latin typeface="Fira Mono Medium" panose="020B0609050000020004" pitchFamily="49" charset="0"/>
                    <a:ea typeface="Fira Mono Medium" panose="020B0609050000020004" pitchFamily="49" charset="0"/>
                  </a:rPr>
                  <a:t>    sample</a:t>
                </a:r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GB" sz="1400" dirty="0"/>
              </a:p>
              <a:p>
                <a:r>
                  <a:rPr lang="en-GB" sz="1400" dirty="0">
                    <a:latin typeface="Fira Mono Medium" panose="020B0609050000020004" pitchFamily="49" charset="0"/>
                    <a:ea typeface="Fira Mono Medium" panose="020B06090500000200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Fira Mono Medium" panose="020B0609050000020004" pitchFamily="49" charset="0"/>
                      </a:rPr>
                      <m:t>𝛿</m:t>
                    </m:r>
                    <m:r>
                      <a:rPr lang="en-GB" sz="1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Fira Mono Medium" panose="020B0609050000020004" pitchFamily="49" charset="0"/>
                      </a:rPr>
                      <m:t>←</m:t>
                    </m:r>
                  </m:oMath>
                </a14:m>
                <a:r>
                  <a:rPr lang="en-GB" sz="1400" i="1" dirty="0">
                    <a:solidFill>
                      <a:schemeClr val="accent5"/>
                    </a:solidFill>
                    <a:latin typeface="Fira Mono Medium" panose="020B0609050000020004" pitchFamily="49" charset="0"/>
                    <a:ea typeface="Fira Mono Medium" panose="020B0609050000020004" pitchFamily="49" charset="0"/>
                  </a:rPr>
                  <a:t>propagate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</m:ctrlPr>
                      </m:dPr>
                      <m:e>
                        <m:r>
                          <a:rPr lang="en-GB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𝑥</m:t>
                        </m:r>
                        <m:r>
                          <a:rPr lang="en-GB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,</m:t>
                        </m:r>
                        <m:r>
                          <a:rPr lang="en-GB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𝑦</m:t>
                        </m:r>
                        <m:r>
                          <a:rPr lang="en-GB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Fira Mono Medium" panose="020B0609050000020004" pitchFamily="49" charset="0"/>
                              </a:rPr>
                            </m:ctrlPr>
                          </m:sSupPr>
                          <m:e>
                            <m:r>
                              <a:rPr lang="en-GB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Fira Mono Medium" panose="020B0609050000020004" pitchFamily="49" charset="0"/>
                              </a:rPr>
                              <m:t>𝑤</m:t>
                            </m:r>
                          </m:e>
                          <m:sup>
                            <m:d>
                              <m:dPr>
                                <m:ctrlPr>
                                  <a:rPr lang="en-GB" sz="14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Fira Mono Medium" panose="020B0609050000020004" pitchFamily="49" charset="0"/>
                                  </a:rPr>
                                </m:ctrlPr>
                              </m:dPr>
                              <m:e>
                                <m:r>
                                  <a:rPr lang="en-GB" sz="14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Fira Mono Medium" panose="020B0609050000020004" pitchFamily="49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GB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,</m:t>
                        </m:r>
                        <m:r>
                          <a:rPr lang="en-GB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𝜎</m:t>
                        </m:r>
                        <m:r>
                          <a:rPr lang="en-GB" sz="1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Fira Mono Medium" panose="020B0609050000020004" pitchFamily="49" charset="0"/>
                              </a:rPr>
                            </m:ctrlPr>
                          </m:sSupPr>
                          <m:e>
                            <m:r>
                              <a:rPr lang="en-GB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Fira Mono Medium" panose="020B0609050000020004" pitchFamily="49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sz="1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Fira Mono Medium" panose="020B0609050000020004" pitchFamily="49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GB" sz="1400" dirty="0">
                  <a:latin typeface="Fira Mono Medium" panose="020B0609050000020004" pitchFamily="49" charset="0"/>
                  <a:ea typeface="Fira Mono Medium" panose="020B0609050000020004" pitchFamily="49" charset="0"/>
                </a:endParaRPr>
              </a:p>
              <a:p>
                <a:r>
                  <a:rPr lang="en-GB" sz="1400" b="1" dirty="0">
                    <a:latin typeface="Fira Mono Medium" panose="020B0609050000020004" pitchFamily="49" charset="0"/>
                    <a:ea typeface="Fira Mono Medium" panose="020B0609050000020004" pitchFamily="49" charset="0"/>
                  </a:rPr>
                  <a:t>    for all </a:t>
                </a:r>
                <a:r>
                  <a:rPr lang="en-GB" sz="1400" dirty="0">
                    <a:latin typeface="Fira Mono Medium" panose="020B0609050000020004" pitchFamily="49" charset="0"/>
                    <a:ea typeface="Fira Mono Medium" panose="020B0609050000020004" pitchFamily="49" charset="0"/>
                  </a:rPr>
                  <a:t>edges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Fira Mono Medium" panose="020B0609050000020004" pitchFamily="49" charset="0"/>
                      </a:rPr>
                      <m:t>(</m:t>
                    </m:r>
                    <m:sSub>
                      <m:sSubPr>
                        <m:ctrlP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𝑣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𝑑</m:t>
                        </m:r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−1,</m:t>
                        </m:r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𝑗</m:t>
                        </m:r>
                      </m:sub>
                    </m:sSub>
                    <m:r>
                      <a:rPr lang="en-GB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Fira Mono Medium" panose="020B0609050000020004" pitchFamily="49" charset="0"/>
                      </a:rPr>
                      <m:t>,</m:t>
                    </m:r>
                    <m:sSub>
                      <m:sSubPr>
                        <m:ctrlP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𝑣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𝑑</m:t>
                        </m:r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,</m:t>
                        </m:r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𝑖</m:t>
                        </m:r>
                      </m:sub>
                    </m:sSub>
                    <m:r>
                      <a:rPr lang="en-GB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Fira Mono Medium" panose="020B0609050000020004" pitchFamily="49" charset="0"/>
                      </a:rPr>
                      <m:t>)</m:t>
                    </m:r>
                  </m:oMath>
                </a14:m>
                <a:endParaRPr lang="en-GB" sz="1400" dirty="0">
                  <a:latin typeface="Fira Mono Medium" panose="020B0609050000020004" pitchFamily="49" charset="0"/>
                  <a:ea typeface="Fira Mono Medium" panose="020B0609050000020004" pitchFamily="49" charset="0"/>
                </a:endParaRPr>
              </a:p>
              <a:p>
                <a:r>
                  <a:rPr lang="en-GB" sz="1400" dirty="0">
                    <a:latin typeface="Fira Mono Medium" panose="020B0609050000020004" pitchFamily="49" charset="0"/>
                    <a:ea typeface="Fira Mono Medium" panose="020B0609050000020004" pitchFamily="49" charset="0"/>
                  </a:rPr>
                  <a:t>      </a:t>
                </a:r>
                <a:r>
                  <a:rPr lang="en-GB" sz="1400" b="1" dirty="0">
                    <a:latin typeface="Fira Mono Medium" panose="020B0609050000020004" pitchFamily="49" charset="0"/>
                    <a:ea typeface="Fira Mono Medium" panose="020B0609050000020004" pitchFamily="49" charset="0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𝑢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𝑑</m:t>
                        </m:r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,</m:t>
                        </m:r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𝑗</m:t>
                        </m:r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,</m:t>
                        </m:r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𝑖</m:t>
                        </m:r>
                      </m:sub>
                    </m:sSub>
                    <m:r>
                      <a:rPr lang="en-GB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Fira Mono Medium" panose="020B0609050000020004" pitchFamily="49" charset="0"/>
                      </a:rPr>
                      <m:t>←</m:t>
                    </m:r>
                    <m:sSub>
                      <m:sSubPr>
                        <m:ctrlP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𝛿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𝑑</m:t>
                        </m:r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,</m:t>
                        </m:r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𝜎</m:t>
                        </m:r>
                      </m:e>
                      <m:sup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Fira Mono Medium" panose="020B0609050000020004" pitchFamily="49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Fira Mono Medium" panose="020B0609050000020004" pitchFamily="49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Fira Mono Medium" panose="020B0609050000020004" pitchFamily="49" charset="0"/>
                              </a:rPr>
                              <m:t>𝑑</m:t>
                            </m:r>
                            <m:r>
                              <a:rPr lang="en-GB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Fira Mono Medium" panose="020B0609050000020004" pitchFamily="49" charset="0"/>
                              </a:rPr>
                              <m:t>,</m:t>
                            </m:r>
                            <m:r>
                              <a:rPr lang="en-GB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Fira Mono Medium" panose="020B0609050000020004" pitchFamily="49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𝑜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𝑑</m:t>
                        </m:r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−1,</m:t>
                        </m:r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sz="1400" dirty="0">
                  <a:latin typeface="Fira Mono Medium" panose="020B0609050000020004" pitchFamily="49" charset="0"/>
                  <a:ea typeface="Fira Mono Medium" panose="020B0609050000020004" pitchFamily="49" charset="0"/>
                </a:endParaRPr>
              </a:p>
              <a:p>
                <a:r>
                  <a:rPr lang="en-GB" sz="1400" b="1" dirty="0">
                    <a:latin typeface="Fira Mono Medium" panose="020B0609050000020004" pitchFamily="49" charset="0"/>
                    <a:ea typeface="Fira Mono Medium" panose="020B0609050000020004" pitchFamily="49" charset="0"/>
                  </a:rPr>
                  <a:t>    update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𝑤</m:t>
                        </m:r>
                      </m:e>
                      <m:sup>
                        <m:r>
                          <a:rPr lang="en-GB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(</m:t>
                        </m:r>
                        <m:r>
                          <a:rPr lang="en-GB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𝑡</m:t>
                        </m:r>
                        <m:r>
                          <a:rPr lang="en-GB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+1)</m:t>
                        </m:r>
                      </m:sup>
                    </m:sSup>
                    <m:r>
                      <a:rPr lang="en-GB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Fira Mono Medium" panose="020B0609050000020004" pitchFamily="49" charset="0"/>
                      </a:rPr>
                      <m:t>←</m:t>
                    </m:r>
                    <m:sSup>
                      <m:sSupPr>
                        <m:ctrlP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𝑤</m:t>
                        </m:r>
                      </m:e>
                      <m:sup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(</m:t>
                        </m:r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𝑡</m:t>
                        </m:r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)</m:t>
                        </m:r>
                      </m:sup>
                    </m:sSup>
                    <m:r>
                      <a:rPr lang="en-GB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Fira Mono Medium" panose="020B0609050000020004" pitchFamily="49" charset="0"/>
                      </a:rPr>
                      <m:t>−</m:t>
                    </m:r>
                    <m:sSub>
                      <m:sSubPr>
                        <m:ctrlP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𝜂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𝑡</m:t>
                        </m:r>
                      </m:sub>
                    </m:sSub>
                    <m:r>
                      <a:rPr lang="en-GB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Fira Mono Medium" panose="020B0609050000020004" pitchFamily="49" charset="0"/>
                      </a:rPr>
                      <m:t>(</m:t>
                    </m:r>
                    <m:r>
                      <a:rPr lang="en-GB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Fira Mono Medium" panose="020B0609050000020004" pitchFamily="49" charset="0"/>
                      </a:rPr>
                      <m:t>𝑢</m:t>
                    </m:r>
                    <m:r>
                      <a:rPr lang="en-GB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Fira Mono Medium" panose="020B0609050000020004" pitchFamily="49" charset="0"/>
                      </a:rPr>
                      <m:t>+</m:t>
                    </m:r>
                    <m:r>
                      <a:rPr lang="en-GB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Fira Mono Medium" panose="020B0609050000020004" pitchFamily="49" charset="0"/>
                      </a:rPr>
                      <m:t>𝜆</m:t>
                    </m:r>
                    <m:sSup>
                      <m:sSupPr>
                        <m:ctrlP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𝑤</m:t>
                        </m:r>
                      </m:e>
                      <m:sup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(</m:t>
                        </m:r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𝑡</m:t>
                        </m:r>
                        <m:r>
                          <a:rPr lang="en-GB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)</m:t>
                        </m:r>
                      </m:sup>
                    </m:sSup>
                    <m:r>
                      <a:rPr lang="en-GB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Fira Mono Medium" panose="020B0609050000020004" pitchFamily="49" charset="0"/>
                      </a:rPr>
                      <m:t>)</m:t>
                    </m:r>
                  </m:oMath>
                </a14:m>
                <a:endParaRPr lang="en-GB" sz="1400" dirty="0">
                  <a:latin typeface="Fira Mono Medium" panose="020B0609050000020004" pitchFamily="49" charset="0"/>
                  <a:ea typeface="Fira Mono Medium" panose="020B0609050000020004" pitchFamily="49" charset="0"/>
                </a:endParaRPr>
              </a:p>
              <a:p>
                <a:r>
                  <a:rPr lang="en-GB" sz="1400" dirty="0">
                    <a:latin typeface="Fira Mono Medium" panose="020B0609050000020004" pitchFamily="49" charset="0"/>
                    <a:ea typeface="Fira Mono Medium" panose="020B0609050000020004" pitchFamily="49" charset="0"/>
                  </a:rPr>
                  <a:t>  </a:t>
                </a:r>
                <a:r>
                  <a:rPr lang="en-GB" sz="1400" b="1" dirty="0">
                    <a:latin typeface="Fira Mono Medium" panose="020B0609050000020004" pitchFamily="49" charset="0"/>
                    <a:ea typeface="Fira Mono Medium" panose="020B0609050000020004" pitchFamily="49" charset="0"/>
                  </a:rPr>
                  <a:t>output </a:t>
                </a:r>
                <a:r>
                  <a:rPr lang="en-GB" sz="1400" dirty="0">
                    <a:latin typeface="Fira Mono Medium" panose="020B0609050000020004" pitchFamily="49" charset="0"/>
                    <a:ea typeface="Fira Mono Medium" panose="020B0609050000020004" pitchFamily="49" charset="0"/>
                  </a:rPr>
                  <a:t>best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</m:ctrlPr>
                      </m:sSupPr>
                      <m:e>
                        <m:r>
                          <a:rPr lang="en-GB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𝑤</m:t>
                        </m:r>
                      </m:e>
                      <m:sup>
                        <m:r>
                          <a:rPr lang="en-GB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(</m:t>
                        </m:r>
                        <m:r>
                          <a:rPr lang="en-GB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𝑡</m:t>
                        </m:r>
                        <m:r>
                          <a:rPr lang="en-GB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Fira Mono Medium" panose="020B0609050000020004" pitchFamily="49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sz="1400" dirty="0">
                    <a:latin typeface="Fira Mono Medium" panose="020B0609050000020004" pitchFamily="49" charset="0"/>
                    <a:ea typeface="Fira Mono Medium" panose="020B0609050000020004" pitchFamily="49" charset="0"/>
                  </a:rPr>
                  <a:t> wrt validation set</a:t>
                </a:r>
              </a:p>
            </p:txBody>
          </p:sp>
        </mc:Choice>
        <mc:Fallback xmlns="">
          <p:sp>
            <p:nvSpPr>
              <p:cNvPr id="225" name="Content Placeholder 224">
                <a:extLst>
                  <a:ext uri="{FF2B5EF4-FFF2-40B4-BE49-F238E27FC236}">
                    <a16:creationId xmlns:a16="http://schemas.microsoft.com/office/drawing/2014/main" id="{54A9D5F8-6F70-4952-8E97-2E88A6D045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xfrm>
                <a:off x="35496" y="1200151"/>
                <a:ext cx="4334199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E99A87-45FF-43BF-9631-E47EFB302F07}"/>
                  </a:ext>
                </a:extLst>
              </p:cNvPr>
              <p:cNvSpPr txBox="1"/>
              <p:nvPr/>
            </p:nvSpPr>
            <p:spPr>
              <a:xfrm>
                <a:off x="5364088" y="3616163"/>
                <a:ext cx="2260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E99A87-45FF-43BF-9631-E47EFB302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3616163"/>
                <a:ext cx="226088" cy="215444"/>
              </a:xfrm>
              <a:prstGeom prst="rect">
                <a:avLst/>
              </a:prstGeom>
              <a:blipFill>
                <a:blip r:embed="rId3"/>
                <a:stretch>
                  <a:fillRect l="-10811" r="-2703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0BBADF6-6736-4715-BB07-3B29C39B9E2D}"/>
              </a:ext>
            </a:extLst>
          </p:cNvPr>
          <p:cNvGrpSpPr/>
          <p:nvPr/>
        </p:nvGrpSpPr>
        <p:grpSpPr>
          <a:xfrm>
            <a:off x="4355976" y="993016"/>
            <a:ext cx="4630889" cy="2874878"/>
            <a:chOff x="2647588" y="1707654"/>
            <a:chExt cx="4630889" cy="287487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C3CC45-74FA-4316-96FA-89240B5D2E6F}"/>
                </a:ext>
              </a:extLst>
            </p:cNvPr>
            <p:cNvGrpSpPr/>
            <p:nvPr/>
          </p:nvGrpSpPr>
          <p:grpSpPr>
            <a:xfrm>
              <a:off x="2647588" y="1707654"/>
              <a:ext cx="2284452" cy="2874878"/>
              <a:chOff x="1547664" y="1707654"/>
              <a:chExt cx="2284452" cy="2874878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09F644EC-FBA5-4E48-A853-EBD5FA18134A}"/>
                  </a:ext>
                </a:extLst>
              </p:cNvPr>
              <p:cNvGrpSpPr/>
              <p:nvPr/>
            </p:nvGrpSpPr>
            <p:grpSpPr>
              <a:xfrm>
                <a:off x="1547664" y="1921609"/>
                <a:ext cx="1386615" cy="2450341"/>
                <a:chOff x="1619672" y="1921609"/>
                <a:chExt cx="1386615" cy="2450341"/>
              </a:xfrm>
            </p:grpSpPr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99137C62-066F-475B-81B0-621CEA74C533}"/>
                    </a:ext>
                  </a:extLst>
                </p:cNvPr>
                <p:cNvGrpSpPr/>
                <p:nvPr/>
              </p:nvGrpSpPr>
              <p:grpSpPr>
                <a:xfrm>
                  <a:off x="2718255" y="1921609"/>
                  <a:ext cx="288032" cy="288032"/>
                  <a:chOff x="8100392" y="3003798"/>
                  <a:chExt cx="288032" cy="28803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4" name="Oval 203">
                        <a:extLst>
                          <a:ext uri="{FF2B5EF4-FFF2-40B4-BE49-F238E27FC236}">
                            <a16:creationId xmlns:a16="http://schemas.microsoft.com/office/drawing/2014/main" id="{AFC8F8C4-5861-4114-B4B9-496BEB7940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</m:t>
                              </m:r>
                            </m:oMath>
                          </m:oMathPara>
                        </a14:m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ira Sans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4" name="Oval 203">
                        <a:extLst>
                          <a:ext uri="{FF2B5EF4-FFF2-40B4-BE49-F238E27FC236}">
                            <a16:creationId xmlns:a16="http://schemas.microsoft.com/office/drawing/2014/main" id="{AFC8F8C4-5861-4114-B4B9-496BEB7940E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 l="-196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05" name="Freeform: Shape 204">
                    <a:extLst>
                      <a:ext uri="{FF2B5EF4-FFF2-40B4-BE49-F238E27FC236}">
                        <a16:creationId xmlns:a16="http://schemas.microsoft.com/office/drawing/2014/main" id="{19E49AC7-D0B4-40B0-B09E-0B3D81C7656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140242" y="3040105"/>
                    <a:ext cx="216000" cy="216000"/>
                  </a:xfrm>
                  <a:custGeom>
                    <a:avLst/>
                    <a:gdLst>
                      <a:gd name="connsiteX0" fmla="*/ 3700272 w 3700272"/>
                      <a:gd name="connsiteY0" fmla="*/ 81629 h 2028897"/>
                      <a:gd name="connsiteX1" fmla="*/ 2773680 w 3700272"/>
                      <a:gd name="connsiteY1" fmla="*/ 93821 h 2028897"/>
                      <a:gd name="connsiteX2" fmla="*/ 1840992 w 3700272"/>
                      <a:gd name="connsiteY2" fmla="*/ 1026509 h 2028897"/>
                      <a:gd name="connsiteX3" fmla="*/ 914400 w 3700272"/>
                      <a:gd name="connsiteY3" fmla="*/ 1940909 h 2028897"/>
                      <a:gd name="connsiteX4" fmla="*/ 0 w 3700272"/>
                      <a:gd name="connsiteY4" fmla="*/ 1940909 h 2028897"/>
                      <a:gd name="connsiteX0" fmla="*/ 3700272 w 3700272"/>
                      <a:gd name="connsiteY0" fmla="*/ 56787 h 2004055"/>
                      <a:gd name="connsiteX1" fmla="*/ 2773680 w 3700272"/>
                      <a:gd name="connsiteY1" fmla="*/ 68979 h 2004055"/>
                      <a:gd name="connsiteX2" fmla="*/ 1840992 w 3700272"/>
                      <a:gd name="connsiteY2" fmla="*/ 1001667 h 2004055"/>
                      <a:gd name="connsiteX3" fmla="*/ 914400 w 3700272"/>
                      <a:gd name="connsiteY3" fmla="*/ 1916067 h 2004055"/>
                      <a:gd name="connsiteX4" fmla="*/ 0 w 3700272"/>
                      <a:gd name="connsiteY4" fmla="*/ 1916067 h 2004055"/>
                      <a:gd name="connsiteX0" fmla="*/ 3700272 w 3700272"/>
                      <a:gd name="connsiteY0" fmla="*/ 56787 h 1984482"/>
                      <a:gd name="connsiteX1" fmla="*/ 2773680 w 3700272"/>
                      <a:gd name="connsiteY1" fmla="*/ 68979 h 1984482"/>
                      <a:gd name="connsiteX2" fmla="*/ 1840992 w 3700272"/>
                      <a:gd name="connsiteY2" fmla="*/ 1001667 h 1984482"/>
                      <a:gd name="connsiteX3" fmla="*/ 914400 w 3700272"/>
                      <a:gd name="connsiteY3" fmla="*/ 1916067 h 1984482"/>
                      <a:gd name="connsiteX4" fmla="*/ 0 w 3700272"/>
                      <a:gd name="connsiteY4" fmla="*/ 1916067 h 1984482"/>
                      <a:gd name="connsiteX0" fmla="*/ 3700272 w 3700272"/>
                      <a:gd name="connsiteY0" fmla="*/ 56787 h 1926977"/>
                      <a:gd name="connsiteX1" fmla="*/ 2773680 w 3700272"/>
                      <a:gd name="connsiteY1" fmla="*/ 68979 h 1926977"/>
                      <a:gd name="connsiteX2" fmla="*/ 1840992 w 3700272"/>
                      <a:gd name="connsiteY2" fmla="*/ 1001667 h 1926977"/>
                      <a:gd name="connsiteX3" fmla="*/ 914400 w 3700272"/>
                      <a:gd name="connsiteY3" fmla="*/ 1818531 h 1926977"/>
                      <a:gd name="connsiteX4" fmla="*/ 0 w 3700272"/>
                      <a:gd name="connsiteY4" fmla="*/ 1916067 h 1926977"/>
                      <a:gd name="connsiteX0" fmla="*/ 3700272 w 3700272"/>
                      <a:gd name="connsiteY0" fmla="*/ 0 h 1870190"/>
                      <a:gd name="connsiteX1" fmla="*/ 2773680 w 3700272"/>
                      <a:gd name="connsiteY1" fmla="*/ 121920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0190"/>
                      <a:gd name="connsiteX1" fmla="*/ 2330335 w 3700272"/>
                      <a:gd name="connsiteY1" fmla="*/ 108065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2922"/>
                      <a:gd name="connsiteX1" fmla="*/ 2330335 w 3700272"/>
                      <a:gd name="connsiteY1" fmla="*/ 108065 h 1872922"/>
                      <a:gd name="connsiteX2" fmla="*/ 1840992 w 3700272"/>
                      <a:gd name="connsiteY2" fmla="*/ 944880 h 1872922"/>
                      <a:gd name="connsiteX3" fmla="*/ 1371600 w 3700272"/>
                      <a:gd name="connsiteY3" fmla="*/ 1768671 h 1872922"/>
                      <a:gd name="connsiteX4" fmla="*/ 0 w 3700272"/>
                      <a:gd name="connsiteY4" fmla="*/ 1859280 h 1872922"/>
                      <a:gd name="connsiteX0" fmla="*/ 3700272 w 3700272"/>
                      <a:gd name="connsiteY0" fmla="*/ 52308 h 1925230"/>
                      <a:gd name="connsiteX1" fmla="*/ 2330335 w 3700272"/>
                      <a:gd name="connsiteY1" fmla="*/ 160373 h 1925230"/>
                      <a:gd name="connsiteX2" fmla="*/ 1371600 w 3700272"/>
                      <a:gd name="connsiteY2" fmla="*/ 1820979 h 1925230"/>
                      <a:gd name="connsiteX3" fmla="*/ 0 w 3700272"/>
                      <a:gd name="connsiteY3" fmla="*/ 1911588 h 1925230"/>
                      <a:gd name="connsiteX0" fmla="*/ 3700272 w 3700272"/>
                      <a:gd name="connsiteY0" fmla="*/ 0 h 1919590"/>
                      <a:gd name="connsiteX1" fmla="*/ 2309553 w 3700272"/>
                      <a:gd name="connsiteY1" fmla="*/ 225829 h 1919590"/>
                      <a:gd name="connsiteX2" fmla="*/ 1371600 w 3700272"/>
                      <a:gd name="connsiteY2" fmla="*/ 1768671 h 1919590"/>
                      <a:gd name="connsiteX3" fmla="*/ 0 w 3700272"/>
                      <a:gd name="connsiteY3" fmla="*/ 1859280 h 1919590"/>
                      <a:gd name="connsiteX0" fmla="*/ 3700272 w 3700272"/>
                      <a:gd name="connsiteY0" fmla="*/ 0 h 1875409"/>
                      <a:gd name="connsiteX1" fmla="*/ 2309553 w 3700272"/>
                      <a:gd name="connsiteY1" fmla="*/ 225829 h 1875409"/>
                      <a:gd name="connsiteX2" fmla="*/ 1371600 w 3700272"/>
                      <a:gd name="connsiteY2" fmla="*/ 1678617 h 1875409"/>
                      <a:gd name="connsiteX3" fmla="*/ 0 w 3700272"/>
                      <a:gd name="connsiteY3" fmla="*/ 1859280 h 1875409"/>
                      <a:gd name="connsiteX0" fmla="*/ 3700272 w 3700272"/>
                      <a:gd name="connsiteY0" fmla="*/ 0 h 1863045"/>
                      <a:gd name="connsiteX1" fmla="*/ 2309553 w 3700272"/>
                      <a:gd name="connsiteY1" fmla="*/ 225829 h 1863045"/>
                      <a:gd name="connsiteX2" fmla="*/ 1392382 w 3700272"/>
                      <a:gd name="connsiteY2" fmla="*/ 1630126 h 1863045"/>
                      <a:gd name="connsiteX3" fmla="*/ 0 w 3700272"/>
                      <a:gd name="connsiteY3" fmla="*/ 1859280 h 1863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00272" h="1863045">
                        <a:moveTo>
                          <a:pt x="3700272" y="0"/>
                        </a:moveTo>
                        <a:cubicBezTo>
                          <a:pt x="3373628" y="18796"/>
                          <a:pt x="2694201" y="-45859"/>
                          <a:pt x="2309553" y="225829"/>
                        </a:cubicBezTo>
                        <a:cubicBezTo>
                          <a:pt x="1924905" y="497517"/>
                          <a:pt x="1777307" y="1357884"/>
                          <a:pt x="1392382" y="1630126"/>
                        </a:cubicBezTo>
                        <a:cubicBezTo>
                          <a:pt x="1007457" y="1902368"/>
                          <a:pt x="315976" y="1862328"/>
                          <a:pt x="0" y="1859280"/>
                        </a:cubicBezTo>
                      </a:path>
                    </a:pathLst>
                  </a:cu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3373B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42087BEE-1838-4AE4-9B32-696E4D1FE37A}"/>
                    </a:ext>
                  </a:extLst>
                </p:cNvPr>
                <p:cNvGrpSpPr/>
                <p:nvPr/>
              </p:nvGrpSpPr>
              <p:grpSpPr>
                <a:xfrm>
                  <a:off x="2718255" y="2283718"/>
                  <a:ext cx="288032" cy="288032"/>
                  <a:chOff x="8100392" y="3003798"/>
                  <a:chExt cx="288032" cy="28803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2" name="Oval 201">
                        <a:extLst>
                          <a:ext uri="{FF2B5EF4-FFF2-40B4-BE49-F238E27FC236}">
                            <a16:creationId xmlns:a16="http://schemas.microsoft.com/office/drawing/2014/main" id="{CB830740-4284-4D3E-9F2E-AFE9554AC0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</m:t>
                              </m:r>
                            </m:oMath>
                          </m:oMathPara>
                        </a14:m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ira Sans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2" name="Oval 201">
                        <a:extLst>
                          <a:ext uri="{FF2B5EF4-FFF2-40B4-BE49-F238E27FC236}">
                            <a16:creationId xmlns:a16="http://schemas.microsoft.com/office/drawing/2014/main" id="{CB830740-4284-4D3E-9F2E-AFE9554AC06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  <a:blipFill>
                        <a:blip r:embed="rId5"/>
                        <a:stretch>
                          <a:fillRect l="-196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03" name="Freeform: Shape 202">
                    <a:extLst>
                      <a:ext uri="{FF2B5EF4-FFF2-40B4-BE49-F238E27FC236}">
                        <a16:creationId xmlns:a16="http://schemas.microsoft.com/office/drawing/2014/main" id="{115E5F62-17E5-433E-8037-0D95BE37EC4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140242" y="3040105"/>
                    <a:ext cx="216000" cy="216000"/>
                  </a:xfrm>
                  <a:custGeom>
                    <a:avLst/>
                    <a:gdLst>
                      <a:gd name="connsiteX0" fmla="*/ 3700272 w 3700272"/>
                      <a:gd name="connsiteY0" fmla="*/ 81629 h 2028897"/>
                      <a:gd name="connsiteX1" fmla="*/ 2773680 w 3700272"/>
                      <a:gd name="connsiteY1" fmla="*/ 93821 h 2028897"/>
                      <a:gd name="connsiteX2" fmla="*/ 1840992 w 3700272"/>
                      <a:gd name="connsiteY2" fmla="*/ 1026509 h 2028897"/>
                      <a:gd name="connsiteX3" fmla="*/ 914400 w 3700272"/>
                      <a:gd name="connsiteY3" fmla="*/ 1940909 h 2028897"/>
                      <a:gd name="connsiteX4" fmla="*/ 0 w 3700272"/>
                      <a:gd name="connsiteY4" fmla="*/ 1940909 h 2028897"/>
                      <a:gd name="connsiteX0" fmla="*/ 3700272 w 3700272"/>
                      <a:gd name="connsiteY0" fmla="*/ 56787 h 2004055"/>
                      <a:gd name="connsiteX1" fmla="*/ 2773680 w 3700272"/>
                      <a:gd name="connsiteY1" fmla="*/ 68979 h 2004055"/>
                      <a:gd name="connsiteX2" fmla="*/ 1840992 w 3700272"/>
                      <a:gd name="connsiteY2" fmla="*/ 1001667 h 2004055"/>
                      <a:gd name="connsiteX3" fmla="*/ 914400 w 3700272"/>
                      <a:gd name="connsiteY3" fmla="*/ 1916067 h 2004055"/>
                      <a:gd name="connsiteX4" fmla="*/ 0 w 3700272"/>
                      <a:gd name="connsiteY4" fmla="*/ 1916067 h 2004055"/>
                      <a:gd name="connsiteX0" fmla="*/ 3700272 w 3700272"/>
                      <a:gd name="connsiteY0" fmla="*/ 56787 h 1984482"/>
                      <a:gd name="connsiteX1" fmla="*/ 2773680 w 3700272"/>
                      <a:gd name="connsiteY1" fmla="*/ 68979 h 1984482"/>
                      <a:gd name="connsiteX2" fmla="*/ 1840992 w 3700272"/>
                      <a:gd name="connsiteY2" fmla="*/ 1001667 h 1984482"/>
                      <a:gd name="connsiteX3" fmla="*/ 914400 w 3700272"/>
                      <a:gd name="connsiteY3" fmla="*/ 1916067 h 1984482"/>
                      <a:gd name="connsiteX4" fmla="*/ 0 w 3700272"/>
                      <a:gd name="connsiteY4" fmla="*/ 1916067 h 1984482"/>
                      <a:gd name="connsiteX0" fmla="*/ 3700272 w 3700272"/>
                      <a:gd name="connsiteY0" fmla="*/ 56787 h 1926977"/>
                      <a:gd name="connsiteX1" fmla="*/ 2773680 w 3700272"/>
                      <a:gd name="connsiteY1" fmla="*/ 68979 h 1926977"/>
                      <a:gd name="connsiteX2" fmla="*/ 1840992 w 3700272"/>
                      <a:gd name="connsiteY2" fmla="*/ 1001667 h 1926977"/>
                      <a:gd name="connsiteX3" fmla="*/ 914400 w 3700272"/>
                      <a:gd name="connsiteY3" fmla="*/ 1818531 h 1926977"/>
                      <a:gd name="connsiteX4" fmla="*/ 0 w 3700272"/>
                      <a:gd name="connsiteY4" fmla="*/ 1916067 h 1926977"/>
                      <a:gd name="connsiteX0" fmla="*/ 3700272 w 3700272"/>
                      <a:gd name="connsiteY0" fmla="*/ 0 h 1870190"/>
                      <a:gd name="connsiteX1" fmla="*/ 2773680 w 3700272"/>
                      <a:gd name="connsiteY1" fmla="*/ 121920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0190"/>
                      <a:gd name="connsiteX1" fmla="*/ 2330335 w 3700272"/>
                      <a:gd name="connsiteY1" fmla="*/ 108065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2922"/>
                      <a:gd name="connsiteX1" fmla="*/ 2330335 w 3700272"/>
                      <a:gd name="connsiteY1" fmla="*/ 108065 h 1872922"/>
                      <a:gd name="connsiteX2" fmla="*/ 1840992 w 3700272"/>
                      <a:gd name="connsiteY2" fmla="*/ 944880 h 1872922"/>
                      <a:gd name="connsiteX3" fmla="*/ 1371600 w 3700272"/>
                      <a:gd name="connsiteY3" fmla="*/ 1768671 h 1872922"/>
                      <a:gd name="connsiteX4" fmla="*/ 0 w 3700272"/>
                      <a:gd name="connsiteY4" fmla="*/ 1859280 h 1872922"/>
                      <a:gd name="connsiteX0" fmla="*/ 3700272 w 3700272"/>
                      <a:gd name="connsiteY0" fmla="*/ 52308 h 1925230"/>
                      <a:gd name="connsiteX1" fmla="*/ 2330335 w 3700272"/>
                      <a:gd name="connsiteY1" fmla="*/ 160373 h 1925230"/>
                      <a:gd name="connsiteX2" fmla="*/ 1371600 w 3700272"/>
                      <a:gd name="connsiteY2" fmla="*/ 1820979 h 1925230"/>
                      <a:gd name="connsiteX3" fmla="*/ 0 w 3700272"/>
                      <a:gd name="connsiteY3" fmla="*/ 1911588 h 1925230"/>
                      <a:gd name="connsiteX0" fmla="*/ 3700272 w 3700272"/>
                      <a:gd name="connsiteY0" fmla="*/ 0 h 1919590"/>
                      <a:gd name="connsiteX1" fmla="*/ 2309553 w 3700272"/>
                      <a:gd name="connsiteY1" fmla="*/ 225829 h 1919590"/>
                      <a:gd name="connsiteX2" fmla="*/ 1371600 w 3700272"/>
                      <a:gd name="connsiteY2" fmla="*/ 1768671 h 1919590"/>
                      <a:gd name="connsiteX3" fmla="*/ 0 w 3700272"/>
                      <a:gd name="connsiteY3" fmla="*/ 1859280 h 1919590"/>
                      <a:gd name="connsiteX0" fmla="*/ 3700272 w 3700272"/>
                      <a:gd name="connsiteY0" fmla="*/ 0 h 1875409"/>
                      <a:gd name="connsiteX1" fmla="*/ 2309553 w 3700272"/>
                      <a:gd name="connsiteY1" fmla="*/ 225829 h 1875409"/>
                      <a:gd name="connsiteX2" fmla="*/ 1371600 w 3700272"/>
                      <a:gd name="connsiteY2" fmla="*/ 1678617 h 1875409"/>
                      <a:gd name="connsiteX3" fmla="*/ 0 w 3700272"/>
                      <a:gd name="connsiteY3" fmla="*/ 1859280 h 1875409"/>
                      <a:gd name="connsiteX0" fmla="*/ 3700272 w 3700272"/>
                      <a:gd name="connsiteY0" fmla="*/ 0 h 1863045"/>
                      <a:gd name="connsiteX1" fmla="*/ 2309553 w 3700272"/>
                      <a:gd name="connsiteY1" fmla="*/ 225829 h 1863045"/>
                      <a:gd name="connsiteX2" fmla="*/ 1392382 w 3700272"/>
                      <a:gd name="connsiteY2" fmla="*/ 1630126 h 1863045"/>
                      <a:gd name="connsiteX3" fmla="*/ 0 w 3700272"/>
                      <a:gd name="connsiteY3" fmla="*/ 1859280 h 1863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00272" h="1863045">
                        <a:moveTo>
                          <a:pt x="3700272" y="0"/>
                        </a:moveTo>
                        <a:cubicBezTo>
                          <a:pt x="3373628" y="18796"/>
                          <a:pt x="2694201" y="-45859"/>
                          <a:pt x="2309553" y="225829"/>
                        </a:cubicBezTo>
                        <a:cubicBezTo>
                          <a:pt x="1924905" y="497517"/>
                          <a:pt x="1777307" y="1357884"/>
                          <a:pt x="1392382" y="1630126"/>
                        </a:cubicBezTo>
                        <a:cubicBezTo>
                          <a:pt x="1007457" y="1902368"/>
                          <a:pt x="315976" y="1862328"/>
                          <a:pt x="0" y="1859280"/>
                        </a:cubicBezTo>
                      </a:path>
                    </a:pathLst>
                  </a:cu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3373B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2E65088-0BF9-434A-8C65-EC8027E8F80D}"/>
                    </a:ext>
                  </a:extLst>
                </p:cNvPr>
                <p:cNvGrpSpPr/>
                <p:nvPr/>
              </p:nvGrpSpPr>
              <p:grpSpPr>
                <a:xfrm>
                  <a:off x="2718255" y="2643758"/>
                  <a:ext cx="288032" cy="288032"/>
                  <a:chOff x="8100392" y="3003798"/>
                  <a:chExt cx="288032" cy="28803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0" name="Oval 199">
                        <a:extLst>
                          <a:ext uri="{FF2B5EF4-FFF2-40B4-BE49-F238E27FC236}">
                            <a16:creationId xmlns:a16="http://schemas.microsoft.com/office/drawing/2014/main" id="{9FBE98BC-CCFF-43F5-890B-7B406CE193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</m:t>
                              </m:r>
                            </m:oMath>
                          </m:oMathPara>
                        </a14:m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ira Sans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0" name="Oval 199">
                        <a:extLst>
                          <a:ext uri="{FF2B5EF4-FFF2-40B4-BE49-F238E27FC236}">
                            <a16:creationId xmlns:a16="http://schemas.microsoft.com/office/drawing/2014/main" id="{9FBE98BC-CCFF-43F5-890B-7B406CE1935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  <a:blipFill>
                        <a:blip r:embed="rId5"/>
                        <a:stretch>
                          <a:fillRect l="-196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01" name="Freeform: Shape 200">
                    <a:extLst>
                      <a:ext uri="{FF2B5EF4-FFF2-40B4-BE49-F238E27FC236}">
                        <a16:creationId xmlns:a16="http://schemas.microsoft.com/office/drawing/2014/main" id="{4AE14C29-353E-4F9F-8E7F-2E301F54B1E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140242" y="3040105"/>
                    <a:ext cx="216000" cy="216000"/>
                  </a:xfrm>
                  <a:custGeom>
                    <a:avLst/>
                    <a:gdLst>
                      <a:gd name="connsiteX0" fmla="*/ 3700272 w 3700272"/>
                      <a:gd name="connsiteY0" fmla="*/ 81629 h 2028897"/>
                      <a:gd name="connsiteX1" fmla="*/ 2773680 w 3700272"/>
                      <a:gd name="connsiteY1" fmla="*/ 93821 h 2028897"/>
                      <a:gd name="connsiteX2" fmla="*/ 1840992 w 3700272"/>
                      <a:gd name="connsiteY2" fmla="*/ 1026509 h 2028897"/>
                      <a:gd name="connsiteX3" fmla="*/ 914400 w 3700272"/>
                      <a:gd name="connsiteY3" fmla="*/ 1940909 h 2028897"/>
                      <a:gd name="connsiteX4" fmla="*/ 0 w 3700272"/>
                      <a:gd name="connsiteY4" fmla="*/ 1940909 h 2028897"/>
                      <a:gd name="connsiteX0" fmla="*/ 3700272 w 3700272"/>
                      <a:gd name="connsiteY0" fmla="*/ 56787 h 2004055"/>
                      <a:gd name="connsiteX1" fmla="*/ 2773680 w 3700272"/>
                      <a:gd name="connsiteY1" fmla="*/ 68979 h 2004055"/>
                      <a:gd name="connsiteX2" fmla="*/ 1840992 w 3700272"/>
                      <a:gd name="connsiteY2" fmla="*/ 1001667 h 2004055"/>
                      <a:gd name="connsiteX3" fmla="*/ 914400 w 3700272"/>
                      <a:gd name="connsiteY3" fmla="*/ 1916067 h 2004055"/>
                      <a:gd name="connsiteX4" fmla="*/ 0 w 3700272"/>
                      <a:gd name="connsiteY4" fmla="*/ 1916067 h 2004055"/>
                      <a:gd name="connsiteX0" fmla="*/ 3700272 w 3700272"/>
                      <a:gd name="connsiteY0" fmla="*/ 56787 h 1984482"/>
                      <a:gd name="connsiteX1" fmla="*/ 2773680 w 3700272"/>
                      <a:gd name="connsiteY1" fmla="*/ 68979 h 1984482"/>
                      <a:gd name="connsiteX2" fmla="*/ 1840992 w 3700272"/>
                      <a:gd name="connsiteY2" fmla="*/ 1001667 h 1984482"/>
                      <a:gd name="connsiteX3" fmla="*/ 914400 w 3700272"/>
                      <a:gd name="connsiteY3" fmla="*/ 1916067 h 1984482"/>
                      <a:gd name="connsiteX4" fmla="*/ 0 w 3700272"/>
                      <a:gd name="connsiteY4" fmla="*/ 1916067 h 1984482"/>
                      <a:gd name="connsiteX0" fmla="*/ 3700272 w 3700272"/>
                      <a:gd name="connsiteY0" fmla="*/ 56787 h 1926977"/>
                      <a:gd name="connsiteX1" fmla="*/ 2773680 w 3700272"/>
                      <a:gd name="connsiteY1" fmla="*/ 68979 h 1926977"/>
                      <a:gd name="connsiteX2" fmla="*/ 1840992 w 3700272"/>
                      <a:gd name="connsiteY2" fmla="*/ 1001667 h 1926977"/>
                      <a:gd name="connsiteX3" fmla="*/ 914400 w 3700272"/>
                      <a:gd name="connsiteY3" fmla="*/ 1818531 h 1926977"/>
                      <a:gd name="connsiteX4" fmla="*/ 0 w 3700272"/>
                      <a:gd name="connsiteY4" fmla="*/ 1916067 h 1926977"/>
                      <a:gd name="connsiteX0" fmla="*/ 3700272 w 3700272"/>
                      <a:gd name="connsiteY0" fmla="*/ 0 h 1870190"/>
                      <a:gd name="connsiteX1" fmla="*/ 2773680 w 3700272"/>
                      <a:gd name="connsiteY1" fmla="*/ 121920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0190"/>
                      <a:gd name="connsiteX1" fmla="*/ 2330335 w 3700272"/>
                      <a:gd name="connsiteY1" fmla="*/ 108065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2922"/>
                      <a:gd name="connsiteX1" fmla="*/ 2330335 w 3700272"/>
                      <a:gd name="connsiteY1" fmla="*/ 108065 h 1872922"/>
                      <a:gd name="connsiteX2" fmla="*/ 1840992 w 3700272"/>
                      <a:gd name="connsiteY2" fmla="*/ 944880 h 1872922"/>
                      <a:gd name="connsiteX3" fmla="*/ 1371600 w 3700272"/>
                      <a:gd name="connsiteY3" fmla="*/ 1768671 h 1872922"/>
                      <a:gd name="connsiteX4" fmla="*/ 0 w 3700272"/>
                      <a:gd name="connsiteY4" fmla="*/ 1859280 h 1872922"/>
                      <a:gd name="connsiteX0" fmla="*/ 3700272 w 3700272"/>
                      <a:gd name="connsiteY0" fmla="*/ 52308 h 1925230"/>
                      <a:gd name="connsiteX1" fmla="*/ 2330335 w 3700272"/>
                      <a:gd name="connsiteY1" fmla="*/ 160373 h 1925230"/>
                      <a:gd name="connsiteX2" fmla="*/ 1371600 w 3700272"/>
                      <a:gd name="connsiteY2" fmla="*/ 1820979 h 1925230"/>
                      <a:gd name="connsiteX3" fmla="*/ 0 w 3700272"/>
                      <a:gd name="connsiteY3" fmla="*/ 1911588 h 1925230"/>
                      <a:gd name="connsiteX0" fmla="*/ 3700272 w 3700272"/>
                      <a:gd name="connsiteY0" fmla="*/ 0 h 1919590"/>
                      <a:gd name="connsiteX1" fmla="*/ 2309553 w 3700272"/>
                      <a:gd name="connsiteY1" fmla="*/ 225829 h 1919590"/>
                      <a:gd name="connsiteX2" fmla="*/ 1371600 w 3700272"/>
                      <a:gd name="connsiteY2" fmla="*/ 1768671 h 1919590"/>
                      <a:gd name="connsiteX3" fmla="*/ 0 w 3700272"/>
                      <a:gd name="connsiteY3" fmla="*/ 1859280 h 1919590"/>
                      <a:gd name="connsiteX0" fmla="*/ 3700272 w 3700272"/>
                      <a:gd name="connsiteY0" fmla="*/ 0 h 1875409"/>
                      <a:gd name="connsiteX1" fmla="*/ 2309553 w 3700272"/>
                      <a:gd name="connsiteY1" fmla="*/ 225829 h 1875409"/>
                      <a:gd name="connsiteX2" fmla="*/ 1371600 w 3700272"/>
                      <a:gd name="connsiteY2" fmla="*/ 1678617 h 1875409"/>
                      <a:gd name="connsiteX3" fmla="*/ 0 w 3700272"/>
                      <a:gd name="connsiteY3" fmla="*/ 1859280 h 1875409"/>
                      <a:gd name="connsiteX0" fmla="*/ 3700272 w 3700272"/>
                      <a:gd name="connsiteY0" fmla="*/ 0 h 1863045"/>
                      <a:gd name="connsiteX1" fmla="*/ 2309553 w 3700272"/>
                      <a:gd name="connsiteY1" fmla="*/ 225829 h 1863045"/>
                      <a:gd name="connsiteX2" fmla="*/ 1392382 w 3700272"/>
                      <a:gd name="connsiteY2" fmla="*/ 1630126 h 1863045"/>
                      <a:gd name="connsiteX3" fmla="*/ 0 w 3700272"/>
                      <a:gd name="connsiteY3" fmla="*/ 1859280 h 1863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00272" h="1863045">
                        <a:moveTo>
                          <a:pt x="3700272" y="0"/>
                        </a:moveTo>
                        <a:cubicBezTo>
                          <a:pt x="3373628" y="18796"/>
                          <a:pt x="2694201" y="-45859"/>
                          <a:pt x="2309553" y="225829"/>
                        </a:cubicBezTo>
                        <a:cubicBezTo>
                          <a:pt x="1924905" y="497517"/>
                          <a:pt x="1777307" y="1357884"/>
                          <a:pt x="1392382" y="1630126"/>
                        </a:cubicBezTo>
                        <a:cubicBezTo>
                          <a:pt x="1007457" y="1902368"/>
                          <a:pt x="315976" y="1862328"/>
                          <a:pt x="0" y="1859280"/>
                        </a:cubicBezTo>
                      </a:path>
                    </a:pathLst>
                  </a:cu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3373B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A0D33DC5-B8AE-4958-A7A3-794DE2759618}"/>
                    </a:ext>
                  </a:extLst>
                </p:cNvPr>
                <p:cNvGrpSpPr/>
                <p:nvPr/>
              </p:nvGrpSpPr>
              <p:grpSpPr>
                <a:xfrm>
                  <a:off x="2718255" y="3003798"/>
                  <a:ext cx="288032" cy="288032"/>
                  <a:chOff x="8100392" y="3003798"/>
                  <a:chExt cx="288032" cy="28803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8" name="Oval 197">
                        <a:extLst>
                          <a:ext uri="{FF2B5EF4-FFF2-40B4-BE49-F238E27FC236}">
                            <a16:creationId xmlns:a16="http://schemas.microsoft.com/office/drawing/2014/main" id="{97E7DE92-E416-4EB0-8E88-C97025EBCE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</m:t>
                              </m:r>
                            </m:oMath>
                          </m:oMathPara>
                        </a14:m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ira Sans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98" name="Oval 197">
                        <a:extLst>
                          <a:ext uri="{FF2B5EF4-FFF2-40B4-BE49-F238E27FC236}">
                            <a16:creationId xmlns:a16="http://schemas.microsoft.com/office/drawing/2014/main" id="{97E7DE92-E416-4EB0-8E88-C97025EBCE2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 l="-196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99" name="Freeform: Shape 198">
                    <a:extLst>
                      <a:ext uri="{FF2B5EF4-FFF2-40B4-BE49-F238E27FC236}">
                        <a16:creationId xmlns:a16="http://schemas.microsoft.com/office/drawing/2014/main" id="{86FF45DD-183E-48B8-BACD-1B10484DDCA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140242" y="3040105"/>
                    <a:ext cx="216000" cy="216000"/>
                  </a:xfrm>
                  <a:custGeom>
                    <a:avLst/>
                    <a:gdLst>
                      <a:gd name="connsiteX0" fmla="*/ 3700272 w 3700272"/>
                      <a:gd name="connsiteY0" fmla="*/ 81629 h 2028897"/>
                      <a:gd name="connsiteX1" fmla="*/ 2773680 w 3700272"/>
                      <a:gd name="connsiteY1" fmla="*/ 93821 h 2028897"/>
                      <a:gd name="connsiteX2" fmla="*/ 1840992 w 3700272"/>
                      <a:gd name="connsiteY2" fmla="*/ 1026509 h 2028897"/>
                      <a:gd name="connsiteX3" fmla="*/ 914400 w 3700272"/>
                      <a:gd name="connsiteY3" fmla="*/ 1940909 h 2028897"/>
                      <a:gd name="connsiteX4" fmla="*/ 0 w 3700272"/>
                      <a:gd name="connsiteY4" fmla="*/ 1940909 h 2028897"/>
                      <a:gd name="connsiteX0" fmla="*/ 3700272 w 3700272"/>
                      <a:gd name="connsiteY0" fmla="*/ 56787 h 2004055"/>
                      <a:gd name="connsiteX1" fmla="*/ 2773680 w 3700272"/>
                      <a:gd name="connsiteY1" fmla="*/ 68979 h 2004055"/>
                      <a:gd name="connsiteX2" fmla="*/ 1840992 w 3700272"/>
                      <a:gd name="connsiteY2" fmla="*/ 1001667 h 2004055"/>
                      <a:gd name="connsiteX3" fmla="*/ 914400 w 3700272"/>
                      <a:gd name="connsiteY3" fmla="*/ 1916067 h 2004055"/>
                      <a:gd name="connsiteX4" fmla="*/ 0 w 3700272"/>
                      <a:gd name="connsiteY4" fmla="*/ 1916067 h 2004055"/>
                      <a:gd name="connsiteX0" fmla="*/ 3700272 w 3700272"/>
                      <a:gd name="connsiteY0" fmla="*/ 56787 h 1984482"/>
                      <a:gd name="connsiteX1" fmla="*/ 2773680 w 3700272"/>
                      <a:gd name="connsiteY1" fmla="*/ 68979 h 1984482"/>
                      <a:gd name="connsiteX2" fmla="*/ 1840992 w 3700272"/>
                      <a:gd name="connsiteY2" fmla="*/ 1001667 h 1984482"/>
                      <a:gd name="connsiteX3" fmla="*/ 914400 w 3700272"/>
                      <a:gd name="connsiteY3" fmla="*/ 1916067 h 1984482"/>
                      <a:gd name="connsiteX4" fmla="*/ 0 w 3700272"/>
                      <a:gd name="connsiteY4" fmla="*/ 1916067 h 1984482"/>
                      <a:gd name="connsiteX0" fmla="*/ 3700272 w 3700272"/>
                      <a:gd name="connsiteY0" fmla="*/ 56787 h 1926977"/>
                      <a:gd name="connsiteX1" fmla="*/ 2773680 w 3700272"/>
                      <a:gd name="connsiteY1" fmla="*/ 68979 h 1926977"/>
                      <a:gd name="connsiteX2" fmla="*/ 1840992 w 3700272"/>
                      <a:gd name="connsiteY2" fmla="*/ 1001667 h 1926977"/>
                      <a:gd name="connsiteX3" fmla="*/ 914400 w 3700272"/>
                      <a:gd name="connsiteY3" fmla="*/ 1818531 h 1926977"/>
                      <a:gd name="connsiteX4" fmla="*/ 0 w 3700272"/>
                      <a:gd name="connsiteY4" fmla="*/ 1916067 h 1926977"/>
                      <a:gd name="connsiteX0" fmla="*/ 3700272 w 3700272"/>
                      <a:gd name="connsiteY0" fmla="*/ 0 h 1870190"/>
                      <a:gd name="connsiteX1" fmla="*/ 2773680 w 3700272"/>
                      <a:gd name="connsiteY1" fmla="*/ 121920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0190"/>
                      <a:gd name="connsiteX1" fmla="*/ 2330335 w 3700272"/>
                      <a:gd name="connsiteY1" fmla="*/ 108065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2922"/>
                      <a:gd name="connsiteX1" fmla="*/ 2330335 w 3700272"/>
                      <a:gd name="connsiteY1" fmla="*/ 108065 h 1872922"/>
                      <a:gd name="connsiteX2" fmla="*/ 1840992 w 3700272"/>
                      <a:gd name="connsiteY2" fmla="*/ 944880 h 1872922"/>
                      <a:gd name="connsiteX3" fmla="*/ 1371600 w 3700272"/>
                      <a:gd name="connsiteY3" fmla="*/ 1768671 h 1872922"/>
                      <a:gd name="connsiteX4" fmla="*/ 0 w 3700272"/>
                      <a:gd name="connsiteY4" fmla="*/ 1859280 h 1872922"/>
                      <a:gd name="connsiteX0" fmla="*/ 3700272 w 3700272"/>
                      <a:gd name="connsiteY0" fmla="*/ 52308 h 1925230"/>
                      <a:gd name="connsiteX1" fmla="*/ 2330335 w 3700272"/>
                      <a:gd name="connsiteY1" fmla="*/ 160373 h 1925230"/>
                      <a:gd name="connsiteX2" fmla="*/ 1371600 w 3700272"/>
                      <a:gd name="connsiteY2" fmla="*/ 1820979 h 1925230"/>
                      <a:gd name="connsiteX3" fmla="*/ 0 w 3700272"/>
                      <a:gd name="connsiteY3" fmla="*/ 1911588 h 1925230"/>
                      <a:gd name="connsiteX0" fmla="*/ 3700272 w 3700272"/>
                      <a:gd name="connsiteY0" fmla="*/ 0 h 1919590"/>
                      <a:gd name="connsiteX1" fmla="*/ 2309553 w 3700272"/>
                      <a:gd name="connsiteY1" fmla="*/ 225829 h 1919590"/>
                      <a:gd name="connsiteX2" fmla="*/ 1371600 w 3700272"/>
                      <a:gd name="connsiteY2" fmla="*/ 1768671 h 1919590"/>
                      <a:gd name="connsiteX3" fmla="*/ 0 w 3700272"/>
                      <a:gd name="connsiteY3" fmla="*/ 1859280 h 1919590"/>
                      <a:gd name="connsiteX0" fmla="*/ 3700272 w 3700272"/>
                      <a:gd name="connsiteY0" fmla="*/ 0 h 1875409"/>
                      <a:gd name="connsiteX1" fmla="*/ 2309553 w 3700272"/>
                      <a:gd name="connsiteY1" fmla="*/ 225829 h 1875409"/>
                      <a:gd name="connsiteX2" fmla="*/ 1371600 w 3700272"/>
                      <a:gd name="connsiteY2" fmla="*/ 1678617 h 1875409"/>
                      <a:gd name="connsiteX3" fmla="*/ 0 w 3700272"/>
                      <a:gd name="connsiteY3" fmla="*/ 1859280 h 1875409"/>
                      <a:gd name="connsiteX0" fmla="*/ 3700272 w 3700272"/>
                      <a:gd name="connsiteY0" fmla="*/ 0 h 1863045"/>
                      <a:gd name="connsiteX1" fmla="*/ 2309553 w 3700272"/>
                      <a:gd name="connsiteY1" fmla="*/ 225829 h 1863045"/>
                      <a:gd name="connsiteX2" fmla="*/ 1392382 w 3700272"/>
                      <a:gd name="connsiteY2" fmla="*/ 1630126 h 1863045"/>
                      <a:gd name="connsiteX3" fmla="*/ 0 w 3700272"/>
                      <a:gd name="connsiteY3" fmla="*/ 1859280 h 1863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00272" h="1863045">
                        <a:moveTo>
                          <a:pt x="3700272" y="0"/>
                        </a:moveTo>
                        <a:cubicBezTo>
                          <a:pt x="3373628" y="18796"/>
                          <a:pt x="2694201" y="-45859"/>
                          <a:pt x="2309553" y="225829"/>
                        </a:cubicBezTo>
                        <a:cubicBezTo>
                          <a:pt x="1924905" y="497517"/>
                          <a:pt x="1777307" y="1357884"/>
                          <a:pt x="1392382" y="1630126"/>
                        </a:cubicBezTo>
                        <a:cubicBezTo>
                          <a:pt x="1007457" y="1902368"/>
                          <a:pt x="315976" y="1862328"/>
                          <a:pt x="0" y="1859280"/>
                        </a:cubicBezTo>
                      </a:path>
                    </a:pathLst>
                  </a:cu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3373B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3934CFB9-8CC1-4047-A6DF-05B62158DDDE}"/>
                    </a:ext>
                  </a:extLst>
                </p:cNvPr>
                <p:cNvGrpSpPr/>
                <p:nvPr/>
              </p:nvGrpSpPr>
              <p:grpSpPr>
                <a:xfrm>
                  <a:off x="2718255" y="3363838"/>
                  <a:ext cx="288032" cy="288032"/>
                  <a:chOff x="8100392" y="3003798"/>
                  <a:chExt cx="288032" cy="28803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6" name="Oval 195">
                        <a:extLst>
                          <a:ext uri="{FF2B5EF4-FFF2-40B4-BE49-F238E27FC236}">
                            <a16:creationId xmlns:a16="http://schemas.microsoft.com/office/drawing/2014/main" id="{33BC699D-2247-42D6-8CB7-DCBBF69FCC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</m:t>
                              </m:r>
                            </m:oMath>
                          </m:oMathPara>
                        </a14:m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ira Sans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96" name="Oval 195">
                        <a:extLst>
                          <a:ext uri="{FF2B5EF4-FFF2-40B4-BE49-F238E27FC236}">
                            <a16:creationId xmlns:a16="http://schemas.microsoft.com/office/drawing/2014/main" id="{33BC699D-2247-42D6-8CB7-DCBBF69FCCE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 l="-196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97" name="Freeform: Shape 196">
                    <a:extLst>
                      <a:ext uri="{FF2B5EF4-FFF2-40B4-BE49-F238E27FC236}">
                        <a16:creationId xmlns:a16="http://schemas.microsoft.com/office/drawing/2014/main" id="{62E72624-E504-4AE8-9894-6F4F674D628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140242" y="3040105"/>
                    <a:ext cx="216000" cy="216000"/>
                  </a:xfrm>
                  <a:custGeom>
                    <a:avLst/>
                    <a:gdLst>
                      <a:gd name="connsiteX0" fmla="*/ 3700272 w 3700272"/>
                      <a:gd name="connsiteY0" fmla="*/ 81629 h 2028897"/>
                      <a:gd name="connsiteX1" fmla="*/ 2773680 w 3700272"/>
                      <a:gd name="connsiteY1" fmla="*/ 93821 h 2028897"/>
                      <a:gd name="connsiteX2" fmla="*/ 1840992 w 3700272"/>
                      <a:gd name="connsiteY2" fmla="*/ 1026509 h 2028897"/>
                      <a:gd name="connsiteX3" fmla="*/ 914400 w 3700272"/>
                      <a:gd name="connsiteY3" fmla="*/ 1940909 h 2028897"/>
                      <a:gd name="connsiteX4" fmla="*/ 0 w 3700272"/>
                      <a:gd name="connsiteY4" fmla="*/ 1940909 h 2028897"/>
                      <a:gd name="connsiteX0" fmla="*/ 3700272 w 3700272"/>
                      <a:gd name="connsiteY0" fmla="*/ 56787 h 2004055"/>
                      <a:gd name="connsiteX1" fmla="*/ 2773680 w 3700272"/>
                      <a:gd name="connsiteY1" fmla="*/ 68979 h 2004055"/>
                      <a:gd name="connsiteX2" fmla="*/ 1840992 w 3700272"/>
                      <a:gd name="connsiteY2" fmla="*/ 1001667 h 2004055"/>
                      <a:gd name="connsiteX3" fmla="*/ 914400 w 3700272"/>
                      <a:gd name="connsiteY3" fmla="*/ 1916067 h 2004055"/>
                      <a:gd name="connsiteX4" fmla="*/ 0 w 3700272"/>
                      <a:gd name="connsiteY4" fmla="*/ 1916067 h 2004055"/>
                      <a:gd name="connsiteX0" fmla="*/ 3700272 w 3700272"/>
                      <a:gd name="connsiteY0" fmla="*/ 56787 h 1984482"/>
                      <a:gd name="connsiteX1" fmla="*/ 2773680 w 3700272"/>
                      <a:gd name="connsiteY1" fmla="*/ 68979 h 1984482"/>
                      <a:gd name="connsiteX2" fmla="*/ 1840992 w 3700272"/>
                      <a:gd name="connsiteY2" fmla="*/ 1001667 h 1984482"/>
                      <a:gd name="connsiteX3" fmla="*/ 914400 w 3700272"/>
                      <a:gd name="connsiteY3" fmla="*/ 1916067 h 1984482"/>
                      <a:gd name="connsiteX4" fmla="*/ 0 w 3700272"/>
                      <a:gd name="connsiteY4" fmla="*/ 1916067 h 1984482"/>
                      <a:gd name="connsiteX0" fmla="*/ 3700272 w 3700272"/>
                      <a:gd name="connsiteY0" fmla="*/ 56787 h 1926977"/>
                      <a:gd name="connsiteX1" fmla="*/ 2773680 w 3700272"/>
                      <a:gd name="connsiteY1" fmla="*/ 68979 h 1926977"/>
                      <a:gd name="connsiteX2" fmla="*/ 1840992 w 3700272"/>
                      <a:gd name="connsiteY2" fmla="*/ 1001667 h 1926977"/>
                      <a:gd name="connsiteX3" fmla="*/ 914400 w 3700272"/>
                      <a:gd name="connsiteY3" fmla="*/ 1818531 h 1926977"/>
                      <a:gd name="connsiteX4" fmla="*/ 0 w 3700272"/>
                      <a:gd name="connsiteY4" fmla="*/ 1916067 h 1926977"/>
                      <a:gd name="connsiteX0" fmla="*/ 3700272 w 3700272"/>
                      <a:gd name="connsiteY0" fmla="*/ 0 h 1870190"/>
                      <a:gd name="connsiteX1" fmla="*/ 2773680 w 3700272"/>
                      <a:gd name="connsiteY1" fmla="*/ 121920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0190"/>
                      <a:gd name="connsiteX1" fmla="*/ 2330335 w 3700272"/>
                      <a:gd name="connsiteY1" fmla="*/ 108065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2922"/>
                      <a:gd name="connsiteX1" fmla="*/ 2330335 w 3700272"/>
                      <a:gd name="connsiteY1" fmla="*/ 108065 h 1872922"/>
                      <a:gd name="connsiteX2" fmla="*/ 1840992 w 3700272"/>
                      <a:gd name="connsiteY2" fmla="*/ 944880 h 1872922"/>
                      <a:gd name="connsiteX3" fmla="*/ 1371600 w 3700272"/>
                      <a:gd name="connsiteY3" fmla="*/ 1768671 h 1872922"/>
                      <a:gd name="connsiteX4" fmla="*/ 0 w 3700272"/>
                      <a:gd name="connsiteY4" fmla="*/ 1859280 h 1872922"/>
                      <a:gd name="connsiteX0" fmla="*/ 3700272 w 3700272"/>
                      <a:gd name="connsiteY0" fmla="*/ 52308 h 1925230"/>
                      <a:gd name="connsiteX1" fmla="*/ 2330335 w 3700272"/>
                      <a:gd name="connsiteY1" fmla="*/ 160373 h 1925230"/>
                      <a:gd name="connsiteX2" fmla="*/ 1371600 w 3700272"/>
                      <a:gd name="connsiteY2" fmla="*/ 1820979 h 1925230"/>
                      <a:gd name="connsiteX3" fmla="*/ 0 w 3700272"/>
                      <a:gd name="connsiteY3" fmla="*/ 1911588 h 1925230"/>
                      <a:gd name="connsiteX0" fmla="*/ 3700272 w 3700272"/>
                      <a:gd name="connsiteY0" fmla="*/ 0 h 1919590"/>
                      <a:gd name="connsiteX1" fmla="*/ 2309553 w 3700272"/>
                      <a:gd name="connsiteY1" fmla="*/ 225829 h 1919590"/>
                      <a:gd name="connsiteX2" fmla="*/ 1371600 w 3700272"/>
                      <a:gd name="connsiteY2" fmla="*/ 1768671 h 1919590"/>
                      <a:gd name="connsiteX3" fmla="*/ 0 w 3700272"/>
                      <a:gd name="connsiteY3" fmla="*/ 1859280 h 1919590"/>
                      <a:gd name="connsiteX0" fmla="*/ 3700272 w 3700272"/>
                      <a:gd name="connsiteY0" fmla="*/ 0 h 1875409"/>
                      <a:gd name="connsiteX1" fmla="*/ 2309553 w 3700272"/>
                      <a:gd name="connsiteY1" fmla="*/ 225829 h 1875409"/>
                      <a:gd name="connsiteX2" fmla="*/ 1371600 w 3700272"/>
                      <a:gd name="connsiteY2" fmla="*/ 1678617 h 1875409"/>
                      <a:gd name="connsiteX3" fmla="*/ 0 w 3700272"/>
                      <a:gd name="connsiteY3" fmla="*/ 1859280 h 1875409"/>
                      <a:gd name="connsiteX0" fmla="*/ 3700272 w 3700272"/>
                      <a:gd name="connsiteY0" fmla="*/ 0 h 1863045"/>
                      <a:gd name="connsiteX1" fmla="*/ 2309553 w 3700272"/>
                      <a:gd name="connsiteY1" fmla="*/ 225829 h 1863045"/>
                      <a:gd name="connsiteX2" fmla="*/ 1392382 w 3700272"/>
                      <a:gd name="connsiteY2" fmla="*/ 1630126 h 1863045"/>
                      <a:gd name="connsiteX3" fmla="*/ 0 w 3700272"/>
                      <a:gd name="connsiteY3" fmla="*/ 1859280 h 1863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00272" h="1863045">
                        <a:moveTo>
                          <a:pt x="3700272" y="0"/>
                        </a:moveTo>
                        <a:cubicBezTo>
                          <a:pt x="3373628" y="18796"/>
                          <a:pt x="2694201" y="-45859"/>
                          <a:pt x="2309553" y="225829"/>
                        </a:cubicBezTo>
                        <a:cubicBezTo>
                          <a:pt x="1924905" y="497517"/>
                          <a:pt x="1777307" y="1357884"/>
                          <a:pt x="1392382" y="1630126"/>
                        </a:cubicBezTo>
                        <a:cubicBezTo>
                          <a:pt x="1007457" y="1902368"/>
                          <a:pt x="315976" y="1862328"/>
                          <a:pt x="0" y="1859280"/>
                        </a:cubicBezTo>
                      </a:path>
                    </a:pathLst>
                  </a:cu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3373B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5DB56DB6-1DF5-4E26-9870-E4BFBF4D1D87}"/>
                    </a:ext>
                  </a:extLst>
                </p:cNvPr>
                <p:cNvGrpSpPr/>
                <p:nvPr/>
              </p:nvGrpSpPr>
              <p:grpSpPr>
                <a:xfrm>
                  <a:off x="2718255" y="3723878"/>
                  <a:ext cx="288032" cy="288032"/>
                  <a:chOff x="8100392" y="3003798"/>
                  <a:chExt cx="288032" cy="28803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4" name="Oval 193">
                        <a:extLst>
                          <a:ext uri="{FF2B5EF4-FFF2-40B4-BE49-F238E27FC236}">
                            <a16:creationId xmlns:a16="http://schemas.microsoft.com/office/drawing/2014/main" id="{96DA59D3-6ECA-42F3-BD74-E3745B8D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</m:t>
                              </m:r>
                            </m:oMath>
                          </m:oMathPara>
                        </a14:m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ira Sans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94" name="Oval 193">
                        <a:extLst>
                          <a:ext uri="{FF2B5EF4-FFF2-40B4-BE49-F238E27FC236}">
                            <a16:creationId xmlns:a16="http://schemas.microsoft.com/office/drawing/2014/main" id="{96DA59D3-6ECA-42F3-BD74-E3745B8DFCB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 l="-196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95" name="Freeform: Shape 194">
                    <a:extLst>
                      <a:ext uri="{FF2B5EF4-FFF2-40B4-BE49-F238E27FC236}">
                        <a16:creationId xmlns:a16="http://schemas.microsoft.com/office/drawing/2014/main" id="{00BA4725-60FC-48C5-BDC9-B76F07E3B3D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140242" y="3040105"/>
                    <a:ext cx="216000" cy="216000"/>
                  </a:xfrm>
                  <a:custGeom>
                    <a:avLst/>
                    <a:gdLst>
                      <a:gd name="connsiteX0" fmla="*/ 3700272 w 3700272"/>
                      <a:gd name="connsiteY0" fmla="*/ 81629 h 2028897"/>
                      <a:gd name="connsiteX1" fmla="*/ 2773680 w 3700272"/>
                      <a:gd name="connsiteY1" fmla="*/ 93821 h 2028897"/>
                      <a:gd name="connsiteX2" fmla="*/ 1840992 w 3700272"/>
                      <a:gd name="connsiteY2" fmla="*/ 1026509 h 2028897"/>
                      <a:gd name="connsiteX3" fmla="*/ 914400 w 3700272"/>
                      <a:gd name="connsiteY3" fmla="*/ 1940909 h 2028897"/>
                      <a:gd name="connsiteX4" fmla="*/ 0 w 3700272"/>
                      <a:gd name="connsiteY4" fmla="*/ 1940909 h 2028897"/>
                      <a:gd name="connsiteX0" fmla="*/ 3700272 w 3700272"/>
                      <a:gd name="connsiteY0" fmla="*/ 56787 h 2004055"/>
                      <a:gd name="connsiteX1" fmla="*/ 2773680 w 3700272"/>
                      <a:gd name="connsiteY1" fmla="*/ 68979 h 2004055"/>
                      <a:gd name="connsiteX2" fmla="*/ 1840992 w 3700272"/>
                      <a:gd name="connsiteY2" fmla="*/ 1001667 h 2004055"/>
                      <a:gd name="connsiteX3" fmla="*/ 914400 w 3700272"/>
                      <a:gd name="connsiteY3" fmla="*/ 1916067 h 2004055"/>
                      <a:gd name="connsiteX4" fmla="*/ 0 w 3700272"/>
                      <a:gd name="connsiteY4" fmla="*/ 1916067 h 2004055"/>
                      <a:gd name="connsiteX0" fmla="*/ 3700272 w 3700272"/>
                      <a:gd name="connsiteY0" fmla="*/ 56787 h 1984482"/>
                      <a:gd name="connsiteX1" fmla="*/ 2773680 w 3700272"/>
                      <a:gd name="connsiteY1" fmla="*/ 68979 h 1984482"/>
                      <a:gd name="connsiteX2" fmla="*/ 1840992 w 3700272"/>
                      <a:gd name="connsiteY2" fmla="*/ 1001667 h 1984482"/>
                      <a:gd name="connsiteX3" fmla="*/ 914400 w 3700272"/>
                      <a:gd name="connsiteY3" fmla="*/ 1916067 h 1984482"/>
                      <a:gd name="connsiteX4" fmla="*/ 0 w 3700272"/>
                      <a:gd name="connsiteY4" fmla="*/ 1916067 h 1984482"/>
                      <a:gd name="connsiteX0" fmla="*/ 3700272 w 3700272"/>
                      <a:gd name="connsiteY0" fmla="*/ 56787 h 1926977"/>
                      <a:gd name="connsiteX1" fmla="*/ 2773680 w 3700272"/>
                      <a:gd name="connsiteY1" fmla="*/ 68979 h 1926977"/>
                      <a:gd name="connsiteX2" fmla="*/ 1840992 w 3700272"/>
                      <a:gd name="connsiteY2" fmla="*/ 1001667 h 1926977"/>
                      <a:gd name="connsiteX3" fmla="*/ 914400 w 3700272"/>
                      <a:gd name="connsiteY3" fmla="*/ 1818531 h 1926977"/>
                      <a:gd name="connsiteX4" fmla="*/ 0 w 3700272"/>
                      <a:gd name="connsiteY4" fmla="*/ 1916067 h 1926977"/>
                      <a:gd name="connsiteX0" fmla="*/ 3700272 w 3700272"/>
                      <a:gd name="connsiteY0" fmla="*/ 0 h 1870190"/>
                      <a:gd name="connsiteX1" fmla="*/ 2773680 w 3700272"/>
                      <a:gd name="connsiteY1" fmla="*/ 121920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0190"/>
                      <a:gd name="connsiteX1" fmla="*/ 2330335 w 3700272"/>
                      <a:gd name="connsiteY1" fmla="*/ 108065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2922"/>
                      <a:gd name="connsiteX1" fmla="*/ 2330335 w 3700272"/>
                      <a:gd name="connsiteY1" fmla="*/ 108065 h 1872922"/>
                      <a:gd name="connsiteX2" fmla="*/ 1840992 w 3700272"/>
                      <a:gd name="connsiteY2" fmla="*/ 944880 h 1872922"/>
                      <a:gd name="connsiteX3" fmla="*/ 1371600 w 3700272"/>
                      <a:gd name="connsiteY3" fmla="*/ 1768671 h 1872922"/>
                      <a:gd name="connsiteX4" fmla="*/ 0 w 3700272"/>
                      <a:gd name="connsiteY4" fmla="*/ 1859280 h 1872922"/>
                      <a:gd name="connsiteX0" fmla="*/ 3700272 w 3700272"/>
                      <a:gd name="connsiteY0" fmla="*/ 52308 h 1925230"/>
                      <a:gd name="connsiteX1" fmla="*/ 2330335 w 3700272"/>
                      <a:gd name="connsiteY1" fmla="*/ 160373 h 1925230"/>
                      <a:gd name="connsiteX2" fmla="*/ 1371600 w 3700272"/>
                      <a:gd name="connsiteY2" fmla="*/ 1820979 h 1925230"/>
                      <a:gd name="connsiteX3" fmla="*/ 0 w 3700272"/>
                      <a:gd name="connsiteY3" fmla="*/ 1911588 h 1925230"/>
                      <a:gd name="connsiteX0" fmla="*/ 3700272 w 3700272"/>
                      <a:gd name="connsiteY0" fmla="*/ 0 h 1919590"/>
                      <a:gd name="connsiteX1" fmla="*/ 2309553 w 3700272"/>
                      <a:gd name="connsiteY1" fmla="*/ 225829 h 1919590"/>
                      <a:gd name="connsiteX2" fmla="*/ 1371600 w 3700272"/>
                      <a:gd name="connsiteY2" fmla="*/ 1768671 h 1919590"/>
                      <a:gd name="connsiteX3" fmla="*/ 0 w 3700272"/>
                      <a:gd name="connsiteY3" fmla="*/ 1859280 h 1919590"/>
                      <a:gd name="connsiteX0" fmla="*/ 3700272 w 3700272"/>
                      <a:gd name="connsiteY0" fmla="*/ 0 h 1875409"/>
                      <a:gd name="connsiteX1" fmla="*/ 2309553 w 3700272"/>
                      <a:gd name="connsiteY1" fmla="*/ 225829 h 1875409"/>
                      <a:gd name="connsiteX2" fmla="*/ 1371600 w 3700272"/>
                      <a:gd name="connsiteY2" fmla="*/ 1678617 h 1875409"/>
                      <a:gd name="connsiteX3" fmla="*/ 0 w 3700272"/>
                      <a:gd name="connsiteY3" fmla="*/ 1859280 h 1875409"/>
                      <a:gd name="connsiteX0" fmla="*/ 3700272 w 3700272"/>
                      <a:gd name="connsiteY0" fmla="*/ 0 h 1863045"/>
                      <a:gd name="connsiteX1" fmla="*/ 2309553 w 3700272"/>
                      <a:gd name="connsiteY1" fmla="*/ 225829 h 1863045"/>
                      <a:gd name="connsiteX2" fmla="*/ 1392382 w 3700272"/>
                      <a:gd name="connsiteY2" fmla="*/ 1630126 h 1863045"/>
                      <a:gd name="connsiteX3" fmla="*/ 0 w 3700272"/>
                      <a:gd name="connsiteY3" fmla="*/ 1859280 h 1863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00272" h="1863045">
                        <a:moveTo>
                          <a:pt x="3700272" y="0"/>
                        </a:moveTo>
                        <a:cubicBezTo>
                          <a:pt x="3373628" y="18796"/>
                          <a:pt x="2694201" y="-45859"/>
                          <a:pt x="2309553" y="225829"/>
                        </a:cubicBezTo>
                        <a:cubicBezTo>
                          <a:pt x="1924905" y="497517"/>
                          <a:pt x="1777307" y="1357884"/>
                          <a:pt x="1392382" y="1630126"/>
                        </a:cubicBezTo>
                        <a:cubicBezTo>
                          <a:pt x="1007457" y="1902368"/>
                          <a:pt x="315976" y="1862328"/>
                          <a:pt x="0" y="1859280"/>
                        </a:cubicBezTo>
                      </a:path>
                    </a:pathLst>
                  </a:cu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3373B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BB3594D1-ED56-445D-8C1C-C06EBA56F535}"/>
                    </a:ext>
                  </a:extLst>
                </p:cNvPr>
                <p:cNvGrpSpPr/>
                <p:nvPr/>
              </p:nvGrpSpPr>
              <p:grpSpPr>
                <a:xfrm>
                  <a:off x="2718255" y="4083918"/>
                  <a:ext cx="288032" cy="288032"/>
                  <a:chOff x="8100392" y="3003798"/>
                  <a:chExt cx="288032" cy="28803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2" name="Oval 191">
                        <a:extLst>
                          <a:ext uri="{FF2B5EF4-FFF2-40B4-BE49-F238E27FC236}">
                            <a16:creationId xmlns:a16="http://schemas.microsoft.com/office/drawing/2014/main" id="{A5CAC38A-CE9A-4639-8D8E-CCFB6410F6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  <m:r>
                                <a:rPr kumimoji="0" lang="en-GB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</m:t>
                              </m:r>
                            </m:oMath>
                          </m:oMathPara>
                        </a14:m>
                        <a:endPara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ira Sans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92" name="Oval 191">
                        <a:extLst>
                          <a:ext uri="{FF2B5EF4-FFF2-40B4-BE49-F238E27FC236}">
                            <a16:creationId xmlns:a16="http://schemas.microsoft.com/office/drawing/2014/main" id="{A5CAC38A-CE9A-4639-8D8E-CCFB6410F62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00392" y="3003798"/>
                        <a:ext cx="288032" cy="288032"/>
                      </a:xfrm>
                      <a:prstGeom prst="ellipse">
                        <a:avLst/>
                      </a:prstGeom>
                      <a:blipFill>
                        <a:blip r:embed="rId4"/>
                        <a:stretch>
                          <a:fillRect l="-196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93" name="Freeform: Shape 192">
                    <a:extLst>
                      <a:ext uri="{FF2B5EF4-FFF2-40B4-BE49-F238E27FC236}">
                        <a16:creationId xmlns:a16="http://schemas.microsoft.com/office/drawing/2014/main" id="{2269D6E3-5811-4423-8962-1F4FB31E0AB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140242" y="3040105"/>
                    <a:ext cx="216000" cy="216000"/>
                  </a:xfrm>
                  <a:custGeom>
                    <a:avLst/>
                    <a:gdLst>
                      <a:gd name="connsiteX0" fmla="*/ 3700272 w 3700272"/>
                      <a:gd name="connsiteY0" fmla="*/ 81629 h 2028897"/>
                      <a:gd name="connsiteX1" fmla="*/ 2773680 w 3700272"/>
                      <a:gd name="connsiteY1" fmla="*/ 93821 h 2028897"/>
                      <a:gd name="connsiteX2" fmla="*/ 1840992 w 3700272"/>
                      <a:gd name="connsiteY2" fmla="*/ 1026509 h 2028897"/>
                      <a:gd name="connsiteX3" fmla="*/ 914400 w 3700272"/>
                      <a:gd name="connsiteY3" fmla="*/ 1940909 h 2028897"/>
                      <a:gd name="connsiteX4" fmla="*/ 0 w 3700272"/>
                      <a:gd name="connsiteY4" fmla="*/ 1940909 h 2028897"/>
                      <a:gd name="connsiteX0" fmla="*/ 3700272 w 3700272"/>
                      <a:gd name="connsiteY0" fmla="*/ 56787 h 2004055"/>
                      <a:gd name="connsiteX1" fmla="*/ 2773680 w 3700272"/>
                      <a:gd name="connsiteY1" fmla="*/ 68979 h 2004055"/>
                      <a:gd name="connsiteX2" fmla="*/ 1840992 w 3700272"/>
                      <a:gd name="connsiteY2" fmla="*/ 1001667 h 2004055"/>
                      <a:gd name="connsiteX3" fmla="*/ 914400 w 3700272"/>
                      <a:gd name="connsiteY3" fmla="*/ 1916067 h 2004055"/>
                      <a:gd name="connsiteX4" fmla="*/ 0 w 3700272"/>
                      <a:gd name="connsiteY4" fmla="*/ 1916067 h 2004055"/>
                      <a:gd name="connsiteX0" fmla="*/ 3700272 w 3700272"/>
                      <a:gd name="connsiteY0" fmla="*/ 56787 h 1984482"/>
                      <a:gd name="connsiteX1" fmla="*/ 2773680 w 3700272"/>
                      <a:gd name="connsiteY1" fmla="*/ 68979 h 1984482"/>
                      <a:gd name="connsiteX2" fmla="*/ 1840992 w 3700272"/>
                      <a:gd name="connsiteY2" fmla="*/ 1001667 h 1984482"/>
                      <a:gd name="connsiteX3" fmla="*/ 914400 w 3700272"/>
                      <a:gd name="connsiteY3" fmla="*/ 1916067 h 1984482"/>
                      <a:gd name="connsiteX4" fmla="*/ 0 w 3700272"/>
                      <a:gd name="connsiteY4" fmla="*/ 1916067 h 1984482"/>
                      <a:gd name="connsiteX0" fmla="*/ 3700272 w 3700272"/>
                      <a:gd name="connsiteY0" fmla="*/ 56787 h 1926977"/>
                      <a:gd name="connsiteX1" fmla="*/ 2773680 w 3700272"/>
                      <a:gd name="connsiteY1" fmla="*/ 68979 h 1926977"/>
                      <a:gd name="connsiteX2" fmla="*/ 1840992 w 3700272"/>
                      <a:gd name="connsiteY2" fmla="*/ 1001667 h 1926977"/>
                      <a:gd name="connsiteX3" fmla="*/ 914400 w 3700272"/>
                      <a:gd name="connsiteY3" fmla="*/ 1818531 h 1926977"/>
                      <a:gd name="connsiteX4" fmla="*/ 0 w 3700272"/>
                      <a:gd name="connsiteY4" fmla="*/ 1916067 h 1926977"/>
                      <a:gd name="connsiteX0" fmla="*/ 3700272 w 3700272"/>
                      <a:gd name="connsiteY0" fmla="*/ 0 h 1870190"/>
                      <a:gd name="connsiteX1" fmla="*/ 2773680 w 3700272"/>
                      <a:gd name="connsiteY1" fmla="*/ 121920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0190"/>
                      <a:gd name="connsiteX1" fmla="*/ 2330335 w 3700272"/>
                      <a:gd name="connsiteY1" fmla="*/ 108065 h 1870190"/>
                      <a:gd name="connsiteX2" fmla="*/ 1840992 w 3700272"/>
                      <a:gd name="connsiteY2" fmla="*/ 944880 h 1870190"/>
                      <a:gd name="connsiteX3" fmla="*/ 914400 w 3700272"/>
                      <a:gd name="connsiteY3" fmla="*/ 1761744 h 1870190"/>
                      <a:gd name="connsiteX4" fmla="*/ 0 w 3700272"/>
                      <a:gd name="connsiteY4" fmla="*/ 1859280 h 1870190"/>
                      <a:gd name="connsiteX0" fmla="*/ 3700272 w 3700272"/>
                      <a:gd name="connsiteY0" fmla="*/ 0 h 1872922"/>
                      <a:gd name="connsiteX1" fmla="*/ 2330335 w 3700272"/>
                      <a:gd name="connsiteY1" fmla="*/ 108065 h 1872922"/>
                      <a:gd name="connsiteX2" fmla="*/ 1840992 w 3700272"/>
                      <a:gd name="connsiteY2" fmla="*/ 944880 h 1872922"/>
                      <a:gd name="connsiteX3" fmla="*/ 1371600 w 3700272"/>
                      <a:gd name="connsiteY3" fmla="*/ 1768671 h 1872922"/>
                      <a:gd name="connsiteX4" fmla="*/ 0 w 3700272"/>
                      <a:gd name="connsiteY4" fmla="*/ 1859280 h 1872922"/>
                      <a:gd name="connsiteX0" fmla="*/ 3700272 w 3700272"/>
                      <a:gd name="connsiteY0" fmla="*/ 52308 h 1925230"/>
                      <a:gd name="connsiteX1" fmla="*/ 2330335 w 3700272"/>
                      <a:gd name="connsiteY1" fmla="*/ 160373 h 1925230"/>
                      <a:gd name="connsiteX2" fmla="*/ 1371600 w 3700272"/>
                      <a:gd name="connsiteY2" fmla="*/ 1820979 h 1925230"/>
                      <a:gd name="connsiteX3" fmla="*/ 0 w 3700272"/>
                      <a:gd name="connsiteY3" fmla="*/ 1911588 h 1925230"/>
                      <a:gd name="connsiteX0" fmla="*/ 3700272 w 3700272"/>
                      <a:gd name="connsiteY0" fmla="*/ 0 h 1919590"/>
                      <a:gd name="connsiteX1" fmla="*/ 2309553 w 3700272"/>
                      <a:gd name="connsiteY1" fmla="*/ 225829 h 1919590"/>
                      <a:gd name="connsiteX2" fmla="*/ 1371600 w 3700272"/>
                      <a:gd name="connsiteY2" fmla="*/ 1768671 h 1919590"/>
                      <a:gd name="connsiteX3" fmla="*/ 0 w 3700272"/>
                      <a:gd name="connsiteY3" fmla="*/ 1859280 h 1919590"/>
                      <a:gd name="connsiteX0" fmla="*/ 3700272 w 3700272"/>
                      <a:gd name="connsiteY0" fmla="*/ 0 h 1875409"/>
                      <a:gd name="connsiteX1" fmla="*/ 2309553 w 3700272"/>
                      <a:gd name="connsiteY1" fmla="*/ 225829 h 1875409"/>
                      <a:gd name="connsiteX2" fmla="*/ 1371600 w 3700272"/>
                      <a:gd name="connsiteY2" fmla="*/ 1678617 h 1875409"/>
                      <a:gd name="connsiteX3" fmla="*/ 0 w 3700272"/>
                      <a:gd name="connsiteY3" fmla="*/ 1859280 h 1875409"/>
                      <a:gd name="connsiteX0" fmla="*/ 3700272 w 3700272"/>
                      <a:gd name="connsiteY0" fmla="*/ 0 h 1863045"/>
                      <a:gd name="connsiteX1" fmla="*/ 2309553 w 3700272"/>
                      <a:gd name="connsiteY1" fmla="*/ 225829 h 1863045"/>
                      <a:gd name="connsiteX2" fmla="*/ 1392382 w 3700272"/>
                      <a:gd name="connsiteY2" fmla="*/ 1630126 h 1863045"/>
                      <a:gd name="connsiteX3" fmla="*/ 0 w 3700272"/>
                      <a:gd name="connsiteY3" fmla="*/ 1859280 h 1863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00272" h="1863045">
                        <a:moveTo>
                          <a:pt x="3700272" y="0"/>
                        </a:moveTo>
                        <a:cubicBezTo>
                          <a:pt x="3373628" y="18796"/>
                          <a:pt x="2694201" y="-45859"/>
                          <a:pt x="2309553" y="225829"/>
                        </a:cubicBezTo>
                        <a:cubicBezTo>
                          <a:pt x="1924905" y="497517"/>
                          <a:pt x="1777307" y="1357884"/>
                          <a:pt x="1392382" y="1630126"/>
                        </a:cubicBezTo>
                        <a:cubicBezTo>
                          <a:pt x="1007457" y="1902368"/>
                          <a:pt x="315976" y="1862328"/>
                          <a:pt x="0" y="1859280"/>
                        </a:cubicBezTo>
                      </a:path>
                    </a:pathLst>
                  </a:cu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3373B"/>
                      </a:solidFill>
                      <a:effectLst/>
                      <a:uLnTx/>
                      <a:uFillTx/>
                      <a:latin typeface="Fira Sans"/>
                      <a:ea typeface="+mn-ea"/>
                      <a:cs typeface="+mn-cs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245044C-A758-46D1-8CCD-97D7FD4594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9672" y="228371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245044C-A758-46D1-8CCD-97D7FD4594A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19672" y="228371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Oval 152">
                      <a:extLst>
                        <a:ext uri="{FF2B5EF4-FFF2-40B4-BE49-F238E27FC236}">
                          <a16:creationId xmlns:a16="http://schemas.microsoft.com/office/drawing/2014/main" id="{D559042E-085B-42D2-9D13-4863E8FA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9672" y="264375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153" name="Oval 152">
                      <a:extLst>
                        <a:ext uri="{FF2B5EF4-FFF2-40B4-BE49-F238E27FC236}">
                          <a16:creationId xmlns:a16="http://schemas.microsoft.com/office/drawing/2014/main" id="{D559042E-085B-42D2-9D13-4863E8FADB4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19672" y="264375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Oval 153">
                      <a:extLst>
                        <a:ext uri="{FF2B5EF4-FFF2-40B4-BE49-F238E27FC236}">
                          <a16:creationId xmlns:a16="http://schemas.microsoft.com/office/drawing/2014/main" id="{77FAA1D9-4A83-402E-8FE8-CD30A73C0A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9672" y="300379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154" name="Oval 153">
                      <a:extLst>
                        <a:ext uri="{FF2B5EF4-FFF2-40B4-BE49-F238E27FC236}">
                          <a16:creationId xmlns:a16="http://schemas.microsoft.com/office/drawing/2014/main" id="{77FAA1D9-4A83-402E-8FE8-CD30A73C0A3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19672" y="300379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Oval 154">
                      <a:extLst>
                        <a:ext uri="{FF2B5EF4-FFF2-40B4-BE49-F238E27FC236}">
                          <a16:creationId xmlns:a16="http://schemas.microsoft.com/office/drawing/2014/main" id="{18A2EE5C-3700-49AC-901D-529A104728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9672" y="336383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155" name="Oval 154">
                      <a:extLst>
                        <a:ext uri="{FF2B5EF4-FFF2-40B4-BE49-F238E27FC236}">
                          <a16:creationId xmlns:a16="http://schemas.microsoft.com/office/drawing/2014/main" id="{18A2EE5C-3700-49AC-901D-529A104728E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19672" y="336383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6" name="Oval 155">
                      <a:extLst>
                        <a:ext uri="{FF2B5EF4-FFF2-40B4-BE49-F238E27FC236}">
                          <a16:creationId xmlns:a16="http://schemas.microsoft.com/office/drawing/2014/main" id="{9CF47C94-3005-4E97-BCB3-82C6F2E846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9672" y="372387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GB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GB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156" name="Oval 155">
                      <a:extLst>
                        <a:ext uri="{FF2B5EF4-FFF2-40B4-BE49-F238E27FC236}">
                          <a16:creationId xmlns:a16="http://schemas.microsoft.com/office/drawing/2014/main" id="{9CF47C94-3005-4E97-BCB3-82C6F2E846E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19672" y="372387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5A67439-F084-4E60-B4B8-0215F8FFF258}"/>
                    </a:ext>
                  </a:extLst>
                </p:cNvPr>
                <p:cNvCxnSpPr>
                  <a:cxnSpLocks/>
                  <a:stCxn id="152" idx="6"/>
                </p:cNvCxnSpPr>
                <p:nvPr/>
              </p:nvCxnSpPr>
              <p:spPr>
                <a:xfrm>
                  <a:off x="1907704" y="242773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20647B85-2E03-4239-9037-961386BA5C63}"/>
                    </a:ext>
                  </a:extLst>
                </p:cNvPr>
                <p:cNvCxnSpPr>
                  <a:cxnSpLocks/>
                  <a:stCxn id="153" idx="6"/>
                </p:cNvCxnSpPr>
                <p:nvPr/>
              </p:nvCxnSpPr>
              <p:spPr>
                <a:xfrm>
                  <a:off x="1907704" y="278777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CA9D73E0-317D-410C-9B23-80A7B697DDB7}"/>
                    </a:ext>
                  </a:extLst>
                </p:cNvPr>
                <p:cNvCxnSpPr>
                  <a:cxnSpLocks/>
                  <a:stCxn id="154" idx="6"/>
                </p:cNvCxnSpPr>
                <p:nvPr/>
              </p:nvCxnSpPr>
              <p:spPr>
                <a:xfrm flipV="1">
                  <a:off x="1907704" y="278777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61654706-098C-4EFD-A266-F3FBCBFC3C0C}"/>
                    </a:ext>
                  </a:extLst>
                </p:cNvPr>
                <p:cNvCxnSpPr>
                  <a:cxnSpLocks/>
                  <a:stCxn id="155" idx="6"/>
                </p:cNvCxnSpPr>
                <p:nvPr/>
              </p:nvCxnSpPr>
              <p:spPr>
                <a:xfrm flipV="1">
                  <a:off x="1907704" y="278777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B737C4CD-1FDE-4BD3-A632-928AFE7F8888}"/>
                    </a:ext>
                  </a:extLst>
                </p:cNvPr>
                <p:cNvCxnSpPr>
                  <a:cxnSpLocks/>
                  <a:stCxn id="156" idx="6"/>
                </p:cNvCxnSpPr>
                <p:nvPr/>
              </p:nvCxnSpPr>
              <p:spPr>
                <a:xfrm flipV="1">
                  <a:off x="1907704" y="278777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00ECF5D0-9AAF-483A-A3E7-A237302AF4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242773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8E8AAB6E-7FAC-44F2-83A6-CD97A76158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242773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8B25BCFA-DBB7-457D-B7AA-9049B3483A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242773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C32320DA-F7A9-4B0A-A02D-C1FEC6E0ED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242773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7567E4D5-BEEB-4880-82F7-28818EDBE9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2427734"/>
                  <a:ext cx="792088" cy="144016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403D53B0-01BA-4480-AD82-620E4720F9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242773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CAAAC088-C75A-45C5-B03C-4A715F29B2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278777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F6FAD68C-C177-42F0-BDC6-8FAB7CB5DF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314781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0B846BE6-D6EE-47D5-8B20-07A29AFF08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350785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29AF63F2-FC73-451F-A291-7329CD744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350785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3B07E603-5CEA-4104-B054-14BEB14D8E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2169529"/>
                  <a:ext cx="834269" cy="25820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9C8DE879-CDF2-487F-A56F-D842BB7381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2169529"/>
                  <a:ext cx="834269" cy="61824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D2F48865-12D3-4416-A70F-D47D877D7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2169529"/>
                  <a:ext cx="834269" cy="97828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2E1FC142-1C44-49D0-A397-02A43DCC07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2169529"/>
                  <a:ext cx="834269" cy="133832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28438C01-83BE-4527-B46A-5B2EB3F19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07704" y="2169529"/>
                  <a:ext cx="834269" cy="169836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67D99620-71F0-4A9E-865B-E0D14F1AB4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2427734"/>
                  <a:ext cx="792088" cy="144016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A8C8ED0C-E89D-4096-AA4E-FD610191CA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278777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A92B3FFB-F621-4AF2-989F-934159C684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314781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9CBB3DBF-7690-480C-AF8E-C82F4D894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350785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846B00E0-773F-4C9A-A231-D8685FDE1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386789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0E021129-8CA3-4856-A28F-1F447C7ED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2427734"/>
                  <a:ext cx="834269" cy="169836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419EA4FB-2667-494E-ABCA-CB21CBC9DA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2787774"/>
                  <a:ext cx="834269" cy="133832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B3AA238B-57E7-42FB-93BC-FB5E573794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3147814"/>
                  <a:ext cx="834269" cy="97828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4F9C65C5-71EB-4E47-87D1-F25D9B23C1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3507854"/>
                  <a:ext cx="834269" cy="61824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EC7A42B8-214E-4859-B17B-77B47C0B7D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3867894"/>
                  <a:ext cx="834269" cy="25820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AF99E8B5-4947-4DF2-A93E-6E110FA934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242773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9CC3E82C-8101-4B49-95C4-5417AACA90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7704" y="278777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E782B0BA-EC17-4FB8-AAAC-A19E6120CB5A}"/>
                    </a:ext>
                  </a:extLst>
                </p:cNvPr>
                <p:cNvCxnSpPr/>
                <p:nvPr/>
              </p:nvCxnSpPr>
              <p:spPr>
                <a:xfrm>
                  <a:off x="1907704" y="314781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B60E0A42-34AB-46C1-BCE0-DA4059DE2C37}"/>
                    </a:ext>
                  </a:extLst>
                </p:cNvPr>
                <p:cNvCxnSpPr/>
                <p:nvPr/>
              </p:nvCxnSpPr>
              <p:spPr>
                <a:xfrm flipV="1">
                  <a:off x="1907704" y="314781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0FB81194-D545-4715-B409-DC6835FC892F}"/>
                    </a:ext>
                  </a:extLst>
                </p:cNvPr>
                <p:cNvCxnSpPr/>
                <p:nvPr/>
              </p:nvCxnSpPr>
              <p:spPr>
                <a:xfrm flipV="1">
                  <a:off x="1907704" y="314781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3129E39-17AE-4FF2-B34A-B4B11EA4A9B9}"/>
                  </a:ext>
                </a:extLst>
              </p:cNvPr>
              <p:cNvGrpSpPr/>
              <p:nvPr/>
            </p:nvGrpSpPr>
            <p:grpSpPr>
              <a:xfrm>
                <a:off x="2915816" y="2166156"/>
                <a:ext cx="876450" cy="1962012"/>
                <a:chOff x="6186003" y="2164087"/>
                <a:chExt cx="876450" cy="1962012"/>
              </a:xfrm>
            </p:grpSpPr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73034D7E-AB39-4D21-AE48-508805C58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C4A003F7-72A4-43E3-A5CF-086D704640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6281F781-8BAC-4C01-92C3-49CC31A53C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78777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DCE169A7-AB34-4200-853E-7AA2668979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78777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A0E9AC21-6187-4A1E-8602-478688BFC6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78777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7940FF2B-BAFC-417A-B875-B41CDD49DD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DE97843-2984-4733-970A-BC02B9D28B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42773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9EA77EB7-0818-4827-B2E5-0CA24F0E1C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42773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99D80BB3-795E-4E7B-9BA9-AEFC1F39DF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42773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22120610-1640-4F52-8F8D-6FE0ED2214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427734"/>
                  <a:ext cx="792088" cy="144016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0A8778B1-DAF8-4C22-9395-F342BA85A2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F12CC445-86D7-409C-8FD9-6EB488C42A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B34669A2-0C21-44C6-89F4-8455BE71CC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14781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36FD42E0-047F-468B-A814-ACB4E57A89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50785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A73C271F-F693-4A67-93EE-716591C873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350785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30ABE11A-EBF5-4EC4-88B4-F73F6979B7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25820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23702096-C5B3-4D18-8200-7CF222665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61824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0D03B90F-E39D-4840-BD59-0E95E62E3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97828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D533B645-42BB-4270-BEB5-EA6607CD52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133832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34CEBE3-EA21-4092-B082-2F25C1C8F0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169836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2F5002B5-A970-4566-B5D3-2CCC2F086D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144016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809150CC-7756-43A8-8EA3-49D97EA41C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AD213F92-B9A8-4BE5-BD8D-83FE2A626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14781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1D74DBC7-CFBE-464D-8895-5C0A5269F0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50785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956B6582-E9D7-453E-952D-1FF776661A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86789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3EE19B73-A08C-4FA3-B15F-839D0CA9F7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834269" cy="169836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F5FC2D0C-8140-498A-AD03-32C6EF6C65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834269" cy="133832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F35D5437-91E3-4A79-AB5B-D249F3FCA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147814"/>
                  <a:ext cx="834269" cy="97828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DED06F6E-95DD-4A20-B0D5-9048465749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507854"/>
                  <a:ext cx="834269" cy="61824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F452C350-EB16-4AC9-A0DA-0DDF98728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867894"/>
                  <a:ext cx="834269" cy="25820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498F69C-0DCB-4DB1-BF0B-8BFCF568DB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AF437D6B-BA40-461F-9859-EC926953C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DBCAD970-AF59-40F6-88CC-5A17348341C3}"/>
                    </a:ext>
                  </a:extLst>
                </p:cNvPr>
                <p:cNvCxnSpPr/>
                <p:nvPr/>
              </p:nvCxnSpPr>
              <p:spPr>
                <a:xfrm>
                  <a:off x="6228184" y="314781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18E7EEA1-9796-487A-8DA1-3490819E3491}"/>
                    </a:ext>
                  </a:extLst>
                </p:cNvPr>
                <p:cNvCxnSpPr/>
                <p:nvPr/>
              </p:nvCxnSpPr>
              <p:spPr>
                <a:xfrm flipV="1">
                  <a:off x="6228184" y="314781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543DB0EA-3BA1-4A27-A8CB-BC099EF9BB85}"/>
                    </a:ext>
                  </a:extLst>
                </p:cNvPr>
                <p:cNvCxnSpPr/>
                <p:nvPr/>
              </p:nvCxnSpPr>
              <p:spPr>
                <a:xfrm flipV="1">
                  <a:off x="6228184" y="314781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D31CAD88-DD5E-465B-BD3A-FF23AB45D9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61280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8C9D6D0A-6FCA-4126-8C0B-1B61E4265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25276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8F7413E4-0822-4320-880F-D65543EFF8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133288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5443CA50-4107-4513-8C11-26A71E9FD7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2164087"/>
                  <a:ext cx="876450" cy="544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748FC863-2ABA-455A-99C9-11C76BFD3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169292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8250C328-829B-4AB7-8CD3-7AE69B5DE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76450" cy="1951127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A7C81CDF-FC17-472A-B0BD-6C5C84246C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97284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3CE1050E-9304-4C95-9BF6-5954FBEAFC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2782331"/>
                  <a:ext cx="834269" cy="134376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21184F48-EC2D-4274-A724-2B98992857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2422291"/>
                  <a:ext cx="834269" cy="170380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78DDAC5-A14D-4942-8B21-952035530A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3502411"/>
                  <a:ext cx="834269" cy="62368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7D875EEA-5359-40BB-B880-8A5D17302A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2164087"/>
                  <a:ext cx="876450" cy="196201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5E6AEE2F-B103-4EA2-A502-72BD6D121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3862451"/>
                  <a:ext cx="834269" cy="26364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C1C5F665-760A-4B3E-82BC-1FD4C5AF2B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4120657"/>
                  <a:ext cx="876450" cy="544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17E65277-D81F-4128-BD98-CF1C87C096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3142371"/>
                  <a:ext cx="834269" cy="98372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6B19941-3F87-4539-AD6F-CA46ECCF7EAA}"/>
                  </a:ext>
                </a:extLst>
              </p:cNvPr>
              <p:cNvSpPr/>
              <p:nvPr/>
            </p:nvSpPr>
            <p:spPr>
              <a:xfrm rot="10800000">
                <a:off x="2955666" y="1707654"/>
                <a:ext cx="876450" cy="287487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  <a:alpha val="0"/>
                    </a:schemeClr>
                  </a:gs>
                  <a:gs pos="77000">
                    <a:srgbClr val="FFFFFF">
                      <a:alpha val="96000"/>
                    </a:srgbClr>
                  </a:gs>
                  <a:gs pos="23000">
                    <a:srgbClr val="FFFFFF">
                      <a:lumMod val="0"/>
                      <a:lumOff val="100000"/>
                      <a:alpha val="78000"/>
                    </a:srgbClr>
                  </a:gs>
                  <a:gs pos="100000">
                    <a:srgbClr val="FEFDFC">
                      <a:lumMod val="0"/>
                      <a:lumOff val="10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4ECAB3A-79E1-48D1-AC74-1CD2D1C4400F}"/>
                </a:ext>
              </a:extLst>
            </p:cNvPr>
            <p:cNvGrpSpPr/>
            <p:nvPr/>
          </p:nvGrpSpPr>
          <p:grpSpPr>
            <a:xfrm>
              <a:off x="6156176" y="2169529"/>
              <a:ext cx="1122301" cy="1974205"/>
              <a:chOff x="7266123" y="2169529"/>
              <a:chExt cx="1122301" cy="1974205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5421729-4DEC-4197-9144-CDE1E0B614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14481" y="2444001"/>
                <a:ext cx="792088" cy="720080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4AC2B73-1BA5-455E-B0D9-19AB305416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14481" y="2804041"/>
                <a:ext cx="792088" cy="360040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78F4CD9-1CA7-476B-8589-BCB6E18A5C1A}"/>
                  </a:ext>
                </a:extLst>
              </p:cNvPr>
              <p:cNvCxnSpPr/>
              <p:nvPr/>
            </p:nvCxnSpPr>
            <p:spPr>
              <a:xfrm>
                <a:off x="7314481" y="3164081"/>
                <a:ext cx="792088" cy="0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1A57B6D4-2282-4B81-BBED-3AC02BBAF828}"/>
                  </a:ext>
                </a:extLst>
              </p:cNvPr>
              <p:cNvCxnSpPr/>
              <p:nvPr/>
            </p:nvCxnSpPr>
            <p:spPr>
              <a:xfrm flipV="1">
                <a:off x="7314481" y="3164081"/>
                <a:ext cx="792088" cy="360040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BF678D5-E969-4DD4-97C6-B393367DB360}"/>
                  </a:ext>
                </a:extLst>
              </p:cNvPr>
              <p:cNvCxnSpPr/>
              <p:nvPr/>
            </p:nvCxnSpPr>
            <p:spPr>
              <a:xfrm flipV="1">
                <a:off x="7314481" y="3164081"/>
                <a:ext cx="792088" cy="720080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1E88D6B4-0DA2-40CD-8B41-51BE12E16E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6123" y="2169529"/>
                <a:ext cx="834269" cy="978285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A9810FE-E9BA-4323-9AC0-4C0D994B0A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3920" y="3160006"/>
                <a:ext cx="834269" cy="983728"/>
              </a:xfrm>
              <a:prstGeom prst="line">
                <a:avLst/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484B36AE-0AFE-4998-BA00-4F4DBC3ACD08}"/>
                  </a:ext>
                </a:extLst>
              </p:cNvPr>
              <p:cNvGrpSpPr/>
              <p:nvPr/>
            </p:nvGrpSpPr>
            <p:grpSpPr>
              <a:xfrm>
                <a:off x="8100392" y="3003798"/>
                <a:ext cx="288032" cy="288032"/>
                <a:chOff x="8100392" y="3003798"/>
                <a:chExt cx="288032" cy="2880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Oval 90">
                      <a:extLst>
                        <a:ext uri="{FF2B5EF4-FFF2-40B4-BE49-F238E27FC236}">
                          <a16:creationId xmlns:a16="http://schemas.microsoft.com/office/drawing/2014/main" id="{27D6EF8E-7621-48DF-B58C-D54422F61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Oval 90">
                      <a:extLst>
                        <a:ext uri="{FF2B5EF4-FFF2-40B4-BE49-F238E27FC236}">
                          <a16:creationId xmlns:a16="http://schemas.microsoft.com/office/drawing/2014/main" id="{27D6EF8E-7621-48DF-B58C-D54422F61C0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 l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AB1B164E-9EAF-4753-B9BF-EA27D6BAD25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40242" y="3040105"/>
                  <a:ext cx="216000" cy="216000"/>
                </a:xfrm>
                <a:custGeom>
                  <a:avLst/>
                  <a:gdLst>
                    <a:gd name="connsiteX0" fmla="*/ 3700272 w 3700272"/>
                    <a:gd name="connsiteY0" fmla="*/ 81629 h 2028897"/>
                    <a:gd name="connsiteX1" fmla="*/ 2773680 w 3700272"/>
                    <a:gd name="connsiteY1" fmla="*/ 93821 h 2028897"/>
                    <a:gd name="connsiteX2" fmla="*/ 1840992 w 3700272"/>
                    <a:gd name="connsiteY2" fmla="*/ 1026509 h 2028897"/>
                    <a:gd name="connsiteX3" fmla="*/ 914400 w 3700272"/>
                    <a:gd name="connsiteY3" fmla="*/ 1940909 h 2028897"/>
                    <a:gd name="connsiteX4" fmla="*/ 0 w 3700272"/>
                    <a:gd name="connsiteY4" fmla="*/ 1940909 h 2028897"/>
                    <a:gd name="connsiteX0" fmla="*/ 3700272 w 3700272"/>
                    <a:gd name="connsiteY0" fmla="*/ 56787 h 2004055"/>
                    <a:gd name="connsiteX1" fmla="*/ 2773680 w 3700272"/>
                    <a:gd name="connsiteY1" fmla="*/ 68979 h 2004055"/>
                    <a:gd name="connsiteX2" fmla="*/ 1840992 w 3700272"/>
                    <a:gd name="connsiteY2" fmla="*/ 1001667 h 2004055"/>
                    <a:gd name="connsiteX3" fmla="*/ 914400 w 3700272"/>
                    <a:gd name="connsiteY3" fmla="*/ 1916067 h 2004055"/>
                    <a:gd name="connsiteX4" fmla="*/ 0 w 3700272"/>
                    <a:gd name="connsiteY4" fmla="*/ 1916067 h 2004055"/>
                    <a:gd name="connsiteX0" fmla="*/ 3700272 w 3700272"/>
                    <a:gd name="connsiteY0" fmla="*/ 56787 h 1984482"/>
                    <a:gd name="connsiteX1" fmla="*/ 2773680 w 3700272"/>
                    <a:gd name="connsiteY1" fmla="*/ 68979 h 1984482"/>
                    <a:gd name="connsiteX2" fmla="*/ 1840992 w 3700272"/>
                    <a:gd name="connsiteY2" fmla="*/ 1001667 h 1984482"/>
                    <a:gd name="connsiteX3" fmla="*/ 914400 w 3700272"/>
                    <a:gd name="connsiteY3" fmla="*/ 1916067 h 1984482"/>
                    <a:gd name="connsiteX4" fmla="*/ 0 w 3700272"/>
                    <a:gd name="connsiteY4" fmla="*/ 1916067 h 1984482"/>
                    <a:gd name="connsiteX0" fmla="*/ 3700272 w 3700272"/>
                    <a:gd name="connsiteY0" fmla="*/ 56787 h 1926977"/>
                    <a:gd name="connsiteX1" fmla="*/ 2773680 w 3700272"/>
                    <a:gd name="connsiteY1" fmla="*/ 68979 h 1926977"/>
                    <a:gd name="connsiteX2" fmla="*/ 1840992 w 3700272"/>
                    <a:gd name="connsiteY2" fmla="*/ 1001667 h 1926977"/>
                    <a:gd name="connsiteX3" fmla="*/ 914400 w 3700272"/>
                    <a:gd name="connsiteY3" fmla="*/ 1818531 h 1926977"/>
                    <a:gd name="connsiteX4" fmla="*/ 0 w 3700272"/>
                    <a:gd name="connsiteY4" fmla="*/ 1916067 h 1926977"/>
                    <a:gd name="connsiteX0" fmla="*/ 3700272 w 3700272"/>
                    <a:gd name="connsiteY0" fmla="*/ 0 h 1870190"/>
                    <a:gd name="connsiteX1" fmla="*/ 2773680 w 3700272"/>
                    <a:gd name="connsiteY1" fmla="*/ 121920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0190"/>
                    <a:gd name="connsiteX1" fmla="*/ 2330335 w 3700272"/>
                    <a:gd name="connsiteY1" fmla="*/ 108065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2922"/>
                    <a:gd name="connsiteX1" fmla="*/ 2330335 w 3700272"/>
                    <a:gd name="connsiteY1" fmla="*/ 108065 h 1872922"/>
                    <a:gd name="connsiteX2" fmla="*/ 1840992 w 3700272"/>
                    <a:gd name="connsiteY2" fmla="*/ 944880 h 1872922"/>
                    <a:gd name="connsiteX3" fmla="*/ 1371600 w 3700272"/>
                    <a:gd name="connsiteY3" fmla="*/ 1768671 h 1872922"/>
                    <a:gd name="connsiteX4" fmla="*/ 0 w 3700272"/>
                    <a:gd name="connsiteY4" fmla="*/ 1859280 h 1872922"/>
                    <a:gd name="connsiteX0" fmla="*/ 3700272 w 3700272"/>
                    <a:gd name="connsiteY0" fmla="*/ 52308 h 1925230"/>
                    <a:gd name="connsiteX1" fmla="*/ 2330335 w 3700272"/>
                    <a:gd name="connsiteY1" fmla="*/ 160373 h 1925230"/>
                    <a:gd name="connsiteX2" fmla="*/ 1371600 w 3700272"/>
                    <a:gd name="connsiteY2" fmla="*/ 1820979 h 1925230"/>
                    <a:gd name="connsiteX3" fmla="*/ 0 w 3700272"/>
                    <a:gd name="connsiteY3" fmla="*/ 1911588 h 1925230"/>
                    <a:gd name="connsiteX0" fmla="*/ 3700272 w 3700272"/>
                    <a:gd name="connsiteY0" fmla="*/ 0 h 1919590"/>
                    <a:gd name="connsiteX1" fmla="*/ 2309553 w 3700272"/>
                    <a:gd name="connsiteY1" fmla="*/ 225829 h 1919590"/>
                    <a:gd name="connsiteX2" fmla="*/ 1371600 w 3700272"/>
                    <a:gd name="connsiteY2" fmla="*/ 1768671 h 1919590"/>
                    <a:gd name="connsiteX3" fmla="*/ 0 w 3700272"/>
                    <a:gd name="connsiteY3" fmla="*/ 1859280 h 1919590"/>
                    <a:gd name="connsiteX0" fmla="*/ 3700272 w 3700272"/>
                    <a:gd name="connsiteY0" fmla="*/ 0 h 1875409"/>
                    <a:gd name="connsiteX1" fmla="*/ 2309553 w 3700272"/>
                    <a:gd name="connsiteY1" fmla="*/ 225829 h 1875409"/>
                    <a:gd name="connsiteX2" fmla="*/ 1371600 w 3700272"/>
                    <a:gd name="connsiteY2" fmla="*/ 1678617 h 1875409"/>
                    <a:gd name="connsiteX3" fmla="*/ 0 w 3700272"/>
                    <a:gd name="connsiteY3" fmla="*/ 1859280 h 1875409"/>
                    <a:gd name="connsiteX0" fmla="*/ 3700272 w 3700272"/>
                    <a:gd name="connsiteY0" fmla="*/ 0 h 1863045"/>
                    <a:gd name="connsiteX1" fmla="*/ 2309553 w 3700272"/>
                    <a:gd name="connsiteY1" fmla="*/ 225829 h 1863045"/>
                    <a:gd name="connsiteX2" fmla="*/ 1392382 w 3700272"/>
                    <a:gd name="connsiteY2" fmla="*/ 1630126 h 1863045"/>
                    <a:gd name="connsiteX3" fmla="*/ 0 w 3700272"/>
                    <a:gd name="connsiteY3" fmla="*/ 1859280 h 186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00272" h="1863045">
                      <a:moveTo>
                        <a:pt x="3700272" y="0"/>
                      </a:moveTo>
                      <a:cubicBezTo>
                        <a:pt x="3373628" y="18796"/>
                        <a:pt x="2694201" y="-45859"/>
                        <a:pt x="2309553" y="225829"/>
                      </a:cubicBezTo>
                      <a:cubicBezTo>
                        <a:pt x="1924905" y="497517"/>
                        <a:pt x="1777307" y="1357884"/>
                        <a:pt x="1392382" y="1630126"/>
                      </a:cubicBezTo>
                      <a:cubicBezTo>
                        <a:pt x="1007457" y="1902368"/>
                        <a:pt x="315976" y="1862328"/>
                        <a:pt x="0" y="1859280"/>
                      </a:cubicBezTo>
                    </a:path>
                  </a:pathLst>
                </a:cu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866BF4-F6F8-474D-94CA-3877797E55B6}"/>
                </a:ext>
              </a:extLst>
            </p:cNvPr>
            <p:cNvGrpSpPr/>
            <p:nvPr/>
          </p:nvGrpSpPr>
          <p:grpSpPr>
            <a:xfrm>
              <a:off x="5076056" y="1923678"/>
              <a:ext cx="1122301" cy="2450341"/>
              <a:chOff x="6186003" y="1921609"/>
              <a:chExt cx="1122301" cy="245034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63C0F6B-17EF-4732-A745-98B8BF4DFF88}"/>
                  </a:ext>
                </a:extLst>
              </p:cNvPr>
              <p:cNvGrpSpPr/>
              <p:nvPr/>
            </p:nvGrpSpPr>
            <p:grpSpPr>
              <a:xfrm>
                <a:off x="7020272" y="1921609"/>
                <a:ext cx="288032" cy="288032"/>
                <a:chOff x="8100392" y="3003798"/>
                <a:chExt cx="288032" cy="2880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E4C2DFD-273E-4B2B-8B79-28C1C92E5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E4C2DFD-273E-4B2B-8B79-28C1C92E5ED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11"/>
                      <a:stretch>
                        <a:fillRect l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CD7751BA-01A3-4E86-B6CD-A37CA407BF9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40242" y="3040105"/>
                  <a:ext cx="216000" cy="216000"/>
                </a:xfrm>
                <a:custGeom>
                  <a:avLst/>
                  <a:gdLst>
                    <a:gd name="connsiteX0" fmla="*/ 3700272 w 3700272"/>
                    <a:gd name="connsiteY0" fmla="*/ 81629 h 2028897"/>
                    <a:gd name="connsiteX1" fmla="*/ 2773680 w 3700272"/>
                    <a:gd name="connsiteY1" fmla="*/ 93821 h 2028897"/>
                    <a:gd name="connsiteX2" fmla="*/ 1840992 w 3700272"/>
                    <a:gd name="connsiteY2" fmla="*/ 1026509 h 2028897"/>
                    <a:gd name="connsiteX3" fmla="*/ 914400 w 3700272"/>
                    <a:gd name="connsiteY3" fmla="*/ 1940909 h 2028897"/>
                    <a:gd name="connsiteX4" fmla="*/ 0 w 3700272"/>
                    <a:gd name="connsiteY4" fmla="*/ 1940909 h 2028897"/>
                    <a:gd name="connsiteX0" fmla="*/ 3700272 w 3700272"/>
                    <a:gd name="connsiteY0" fmla="*/ 56787 h 2004055"/>
                    <a:gd name="connsiteX1" fmla="*/ 2773680 w 3700272"/>
                    <a:gd name="connsiteY1" fmla="*/ 68979 h 2004055"/>
                    <a:gd name="connsiteX2" fmla="*/ 1840992 w 3700272"/>
                    <a:gd name="connsiteY2" fmla="*/ 1001667 h 2004055"/>
                    <a:gd name="connsiteX3" fmla="*/ 914400 w 3700272"/>
                    <a:gd name="connsiteY3" fmla="*/ 1916067 h 2004055"/>
                    <a:gd name="connsiteX4" fmla="*/ 0 w 3700272"/>
                    <a:gd name="connsiteY4" fmla="*/ 1916067 h 2004055"/>
                    <a:gd name="connsiteX0" fmla="*/ 3700272 w 3700272"/>
                    <a:gd name="connsiteY0" fmla="*/ 56787 h 1984482"/>
                    <a:gd name="connsiteX1" fmla="*/ 2773680 w 3700272"/>
                    <a:gd name="connsiteY1" fmla="*/ 68979 h 1984482"/>
                    <a:gd name="connsiteX2" fmla="*/ 1840992 w 3700272"/>
                    <a:gd name="connsiteY2" fmla="*/ 1001667 h 1984482"/>
                    <a:gd name="connsiteX3" fmla="*/ 914400 w 3700272"/>
                    <a:gd name="connsiteY3" fmla="*/ 1916067 h 1984482"/>
                    <a:gd name="connsiteX4" fmla="*/ 0 w 3700272"/>
                    <a:gd name="connsiteY4" fmla="*/ 1916067 h 1984482"/>
                    <a:gd name="connsiteX0" fmla="*/ 3700272 w 3700272"/>
                    <a:gd name="connsiteY0" fmla="*/ 56787 h 1926977"/>
                    <a:gd name="connsiteX1" fmla="*/ 2773680 w 3700272"/>
                    <a:gd name="connsiteY1" fmla="*/ 68979 h 1926977"/>
                    <a:gd name="connsiteX2" fmla="*/ 1840992 w 3700272"/>
                    <a:gd name="connsiteY2" fmla="*/ 1001667 h 1926977"/>
                    <a:gd name="connsiteX3" fmla="*/ 914400 w 3700272"/>
                    <a:gd name="connsiteY3" fmla="*/ 1818531 h 1926977"/>
                    <a:gd name="connsiteX4" fmla="*/ 0 w 3700272"/>
                    <a:gd name="connsiteY4" fmla="*/ 1916067 h 1926977"/>
                    <a:gd name="connsiteX0" fmla="*/ 3700272 w 3700272"/>
                    <a:gd name="connsiteY0" fmla="*/ 0 h 1870190"/>
                    <a:gd name="connsiteX1" fmla="*/ 2773680 w 3700272"/>
                    <a:gd name="connsiteY1" fmla="*/ 121920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0190"/>
                    <a:gd name="connsiteX1" fmla="*/ 2330335 w 3700272"/>
                    <a:gd name="connsiteY1" fmla="*/ 108065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2922"/>
                    <a:gd name="connsiteX1" fmla="*/ 2330335 w 3700272"/>
                    <a:gd name="connsiteY1" fmla="*/ 108065 h 1872922"/>
                    <a:gd name="connsiteX2" fmla="*/ 1840992 w 3700272"/>
                    <a:gd name="connsiteY2" fmla="*/ 944880 h 1872922"/>
                    <a:gd name="connsiteX3" fmla="*/ 1371600 w 3700272"/>
                    <a:gd name="connsiteY3" fmla="*/ 1768671 h 1872922"/>
                    <a:gd name="connsiteX4" fmla="*/ 0 w 3700272"/>
                    <a:gd name="connsiteY4" fmla="*/ 1859280 h 1872922"/>
                    <a:gd name="connsiteX0" fmla="*/ 3700272 w 3700272"/>
                    <a:gd name="connsiteY0" fmla="*/ 52308 h 1925230"/>
                    <a:gd name="connsiteX1" fmla="*/ 2330335 w 3700272"/>
                    <a:gd name="connsiteY1" fmla="*/ 160373 h 1925230"/>
                    <a:gd name="connsiteX2" fmla="*/ 1371600 w 3700272"/>
                    <a:gd name="connsiteY2" fmla="*/ 1820979 h 1925230"/>
                    <a:gd name="connsiteX3" fmla="*/ 0 w 3700272"/>
                    <a:gd name="connsiteY3" fmla="*/ 1911588 h 1925230"/>
                    <a:gd name="connsiteX0" fmla="*/ 3700272 w 3700272"/>
                    <a:gd name="connsiteY0" fmla="*/ 0 h 1919590"/>
                    <a:gd name="connsiteX1" fmla="*/ 2309553 w 3700272"/>
                    <a:gd name="connsiteY1" fmla="*/ 225829 h 1919590"/>
                    <a:gd name="connsiteX2" fmla="*/ 1371600 w 3700272"/>
                    <a:gd name="connsiteY2" fmla="*/ 1768671 h 1919590"/>
                    <a:gd name="connsiteX3" fmla="*/ 0 w 3700272"/>
                    <a:gd name="connsiteY3" fmla="*/ 1859280 h 1919590"/>
                    <a:gd name="connsiteX0" fmla="*/ 3700272 w 3700272"/>
                    <a:gd name="connsiteY0" fmla="*/ 0 h 1875409"/>
                    <a:gd name="connsiteX1" fmla="*/ 2309553 w 3700272"/>
                    <a:gd name="connsiteY1" fmla="*/ 225829 h 1875409"/>
                    <a:gd name="connsiteX2" fmla="*/ 1371600 w 3700272"/>
                    <a:gd name="connsiteY2" fmla="*/ 1678617 h 1875409"/>
                    <a:gd name="connsiteX3" fmla="*/ 0 w 3700272"/>
                    <a:gd name="connsiteY3" fmla="*/ 1859280 h 1875409"/>
                    <a:gd name="connsiteX0" fmla="*/ 3700272 w 3700272"/>
                    <a:gd name="connsiteY0" fmla="*/ 0 h 1863045"/>
                    <a:gd name="connsiteX1" fmla="*/ 2309553 w 3700272"/>
                    <a:gd name="connsiteY1" fmla="*/ 225829 h 1863045"/>
                    <a:gd name="connsiteX2" fmla="*/ 1392382 w 3700272"/>
                    <a:gd name="connsiteY2" fmla="*/ 1630126 h 1863045"/>
                    <a:gd name="connsiteX3" fmla="*/ 0 w 3700272"/>
                    <a:gd name="connsiteY3" fmla="*/ 1859280 h 186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00272" h="1863045">
                      <a:moveTo>
                        <a:pt x="3700272" y="0"/>
                      </a:moveTo>
                      <a:cubicBezTo>
                        <a:pt x="3373628" y="18796"/>
                        <a:pt x="2694201" y="-45859"/>
                        <a:pt x="2309553" y="225829"/>
                      </a:cubicBezTo>
                      <a:cubicBezTo>
                        <a:pt x="1924905" y="497517"/>
                        <a:pt x="1777307" y="1357884"/>
                        <a:pt x="1392382" y="1630126"/>
                      </a:cubicBezTo>
                      <a:cubicBezTo>
                        <a:pt x="1007457" y="1902368"/>
                        <a:pt x="315976" y="1862328"/>
                        <a:pt x="0" y="1859280"/>
                      </a:cubicBezTo>
                    </a:path>
                  </a:pathLst>
                </a:cu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EAC17B7-55AC-4547-A256-8FD24F2F279B}"/>
                  </a:ext>
                </a:extLst>
              </p:cNvPr>
              <p:cNvGrpSpPr/>
              <p:nvPr/>
            </p:nvGrpSpPr>
            <p:grpSpPr>
              <a:xfrm>
                <a:off x="7020272" y="2283718"/>
                <a:ext cx="288032" cy="288032"/>
                <a:chOff x="8100392" y="3003798"/>
                <a:chExt cx="288032" cy="2880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CB94340B-5470-4318-9821-0A3B559E0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CB94340B-5470-4318-9821-0A3B559E059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 l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29059A6B-1C33-4600-9DFF-64EA5AE0B8F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40242" y="3040105"/>
                  <a:ext cx="216000" cy="216000"/>
                </a:xfrm>
                <a:custGeom>
                  <a:avLst/>
                  <a:gdLst>
                    <a:gd name="connsiteX0" fmla="*/ 3700272 w 3700272"/>
                    <a:gd name="connsiteY0" fmla="*/ 81629 h 2028897"/>
                    <a:gd name="connsiteX1" fmla="*/ 2773680 w 3700272"/>
                    <a:gd name="connsiteY1" fmla="*/ 93821 h 2028897"/>
                    <a:gd name="connsiteX2" fmla="*/ 1840992 w 3700272"/>
                    <a:gd name="connsiteY2" fmla="*/ 1026509 h 2028897"/>
                    <a:gd name="connsiteX3" fmla="*/ 914400 w 3700272"/>
                    <a:gd name="connsiteY3" fmla="*/ 1940909 h 2028897"/>
                    <a:gd name="connsiteX4" fmla="*/ 0 w 3700272"/>
                    <a:gd name="connsiteY4" fmla="*/ 1940909 h 2028897"/>
                    <a:gd name="connsiteX0" fmla="*/ 3700272 w 3700272"/>
                    <a:gd name="connsiteY0" fmla="*/ 56787 h 2004055"/>
                    <a:gd name="connsiteX1" fmla="*/ 2773680 w 3700272"/>
                    <a:gd name="connsiteY1" fmla="*/ 68979 h 2004055"/>
                    <a:gd name="connsiteX2" fmla="*/ 1840992 w 3700272"/>
                    <a:gd name="connsiteY2" fmla="*/ 1001667 h 2004055"/>
                    <a:gd name="connsiteX3" fmla="*/ 914400 w 3700272"/>
                    <a:gd name="connsiteY3" fmla="*/ 1916067 h 2004055"/>
                    <a:gd name="connsiteX4" fmla="*/ 0 w 3700272"/>
                    <a:gd name="connsiteY4" fmla="*/ 1916067 h 2004055"/>
                    <a:gd name="connsiteX0" fmla="*/ 3700272 w 3700272"/>
                    <a:gd name="connsiteY0" fmla="*/ 56787 h 1984482"/>
                    <a:gd name="connsiteX1" fmla="*/ 2773680 w 3700272"/>
                    <a:gd name="connsiteY1" fmla="*/ 68979 h 1984482"/>
                    <a:gd name="connsiteX2" fmla="*/ 1840992 w 3700272"/>
                    <a:gd name="connsiteY2" fmla="*/ 1001667 h 1984482"/>
                    <a:gd name="connsiteX3" fmla="*/ 914400 w 3700272"/>
                    <a:gd name="connsiteY3" fmla="*/ 1916067 h 1984482"/>
                    <a:gd name="connsiteX4" fmla="*/ 0 w 3700272"/>
                    <a:gd name="connsiteY4" fmla="*/ 1916067 h 1984482"/>
                    <a:gd name="connsiteX0" fmla="*/ 3700272 w 3700272"/>
                    <a:gd name="connsiteY0" fmla="*/ 56787 h 1926977"/>
                    <a:gd name="connsiteX1" fmla="*/ 2773680 w 3700272"/>
                    <a:gd name="connsiteY1" fmla="*/ 68979 h 1926977"/>
                    <a:gd name="connsiteX2" fmla="*/ 1840992 w 3700272"/>
                    <a:gd name="connsiteY2" fmla="*/ 1001667 h 1926977"/>
                    <a:gd name="connsiteX3" fmla="*/ 914400 w 3700272"/>
                    <a:gd name="connsiteY3" fmla="*/ 1818531 h 1926977"/>
                    <a:gd name="connsiteX4" fmla="*/ 0 w 3700272"/>
                    <a:gd name="connsiteY4" fmla="*/ 1916067 h 1926977"/>
                    <a:gd name="connsiteX0" fmla="*/ 3700272 w 3700272"/>
                    <a:gd name="connsiteY0" fmla="*/ 0 h 1870190"/>
                    <a:gd name="connsiteX1" fmla="*/ 2773680 w 3700272"/>
                    <a:gd name="connsiteY1" fmla="*/ 121920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0190"/>
                    <a:gd name="connsiteX1" fmla="*/ 2330335 w 3700272"/>
                    <a:gd name="connsiteY1" fmla="*/ 108065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2922"/>
                    <a:gd name="connsiteX1" fmla="*/ 2330335 w 3700272"/>
                    <a:gd name="connsiteY1" fmla="*/ 108065 h 1872922"/>
                    <a:gd name="connsiteX2" fmla="*/ 1840992 w 3700272"/>
                    <a:gd name="connsiteY2" fmla="*/ 944880 h 1872922"/>
                    <a:gd name="connsiteX3" fmla="*/ 1371600 w 3700272"/>
                    <a:gd name="connsiteY3" fmla="*/ 1768671 h 1872922"/>
                    <a:gd name="connsiteX4" fmla="*/ 0 w 3700272"/>
                    <a:gd name="connsiteY4" fmla="*/ 1859280 h 1872922"/>
                    <a:gd name="connsiteX0" fmla="*/ 3700272 w 3700272"/>
                    <a:gd name="connsiteY0" fmla="*/ 52308 h 1925230"/>
                    <a:gd name="connsiteX1" fmla="*/ 2330335 w 3700272"/>
                    <a:gd name="connsiteY1" fmla="*/ 160373 h 1925230"/>
                    <a:gd name="connsiteX2" fmla="*/ 1371600 w 3700272"/>
                    <a:gd name="connsiteY2" fmla="*/ 1820979 h 1925230"/>
                    <a:gd name="connsiteX3" fmla="*/ 0 w 3700272"/>
                    <a:gd name="connsiteY3" fmla="*/ 1911588 h 1925230"/>
                    <a:gd name="connsiteX0" fmla="*/ 3700272 w 3700272"/>
                    <a:gd name="connsiteY0" fmla="*/ 0 h 1919590"/>
                    <a:gd name="connsiteX1" fmla="*/ 2309553 w 3700272"/>
                    <a:gd name="connsiteY1" fmla="*/ 225829 h 1919590"/>
                    <a:gd name="connsiteX2" fmla="*/ 1371600 w 3700272"/>
                    <a:gd name="connsiteY2" fmla="*/ 1768671 h 1919590"/>
                    <a:gd name="connsiteX3" fmla="*/ 0 w 3700272"/>
                    <a:gd name="connsiteY3" fmla="*/ 1859280 h 1919590"/>
                    <a:gd name="connsiteX0" fmla="*/ 3700272 w 3700272"/>
                    <a:gd name="connsiteY0" fmla="*/ 0 h 1875409"/>
                    <a:gd name="connsiteX1" fmla="*/ 2309553 w 3700272"/>
                    <a:gd name="connsiteY1" fmla="*/ 225829 h 1875409"/>
                    <a:gd name="connsiteX2" fmla="*/ 1371600 w 3700272"/>
                    <a:gd name="connsiteY2" fmla="*/ 1678617 h 1875409"/>
                    <a:gd name="connsiteX3" fmla="*/ 0 w 3700272"/>
                    <a:gd name="connsiteY3" fmla="*/ 1859280 h 1875409"/>
                    <a:gd name="connsiteX0" fmla="*/ 3700272 w 3700272"/>
                    <a:gd name="connsiteY0" fmla="*/ 0 h 1863045"/>
                    <a:gd name="connsiteX1" fmla="*/ 2309553 w 3700272"/>
                    <a:gd name="connsiteY1" fmla="*/ 225829 h 1863045"/>
                    <a:gd name="connsiteX2" fmla="*/ 1392382 w 3700272"/>
                    <a:gd name="connsiteY2" fmla="*/ 1630126 h 1863045"/>
                    <a:gd name="connsiteX3" fmla="*/ 0 w 3700272"/>
                    <a:gd name="connsiteY3" fmla="*/ 1859280 h 186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00272" h="1863045">
                      <a:moveTo>
                        <a:pt x="3700272" y="0"/>
                      </a:moveTo>
                      <a:cubicBezTo>
                        <a:pt x="3373628" y="18796"/>
                        <a:pt x="2694201" y="-45859"/>
                        <a:pt x="2309553" y="225829"/>
                      </a:cubicBezTo>
                      <a:cubicBezTo>
                        <a:pt x="1924905" y="497517"/>
                        <a:pt x="1777307" y="1357884"/>
                        <a:pt x="1392382" y="1630126"/>
                      </a:cubicBezTo>
                      <a:cubicBezTo>
                        <a:pt x="1007457" y="1902368"/>
                        <a:pt x="315976" y="1862328"/>
                        <a:pt x="0" y="1859280"/>
                      </a:cubicBezTo>
                    </a:path>
                  </a:pathLst>
                </a:cu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B67ABA-E3FA-4105-8BE0-B7B44CF4D5B2}"/>
                  </a:ext>
                </a:extLst>
              </p:cNvPr>
              <p:cNvGrpSpPr/>
              <p:nvPr/>
            </p:nvGrpSpPr>
            <p:grpSpPr>
              <a:xfrm>
                <a:off x="7020272" y="2643758"/>
                <a:ext cx="288032" cy="288032"/>
                <a:chOff x="8100392" y="3003798"/>
                <a:chExt cx="288032" cy="2880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CDBE5779-E079-4A25-8D05-4B913117C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CDBE5779-E079-4A25-8D05-4B913117C6B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 l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1A76AFD2-0364-49CF-AB07-20A75382E38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40242" y="3040105"/>
                  <a:ext cx="216000" cy="216000"/>
                </a:xfrm>
                <a:custGeom>
                  <a:avLst/>
                  <a:gdLst>
                    <a:gd name="connsiteX0" fmla="*/ 3700272 w 3700272"/>
                    <a:gd name="connsiteY0" fmla="*/ 81629 h 2028897"/>
                    <a:gd name="connsiteX1" fmla="*/ 2773680 w 3700272"/>
                    <a:gd name="connsiteY1" fmla="*/ 93821 h 2028897"/>
                    <a:gd name="connsiteX2" fmla="*/ 1840992 w 3700272"/>
                    <a:gd name="connsiteY2" fmla="*/ 1026509 h 2028897"/>
                    <a:gd name="connsiteX3" fmla="*/ 914400 w 3700272"/>
                    <a:gd name="connsiteY3" fmla="*/ 1940909 h 2028897"/>
                    <a:gd name="connsiteX4" fmla="*/ 0 w 3700272"/>
                    <a:gd name="connsiteY4" fmla="*/ 1940909 h 2028897"/>
                    <a:gd name="connsiteX0" fmla="*/ 3700272 w 3700272"/>
                    <a:gd name="connsiteY0" fmla="*/ 56787 h 2004055"/>
                    <a:gd name="connsiteX1" fmla="*/ 2773680 w 3700272"/>
                    <a:gd name="connsiteY1" fmla="*/ 68979 h 2004055"/>
                    <a:gd name="connsiteX2" fmla="*/ 1840992 w 3700272"/>
                    <a:gd name="connsiteY2" fmla="*/ 1001667 h 2004055"/>
                    <a:gd name="connsiteX3" fmla="*/ 914400 w 3700272"/>
                    <a:gd name="connsiteY3" fmla="*/ 1916067 h 2004055"/>
                    <a:gd name="connsiteX4" fmla="*/ 0 w 3700272"/>
                    <a:gd name="connsiteY4" fmla="*/ 1916067 h 2004055"/>
                    <a:gd name="connsiteX0" fmla="*/ 3700272 w 3700272"/>
                    <a:gd name="connsiteY0" fmla="*/ 56787 h 1984482"/>
                    <a:gd name="connsiteX1" fmla="*/ 2773680 w 3700272"/>
                    <a:gd name="connsiteY1" fmla="*/ 68979 h 1984482"/>
                    <a:gd name="connsiteX2" fmla="*/ 1840992 w 3700272"/>
                    <a:gd name="connsiteY2" fmla="*/ 1001667 h 1984482"/>
                    <a:gd name="connsiteX3" fmla="*/ 914400 w 3700272"/>
                    <a:gd name="connsiteY3" fmla="*/ 1916067 h 1984482"/>
                    <a:gd name="connsiteX4" fmla="*/ 0 w 3700272"/>
                    <a:gd name="connsiteY4" fmla="*/ 1916067 h 1984482"/>
                    <a:gd name="connsiteX0" fmla="*/ 3700272 w 3700272"/>
                    <a:gd name="connsiteY0" fmla="*/ 56787 h 1926977"/>
                    <a:gd name="connsiteX1" fmla="*/ 2773680 w 3700272"/>
                    <a:gd name="connsiteY1" fmla="*/ 68979 h 1926977"/>
                    <a:gd name="connsiteX2" fmla="*/ 1840992 w 3700272"/>
                    <a:gd name="connsiteY2" fmla="*/ 1001667 h 1926977"/>
                    <a:gd name="connsiteX3" fmla="*/ 914400 w 3700272"/>
                    <a:gd name="connsiteY3" fmla="*/ 1818531 h 1926977"/>
                    <a:gd name="connsiteX4" fmla="*/ 0 w 3700272"/>
                    <a:gd name="connsiteY4" fmla="*/ 1916067 h 1926977"/>
                    <a:gd name="connsiteX0" fmla="*/ 3700272 w 3700272"/>
                    <a:gd name="connsiteY0" fmla="*/ 0 h 1870190"/>
                    <a:gd name="connsiteX1" fmla="*/ 2773680 w 3700272"/>
                    <a:gd name="connsiteY1" fmla="*/ 121920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0190"/>
                    <a:gd name="connsiteX1" fmla="*/ 2330335 w 3700272"/>
                    <a:gd name="connsiteY1" fmla="*/ 108065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2922"/>
                    <a:gd name="connsiteX1" fmla="*/ 2330335 w 3700272"/>
                    <a:gd name="connsiteY1" fmla="*/ 108065 h 1872922"/>
                    <a:gd name="connsiteX2" fmla="*/ 1840992 w 3700272"/>
                    <a:gd name="connsiteY2" fmla="*/ 944880 h 1872922"/>
                    <a:gd name="connsiteX3" fmla="*/ 1371600 w 3700272"/>
                    <a:gd name="connsiteY3" fmla="*/ 1768671 h 1872922"/>
                    <a:gd name="connsiteX4" fmla="*/ 0 w 3700272"/>
                    <a:gd name="connsiteY4" fmla="*/ 1859280 h 1872922"/>
                    <a:gd name="connsiteX0" fmla="*/ 3700272 w 3700272"/>
                    <a:gd name="connsiteY0" fmla="*/ 52308 h 1925230"/>
                    <a:gd name="connsiteX1" fmla="*/ 2330335 w 3700272"/>
                    <a:gd name="connsiteY1" fmla="*/ 160373 h 1925230"/>
                    <a:gd name="connsiteX2" fmla="*/ 1371600 w 3700272"/>
                    <a:gd name="connsiteY2" fmla="*/ 1820979 h 1925230"/>
                    <a:gd name="connsiteX3" fmla="*/ 0 w 3700272"/>
                    <a:gd name="connsiteY3" fmla="*/ 1911588 h 1925230"/>
                    <a:gd name="connsiteX0" fmla="*/ 3700272 w 3700272"/>
                    <a:gd name="connsiteY0" fmla="*/ 0 h 1919590"/>
                    <a:gd name="connsiteX1" fmla="*/ 2309553 w 3700272"/>
                    <a:gd name="connsiteY1" fmla="*/ 225829 h 1919590"/>
                    <a:gd name="connsiteX2" fmla="*/ 1371600 w 3700272"/>
                    <a:gd name="connsiteY2" fmla="*/ 1768671 h 1919590"/>
                    <a:gd name="connsiteX3" fmla="*/ 0 w 3700272"/>
                    <a:gd name="connsiteY3" fmla="*/ 1859280 h 1919590"/>
                    <a:gd name="connsiteX0" fmla="*/ 3700272 w 3700272"/>
                    <a:gd name="connsiteY0" fmla="*/ 0 h 1875409"/>
                    <a:gd name="connsiteX1" fmla="*/ 2309553 w 3700272"/>
                    <a:gd name="connsiteY1" fmla="*/ 225829 h 1875409"/>
                    <a:gd name="connsiteX2" fmla="*/ 1371600 w 3700272"/>
                    <a:gd name="connsiteY2" fmla="*/ 1678617 h 1875409"/>
                    <a:gd name="connsiteX3" fmla="*/ 0 w 3700272"/>
                    <a:gd name="connsiteY3" fmla="*/ 1859280 h 1875409"/>
                    <a:gd name="connsiteX0" fmla="*/ 3700272 w 3700272"/>
                    <a:gd name="connsiteY0" fmla="*/ 0 h 1863045"/>
                    <a:gd name="connsiteX1" fmla="*/ 2309553 w 3700272"/>
                    <a:gd name="connsiteY1" fmla="*/ 225829 h 1863045"/>
                    <a:gd name="connsiteX2" fmla="*/ 1392382 w 3700272"/>
                    <a:gd name="connsiteY2" fmla="*/ 1630126 h 1863045"/>
                    <a:gd name="connsiteX3" fmla="*/ 0 w 3700272"/>
                    <a:gd name="connsiteY3" fmla="*/ 1859280 h 186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00272" h="1863045">
                      <a:moveTo>
                        <a:pt x="3700272" y="0"/>
                      </a:moveTo>
                      <a:cubicBezTo>
                        <a:pt x="3373628" y="18796"/>
                        <a:pt x="2694201" y="-45859"/>
                        <a:pt x="2309553" y="225829"/>
                      </a:cubicBezTo>
                      <a:cubicBezTo>
                        <a:pt x="1924905" y="497517"/>
                        <a:pt x="1777307" y="1357884"/>
                        <a:pt x="1392382" y="1630126"/>
                      </a:cubicBezTo>
                      <a:cubicBezTo>
                        <a:pt x="1007457" y="1902368"/>
                        <a:pt x="315976" y="1862328"/>
                        <a:pt x="0" y="1859280"/>
                      </a:cubicBezTo>
                    </a:path>
                  </a:pathLst>
                </a:cu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F0893C5-5535-43AD-9076-77AFF042C4EE}"/>
                  </a:ext>
                </a:extLst>
              </p:cNvPr>
              <p:cNvGrpSpPr/>
              <p:nvPr/>
            </p:nvGrpSpPr>
            <p:grpSpPr>
              <a:xfrm>
                <a:off x="7020272" y="3003798"/>
                <a:ext cx="288032" cy="288032"/>
                <a:chOff x="8100392" y="3003798"/>
                <a:chExt cx="288032" cy="2880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4641A468-B9ED-4501-AE1F-C8265F8BED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4641A468-B9ED-4501-AE1F-C8265F8BED9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 l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BA8AF990-543B-4E06-B85D-DA0E767C08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40242" y="3040105"/>
                  <a:ext cx="216000" cy="216000"/>
                </a:xfrm>
                <a:custGeom>
                  <a:avLst/>
                  <a:gdLst>
                    <a:gd name="connsiteX0" fmla="*/ 3700272 w 3700272"/>
                    <a:gd name="connsiteY0" fmla="*/ 81629 h 2028897"/>
                    <a:gd name="connsiteX1" fmla="*/ 2773680 w 3700272"/>
                    <a:gd name="connsiteY1" fmla="*/ 93821 h 2028897"/>
                    <a:gd name="connsiteX2" fmla="*/ 1840992 w 3700272"/>
                    <a:gd name="connsiteY2" fmla="*/ 1026509 h 2028897"/>
                    <a:gd name="connsiteX3" fmla="*/ 914400 w 3700272"/>
                    <a:gd name="connsiteY3" fmla="*/ 1940909 h 2028897"/>
                    <a:gd name="connsiteX4" fmla="*/ 0 w 3700272"/>
                    <a:gd name="connsiteY4" fmla="*/ 1940909 h 2028897"/>
                    <a:gd name="connsiteX0" fmla="*/ 3700272 w 3700272"/>
                    <a:gd name="connsiteY0" fmla="*/ 56787 h 2004055"/>
                    <a:gd name="connsiteX1" fmla="*/ 2773680 w 3700272"/>
                    <a:gd name="connsiteY1" fmla="*/ 68979 h 2004055"/>
                    <a:gd name="connsiteX2" fmla="*/ 1840992 w 3700272"/>
                    <a:gd name="connsiteY2" fmla="*/ 1001667 h 2004055"/>
                    <a:gd name="connsiteX3" fmla="*/ 914400 w 3700272"/>
                    <a:gd name="connsiteY3" fmla="*/ 1916067 h 2004055"/>
                    <a:gd name="connsiteX4" fmla="*/ 0 w 3700272"/>
                    <a:gd name="connsiteY4" fmla="*/ 1916067 h 2004055"/>
                    <a:gd name="connsiteX0" fmla="*/ 3700272 w 3700272"/>
                    <a:gd name="connsiteY0" fmla="*/ 56787 h 1984482"/>
                    <a:gd name="connsiteX1" fmla="*/ 2773680 w 3700272"/>
                    <a:gd name="connsiteY1" fmla="*/ 68979 h 1984482"/>
                    <a:gd name="connsiteX2" fmla="*/ 1840992 w 3700272"/>
                    <a:gd name="connsiteY2" fmla="*/ 1001667 h 1984482"/>
                    <a:gd name="connsiteX3" fmla="*/ 914400 w 3700272"/>
                    <a:gd name="connsiteY3" fmla="*/ 1916067 h 1984482"/>
                    <a:gd name="connsiteX4" fmla="*/ 0 w 3700272"/>
                    <a:gd name="connsiteY4" fmla="*/ 1916067 h 1984482"/>
                    <a:gd name="connsiteX0" fmla="*/ 3700272 w 3700272"/>
                    <a:gd name="connsiteY0" fmla="*/ 56787 h 1926977"/>
                    <a:gd name="connsiteX1" fmla="*/ 2773680 w 3700272"/>
                    <a:gd name="connsiteY1" fmla="*/ 68979 h 1926977"/>
                    <a:gd name="connsiteX2" fmla="*/ 1840992 w 3700272"/>
                    <a:gd name="connsiteY2" fmla="*/ 1001667 h 1926977"/>
                    <a:gd name="connsiteX3" fmla="*/ 914400 w 3700272"/>
                    <a:gd name="connsiteY3" fmla="*/ 1818531 h 1926977"/>
                    <a:gd name="connsiteX4" fmla="*/ 0 w 3700272"/>
                    <a:gd name="connsiteY4" fmla="*/ 1916067 h 1926977"/>
                    <a:gd name="connsiteX0" fmla="*/ 3700272 w 3700272"/>
                    <a:gd name="connsiteY0" fmla="*/ 0 h 1870190"/>
                    <a:gd name="connsiteX1" fmla="*/ 2773680 w 3700272"/>
                    <a:gd name="connsiteY1" fmla="*/ 121920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0190"/>
                    <a:gd name="connsiteX1" fmla="*/ 2330335 w 3700272"/>
                    <a:gd name="connsiteY1" fmla="*/ 108065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2922"/>
                    <a:gd name="connsiteX1" fmla="*/ 2330335 w 3700272"/>
                    <a:gd name="connsiteY1" fmla="*/ 108065 h 1872922"/>
                    <a:gd name="connsiteX2" fmla="*/ 1840992 w 3700272"/>
                    <a:gd name="connsiteY2" fmla="*/ 944880 h 1872922"/>
                    <a:gd name="connsiteX3" fmla="*/ 1371600 w 3700272"/>
                    <a:gd name="connsiteY3" fmla="*/ 1768671 h 1872922"/>
                    <a:gd name="connsiteX4" fmla="*/ 0 w 3700272"/>
                    <a:gd name="connsiteY4" fmla="*/ 1859280 h 1872922"/>
                    <a:gd name="connsiteX0" fmla="*/ 3700272 w 3700272"/>
                    <a:gd name="connsiteY0" fmla="*/ 52308 h 1925230"/>
                    <a:gd name="connsiteX1" fmla="*/ 2330335 w 3700272"/>
                    <a:gd name="connsiteY1" fmla="*/ 160373 h 1925230"/>
                    <a:gd name="connsiteX2" fmla="*/ 1371600 w 3700272"/>
                    <a:gd name="connsiteY2" fmla="*/ 1820979 h 1925230"/>
                    <a:gd name="connsiteX3" fmla="*/ 0 w 3700272"/>
                    <a:gd name="connsiteY3" fmla="*/ 1911588 h 1925230"/>
                    <a:gd name="connsiteX0" fmla="*/ 3700272 w 3700272"/>
                    <a:gd name="connsiteY0" fmla="*/ 0 h 1919590"/>
                    <a:gd name="connsiteX1" fmla="*/ 2309553 w 3700272"/>
                    <a:gd name="connsiteY1" fmla="*/ 225829 h 1919590"/>
                    <a:gd name="connsiteX2" fmla="*/ 1371600 w 3700272"/>
                    <a:gd name="connsiteY2" fmla="*/ 1768671 h 1919590"/>
                    <a:gd name="connsiteX3" fmla="*/ 0 w 3700272"/>
                    <a:gd name="connsiteY3" fmla="*/ 1859280 h 1919590"/>
                    <a:gd name="connsiteX0" fmla="*/ 3700272 w 3700272"/>
                    <a:gd name="connsiteY0" fmla="*/ 0 h 1875409"/>
                    <a:gd name="connsiteX1" fmla="*/ 2309553 w 3700272"/>
                    <a:gd name="connsiteY1" fmla="*/ 225829 h 1875409"/>
                    <a:gd name="connsiteX2" fmla="*/ 1371600 w 3700272"/>
                    <a:gd name="connsiteY2" fmla="*/ 1678617 h 1875409"/>
                    <a:gd name="connsiteX3" fmla="*/ 0 w 3700272"/>
                    <a:gd name="connsiteY3" fmla="*/ 1859280 h 1875409"/>
                    <a:gd name="connsiteX0" fmla="*/ 3700272 w 3700272"/>
                    <a:gd name="connsiteY0" fmla="*/ 0 h 1863045"/>
                    <a:gd name="connsiteX1" fmla="*/ 2309553 w 3700272"/>
                    <a:gd name="connsiteY1" fmla="*/ 225829 h 1863045"/>
                    <a:gd name="connsiteX2" fmla="*/ 1392382 w 3700272"/>
                    <a:gd name="connsiteY2" fmla="*/ 1630126 h 1863045"/>
                    <a:gd name="connsiteX3" fmla="*/ 0 w 3700272"/>
                    <a:gd name="connsiteY3" fmla="*/ 1859280 h 186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00272" h="1863045">
                      <a:moveTo>
                        <a:pt x="3700272" y="0"/>
                      </a:moveTo>
                      <a:cubicBezTo>
                        <a:pt x="3373628" y="18796"/>
                        <a:pt x="2694201" y="-45859"/>
                        <a:pt x="2309553" y="225829"/>
                      </a:cubicBezTo>
                      <a:cubicBezTo>
                        <a:pt x="1924905" y="497517"/>
                        <a:pt x="1777307" y="1357884"/>
                        <a:pt x="1392382" y="1630126"/>
                      </a:cubicBezTo>
                      <a:cubicBezTo>
                        <a:pt x="1007457" y="1902368"/>
                        <a:pt x="315976" y="1862328"/>
                        <a:pt x="0" y="1859280"/>
                      </a:cubicBezTo>
                    </a:path>
                  </a:pathLst>
                </a:cu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84F6C7E-B463-4682-8DE7-A75F256B4906}"/>
                  </a:ext>
                </a:extLst>
              </p:cNvPr>
              <p:cNvGrpSpPr/>
              <p:nvPr/>
            </p:nvGrpSpPr>
            <p:grpSpPr>
              <a:xfrm>
                <a:off x="7020272" y="3363838"/>
                <a:ext cx="288032" cy="288032"/>
                <a:chOff x="8100392" y="3003798"/>
                <a:chExt cx="288032" cy="2880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4804391D-48AE-4B40-B651-CE66B252A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3" name="Oval 72">
                      <a:extLst>
                        <a:ext uri="{FF2B5EF4-FFF2-40B4-BE49-F238E27FC236}">
                          <a16:creationId xmlns:a16="http://schemas.microsoft.com/office/drawing/2014/main" id="{4804391D-48AE-4B40-B651-CE66B252AEC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 l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891200E5-3E63-4E0C-84DF-7B8B6092A06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40242" y="3040105"/>
                  <a:ext cx="216000" cy="216000"/>
                </a:xfrm>
                <a:custGeom>
                  <a:avLst/>
                  <a:gdLst>
                    <a:gd name="connsiteX0" fmla="*/ 3700272 w 3700272"/>
                    <a:gd name="connsiteY0" fmla="*/ 81629 h 2028897"/>
                    <a:gd name="connsiteX1" fmla="*/ 2773680 w 3700272"/>
                    <a:gd name="connsiteY1" fmla="*/ 93821 h 2028897"/>
                    <a:gd name="connsiteX2" fmla="*/ 1840992 w 3700272"/>
                    <a:gd name="connsiteY2" fmla="*/ 1026509 h 2028897"/>
                    <a:gd name="connsiteX3" fmla="*/ 914400 w 3700272"/>
                    <a:gd name="connsiteY3" fmla="*/ 1940909 h 2028897"/>
                    <a:gd name="connsiteX4" fmla="*/ 0 w 3700272"/>
                    <a:gd name="connsiteY4" fmla="*/ 1940909 h 2028897"/>
                    <a:gd name="connsiteX0" fmla="*/ 3700272 w 3700272"/>
                    <a:gd name="connsiteY0" fmla="*/ 56787 h 2004055"/>
                    <a:gd name="connsiteX1" fmla="*/ 2773680 w 3700272"/>
                    <a:gd name="connsiteY1" fmla="*/ 68979 h 2004055"/>
                    <a:gd name="connsiteX2" fmla="*/ 1840992 w 3700272"/>
                    <a:gd name="connsiteY2" fmla="*/ 1001667 h 2004055"/>
                    <a:gd name="connsiteX3" fmla="*/ 914400 w 3700272"/>
                    <a:gd name="connsiteY3" fmla="*/ 1916067 h 2004055"/>
                    <a:gd name="connsiteX4" fmla="*/ 0 w 3700272"/>
                    <a:gd name="connsiteY4" fmla="*/ 1916067 h 2004055"/>
                    <a:gd name="connsiteX0" fmla="*/ 3700272 w 3700272"/>
                    <a:gd name="connsiteY0" fmla="*/ 56787 h 1984482"/>
                    <a:gd name="connsiteX1" fmla="*/ 2773680 w 3700272"/>
                    <a:gd name="connsiteY1" fmla="*/ 68979 h 1984482"/>
                    <a:gd name="connsiteX2" fmla="*/ 1840992 w 3700272"/>
                    <a:gd name="connsiteY2" fmla="*/ 1001667 h 1984482"/>
                    <a:gd name="connsiteX3" fmla="*/ 914400 w 3700272"/>
                    <a:gd name="connsiteY3" fmla="*/ 1916067 h 1984482"/>
                    <a:gd name="connsiteX4" fmla="*/ 0 w 3700272"/>
                    <a:gd name="connsiteY4" fmla="*/ 1916067 h 1984482"/>
                    <a:gd name="connsiteX0" fmla="*/ 3700272 w 3700272"/>
                    <a:gd name="connsiteY0" fmla="*/ 56787 h 1926977"/>
                    <a:gd name="connsiteX1" fmla="*/ 2773680 w 3700272"/>
                    <a:gd name="connsiteY1" fmla="*/ 68979 h 1926977"/>
                    <a:gd name="connsiteX2" fmla="*/ 1840992 w 3700272"/>
                    <a:gd name="connsiteY2" fmla="*/ 1001667 h 1926977"/>
                    <a:gd name="connsiteX3" fmla="*/ 914400 w 3700272"/>
                    <a:gd name="connsiteY3" fmla="*/ 1818531 h 1926977"/>
                    <a:gd name="connsiteX4" fmla="*/ 0 w 3700272"/>
                    <a:gd name="connsiteY4" fmla="*/ 1916067 h 1926977"/>
                    <a:gd name="connsiteX0" fmla="*/ 3700272 w 3700272"/>
                    <a:gd name="connsiteY0" fmla="*/ 0 h 1870190"/>
                    <a:gd name="connsiteX1" fmla="*/ 2773680 w 3700272"/>
                    <a:gd name="connsiteY1" fmla="*/ 121920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0190"/>
                    <a:gd name="connsiteX1" fmla="*/ 2330335 w 3700272"/>
                    <a:gd name="connsiteY1" fmla="*/ 108065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2922"/>
                    <a:gd name="connsiteX1" fmla="*/ 2330335 w 3700272"/>
                    <a:gd name="connsiteY1" fmla="*/ 108065 h 1872922"/>
                    <a:gd name="connsiteX2" fmla="*/ 1840992 w 3700272"/>
                    <a:gd name="connsiteY2" fmla="*/ 944880 h 1872922"/>
                    <a:gd name="connsiteX3" fmla="*/ 1371600 w 3700272"/>
                    <a:gd name="connsiteY3" fmla="*/ 1768671 h 1872922"/>
                    <a:gd name="connsiteX4" fmla="*/ 0 w 3700272"/>
                    <a:gd name="connsiteY4" fmla="*/ 1859280 h 1872922"/>
                    <a:gd name="connsiteX0" fmla="*/ 3700272 w 3700272"/>
                    <a:gd name="connsiteY0" fmla="*/ 52308 h 1925230"/>
                    <a:gd name="connsiteX1" fmla="*/ 2330335 w 3700272"/>
                    <a:gd name="connsiteY1" fmla="*/ 160373 h 1925230"/>
                    <a:gd name="connsiteX2" fmla="*/ 1371600 w 3700272"/>
                    <a:gd name="connsiteY2" fmla="*/ 1820979 h 1925230"/>
                    <a:gd name="connsiteX3" fmla="*/ 0 w 3700272"/>
                    <a:gd name="connsiteY3" fmla="*/ 1911588 h 1925230"/>
                    <a:gd name="connsiteX0" fmla="*/ 3700272 w 3700272"/>
                    <a:gd name="connsiteY0" fmla="*/ 0 h 1919590"/>
                    <a:gd name="connsiteX1" fmla="*/ 2309553 w 3700272"/>
                    <a:gd name="connsiteY1" fmla="*/ 225829 h 1919590"/>
                    <a:gd name="connsiteX2" fmla="*/ 1371600 w 3700272"/>
                    <a:gd name="connsiteY2" fmla="*/ 1768671 h 1919590"/>
                    <a:gd name="connsiteX3" fmla="*/ 0 w 3700272"/>
                    <a:gd name="connsiteY3" fmla="*/ 1859280 h 1919590"/>
                    <a:gd name="connsiteX0" fmla="*/ 3700272 w 3700272"/>
                    <a:gd name="connsiteY0" fmla="*/ 0 h 1875409"/>
                    <a:gd name="connsiteX1" fmla="*/ 2309553 w 3700272"/>
                    <a:gd name="connsiteY1" fmla="*/ 225829 h 1875409"/>
                    <a:gd name="connsiteX2" fmla="*/ 1371600 w 3700272"/>
                    <a:gd name="connsiteY2" fmla="*/ 1678617 h 1875409"/>
                    <a:gd name="connsiteX3" fmla="*/ 0 w 3700272"/>
                    <a:gd name="connsiteY3" fmla="*/ 1859280 h 1875409"/>
                    <a:gd name="connsiteX0" fmla="*/ 3700272 w 3700272"/>
                    <a:gd name="connsiteY0" fmla="*/ 0 h 1863045"/>
                    <a:gd name="connsiteX1" fmla="*/ 2309553 w 3700272"/>
                    <a:gd name="connsiteY1" fmla="*/ 225829 h 1863045"/>
                    <a:gd name="connsiteX2" fmla="*/ 1392382 w 3700272"/>
                    <a:gd name="connsiteY2" fmla="*/ 1630126 h 1863045"/>
                    <a:gd name="connsiteX3" fmla="*/ 0 w 3700272"/>
                    <a:gd name="connsiteY3" fmla="*/ 1859280 h 186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00272" h="1863045">
                      <a:moveTo>
                        <a:pt x="3700272" y="0"/>
                      </a:moveTo>
                      <a:cubicBezTo>
                        <a:pt x="3373628" y="18796"/>
                        <a:pt x="2694201" y="-45859"/>
                        <a:pt x="2309553" y="225829"/>
                      </a:cubicBezTo>
                      <a:cubicBezTo>
                        <a:pt x="1924905" y="497517"/>
                        <a:pt x="1777307" y="1357884"/>
                        <a:pt x="1392382" y="1630126"/>
                      </a:cubicBezTo>
                      <a:cubicBezTo>
                        <a:pt x="1007457" y="1902368"/>
                        <a:pt x="315976" y="1862328"/>
                        <a:pt x="0" y="1859280"/>
                      </a:cubicBezTo>
                    </a:path>
                  </a:pathLst>
                </a:cu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A7D8876-2CDF-438C-9CDB-772068F2EC1E}"/>
                  </a:ext>
                </a:extLst>
              </p:cNvPr>
              <p:cNvGrpSpPr/>
              <p:nvPr/>
            </p:nvGrpSpPr>
            <p:grpSpPr>
              <a:xfrm>
                <a:off x="7020272" y="3723878"/>
                <a:ext cx="288032" cy="288032"/>
                <a:chOff x="8100392" y="3003798"/>
                <a:chExt cx="288032" cy="2880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357F034B-D0DF-4158-91B0-ED0CEF1A8E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1" name="Oval 70">
                      <a:extLst>
                        <a:ext uri="{FF2B5EF4-FFF2-40B4-BE49-F238E27FC236}">
                          <a16:creationId xmlns:a16="http://schemas.microsoft.com/office/drawing/2014/main" id="{357F034B-D0DF-4158-91B0-ED0CEF1A8EC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 l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7FF5EF43-5E8C-41BC-835F-CFDADEE791D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40242" y="3040105"/>
                  <a:ext cx="216000" cy="216000"/>
                </a:xfrm>
                <a:custGeom>
                  <a:avLst/>
                  <a:gdLst>
                    <a:gd name="connsiteX0" fmla="*/ 3700272 w 3700272"/>
                    <a:gd name="connsiteY0" fmla="*/ 81629 h 2028897"/>
                    <a:gd name="connsiteX1" fmla="*/ 2773680 w 3700272"/>
                    <a:gd name="connsiteY1" fmla="*/ 93821 h 2028897"/>
                    <a:gd name="connsiteX2" fmla="*/ 1840992 w 3700272"/>
                    <a:gd name="connsiteY2" fmla="*/ 1026509 h 2028897"/>
                    <a:gd name="connsiteX3" fmla="*/ 914400 w 3700272"/>
                    <a:gd name="connsiteY3" fmla="*/ 1940909 h 2028897"/>
                    <a:gd name="connsiteX4" fmla="*/ 0 w 3700272"/>
                    <a:gd name="connsiteY4" fmla="*/ 1940909 h 2028897"/>
                    <a:gd name="connsiteX0" fmla="*/ 3700272 w 3700272"/>
                    <a:gd name="connsiteY0" fmla="*/ 56787 h 2004055"/>
                    <a:gd name="connsiteX1" fmla="*/ 2773680 w 3700272"/>
                    <a:gd name="connsiteY1" fmla="*/ 68979 h 2004055"/>
                    <a:gd name="connsiteX2" fmla="*/ 1840992 w 3700272"/>
                    <a:gd name="connsiteY2" fmla="*/ 1001667 h 2004055"/>
                    <a:gd name="connsiteX3" fmla="*/ 914400 w 3700272"/>
                    <a:gd name="connsiteY3" fmla="*/ 1916067 h 2004055"/>
                    <a:gd name="connsiteX4" fmla="*/ 0 w 3700272"/>
                    <a:gd name="connsiteY4" fmla="*/ 1916067 h 2004055"/>
                    <a:gd name="connsiteX0" fmla="*/ 3700272 w 3700272"/>
                    <a:gd name="connsiteY0" fmla="*/ 56787 h 1984482"/>
                    <a:gd name="connsiteX1" fmla="*/ 2773680 w 3700272"/>
                    <a:gd name="connsiteY1" fmla="*/ 68979 h 1984482"/>
                    <a:gd name="connsiteX2" fmla="*/ 1840992 w 3700272"/>
                    <a:gd name="connsiteY2" fmla="*/ 1001667 h 1984482"/>
                    <a:gd name="connsiteX3" fmla="*/ 914400 w 3700272"/>
                    <a:gd name="connsiteY3" fmla="*/ 1916067 h 1984482"/>
                    <a:gd name="connsiteX4" fmla="*/ 0 w 3700272"/>
                    <a:gd name="connsiteY4" fmla="*/ 1916067 h 1984482"/>
                    <a:gd name="connsiteX0" fmla="*/ 3700272 w 3700272"/>
                    <a:gd name="connsiteY0" fmla="*/ 56787 h 1926977"/>
                    <a:gd name="connsiteX1" fmla="*/ 2773680 w 3700272"/>
                    <a:gd name="connsiteY1" fmla="*/ 68979 h 1926977"/>
                    <a:gd name="connsiteX2" fmla="*/ 1840992 w 3700272"/>
                    <a:gd name="connsiteY2" fmla="*/ 1001667 h 1926977"/>
                    <a:gd name="connsiteX3" fmla="*/ 914400 w 3700272"/>
                    <a:gd name="connsiteY3" fmla="*/ 1818531 h 1926977"/>
                    <a:gd name="connsiteX4" fmla="*/ 0 w 3700272"/>
                    <a:gd name="connsiteY4" fmla="*/ 1916067 h 1926977"/>
                    <a:gd name="connsiteX0" fmla="*/ 3700272 w 3700272"/>
                    <a:gd name="connsiteY0" fmla="*/ 0 h 1870190"/>
                    <a:gd name="connsiteX1" fmla="*/ 2773680 w 3700272"/>
                    <a:gd name="connsiteY1" fmla="*/ 121920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0190"/>
                    <a:gd name="connsiteX1" fmla="*/ 2330335 w 3700272"/>
                    <a:gd name="connsiteY1" fmla="*/ 108065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2922"/>
                    <a:gd name="connsiteX1" fmla="*/ 2330335 w 3700272"/>
                    <a:gd name="connsiteY1" fmla="*/ 108065 h 1872922"/>
                    <a:gd name="connsiteX2" fmla="*/ 1840992 w 3700272"/>
                    <a:gd name="connsiteY2" fmla="*/ 944880 h 1872922"/>
                    <a:gd name="connsiteX3" fmla="*/ 1371600 w 3700272"/>
                    <a:gd name="connsiteY3" fmla="*/ 1768671 h 1872922"/>
                    <a:gd name="connsiteX4" fmla="*/ 0 w 3700272"/>
                    <a:gd name="connsiteY4" fmla="*/ 1859280 h 1872922"/>
                    <a:gd name="connsiteX0" fmla="*/ 3700272 w 3700272"/>
                    <a:gd name="connsiteY0" fmla="*/ 52308 h 1925230"/>
                    <a:gd name="connsiteX1" fmla="*/ 2330335 w 3700272"/>
                    <a:gd name="connsiteY1" fmla="*/ 160373 h 1925230"/>
                    <a:gd name="connsiteX2" fmla="*/ 1371600 w 3700272"/>
                    <a:gd name="connsiteY2" fmla="*/ 1820979 h 1925230"/>
                    <a:gd name="connsiteX3" fmla="*/ 0 w 3700272"/>
                    <a:gd name="connsiteY3" fmla="*/ 1911588 h 1925230"/>
                    <a:gd name="connsiteX0" fmla="*/ 3700272 w 3700272"/>
                    <a:gd name="connsiteY0" fmla="*/ 0 h 1919590"/>
                    <a:gd name="connsiteX1" fmla="*/ 2309553 w 3700272"/>
                    <a:gd name="connsiteY1" fmla="*/ 225829 h 1919590"/>
                    <a:gd name="connsiteX2" fmla="*/ 1371600 w 3700272"/>
                    <a:gd name="connsiteY2" fmla="*/ 1768671 h 1919590"/>
                    <a:gd name="connsiteX3" fmla="*/ 0 w 3700272"/>
                    <a:gd name="connsiteY3" fmla="*/ 1859280 h 1919590"/>
                    <a:gd name="connsiteX0" fmla="*/ 3700272 w 3700272"/>
                    <a:gd name="connsiteY0" fmla="*/ 0 h 1875409"/>
                    <a:gd name="connsiteX1" fmla="*/ 2309553 w 3700272"/>
                    <a:gd name="connsiteY1" fmla="*/ 225829 h 1875409"/>
                    <a:gd name="connsiteX2" fmla="*/ 1371600 w 3700272"/>
                    <a:gd name="connsiteY2" fmla="*/ 1678617 h 1875409"/>
                    <a:gd name="connsiteX3" fmla="*/ 0 w 3700272"/>
                    <a:gd name="connsiteY3" fmla="*/ 1859280 h 1875409"/>
                    <a:gd name="connsiteX0" fmla="*/ 3700272 w 3700272"/>
                    <a:gd name="connsiteY0" fmla="*/ 0 h 1863045"/>
                    <a:gd name="connsiteX1" fmla="*/ 2309553 w 3700272"/>
                    <a:gd name="connsiteY1" fmla="*/ 225829 h 1863045"/>
                    <a:gd name="connsiteX2" fmla="*/ 1392382 w 3700272"/>
                    <a:gd name="connsiteY2" fmla="*/ 1630126 h 1863045"/>
                    <a:gd name="connsiteX3" fmla="*/ 0 w 3700272"/>
                    <a:gd name="connsiteY3" fmla="*/ 1859280 h 186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00272" h="1863045">
                      <a:moveTo>
                        <a:pt x="3700272" y="0"/>
                      </a:moveTo>
                      <a:cubicBezTo>
                        <a:pt x="3373628" y="18796"/>
                        <a:pt x="2694201" y="-45859"/>
                        <a:pt x="2309553" y="225829"/>
                      </a:cubicBezTo>
                      <a:cubicBezTo>
                        <a:pt x="1924905" y="497517"/>
                        <a:pt x="1777307" y="1357884"/>
                        <a:pt x="1392382" y="1630126"/>
                      </a:cubicBezTo>
                      <a:cubicBezTo>
                        <a:pt x="1007457" y="1902368"/>
                        <a:pt x="315976" y="1862328"/>
                        <a:pt x="0" y="1859280"/>
                      </a:cubicBezTo>
                    </a:path>
                  </a:pathLst>
                </a:cu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CF158DD-D364-4797-981F-D74A5AD2C77D}"/>
                  </a:ext>
                </a:extLst>
              </p:cNvPr>
              <p:cNvGrpSpPr/>
              <p:nvPr/>
            </p:nvGrpSpPr>
            <p:grpSpPr>
              <a:xfrm>
                <a:off x="7020272" y="4083918"/>
                <a:ext cx="288032" cy="288032"/>
                <a:chOff x="8100392" y="3003798"/>
                <a:chExt cx="288032" cy="2880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ED6F60A2-6E65-4EA2-BABC-9988DE537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𝜎</m:t>
                            </m:r>
                            <m:r>
                              <a:rPr kumimoji="0" lang="en-GB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</m:oMath>
                        </m:oMathPara>
                      </a14:m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Fira Sans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Oval 68">
                      <a:extLst>
                        <a:ext uri="{FF2B5EF4-FFF2-40B4-BE49-F238E27FC236}">
                          <a16:creationId xmlns:a16="http://schemas.microsoft.com/office/drawing/2014/main" id="{ED6F60A2-6E65-4EA2-BABC-9988DE5370F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0392" y="3003798"/>
                      <a:ext cx="288032" cy="288032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 l="-19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3BB1D898-3136-4B01-AEB7-978511110DF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140242" y="3040105"/>
                  <a:ext cx="216000" cy="216000"/>
                </a:xfrm>
                <a:custGeom>
                  <a:avLst/>
                  <a:gdLst>
                    <a:gd name="connsiteX0" fmla="*/ 3700272 w 3700272"/>
                    <a:gd name="connsiteY0" fmla="*/ 81629 h 2028897"/>
                    <a:gd name="connsiteX1" fmla="*/ 2773680 w 3700272"/>
                    <a:gd name="connsiteY1" fmla="*/ 93821 h 2028897"/>
                    <a:gd name="connsiteX2" fmla="*/ 1840992 w 3700272"/>
                    <a:gd name="connsiteY2" fmla="*/ 1026509 h 2028897"/>
                    <a:gd name="connsiteX3" fmla="*/ 914400 w 3700272"/>
                    <a:gd name="connsiteY3" fmla="*/ 1940909 h 2028897"/>
                    <a:gd name="connsiteX4" fmla="*/ 0 w 3700272"/>
                    <a:gd name="connsiteY4" fmla="*/ 1940909 h 2028897"/>
                    <a:gd name="connsiteX0" fmla="*/ 3700272 w 3700272"/>
                    <a:gd name="connsiteY0" fmla="*/ 56787 h 2004055"/>
                    <a:gd name="connsiteX1" fmla="*/ 2773680 w 3700272"/>
                    <a:gd name="connsiteY1" fmla="*/ 68979 h 2004055"/>
                    <a:gd name="connsiteX2" fmla="*/ 1840992 w 3700272"/>
                    <a:gd name="connsiteY2" fmla="*/ 1001667 h 2004055"/>
                    <a:gd name="connsiteX3" fmla="*/ 914400 w 3700272"/>
                    <a:gd name="connsiteY3" fmla="*/ 1916067 h 2004055"/>
                    <a:gd name="connsiteX4" fmla="*/ 0 w 3700272"/>
                    <a:gd name="connsiteY4" fmla="*/ 1916067 h 2004055"/>
                    <a:gd name="connsiteX0" fmla="*/ 3700272 w 3700272"/>
                    <a:gd name="connsiteY0" fmla="*/ 56787 h 1984482"/>
                    <a:gd name="connsiteX1" fmla="*/ 2773680 w 3700272"/>
                    <a:gd name="connsiteY1" fmla="*/ 68979 h 1984482"/>
                    <a:gd name="connsiteX2" fmla="*/ 1840992 w 3700272"/>
                    <a:gd name="connsiteY2" fmla="*/ 1001667 h 1984482"/>
                    <a:gd name="connsiteX3" fmla="*/ 914400 w 3700272"/>
                    <a:gd name="connsiteY3" fmla="*/ 1916067 h 1984482"/>
                    <a:gd name="connsiteX4" fmla="*/ 0 w 3700272"/>
                    <a:gd name="connsiteY4" fmla="*/ 1916067 h 1984482"/>
                    <a:gd name="connsiteX0" fmla="*/ 3700272 w 3700272"/>
                    <a:gd name="connsiteY0" fmla="*/ 56787 h 1926977"/>
                    <a:gd name="connsiteX1" fmla="*/ 2773680 w 3700272"/>
                    <a:gd name="connsiteY1" fmla="*/ 68979 h 1926977"/>
                    <a:gd name="connsiteX2" fmla="*/ 1840992 w 3700272"/>
                    <a:gd name="connsiteY2" fmla="*/ 1001667 h 1926977"/>
                    <a:gd name="connsiteX3" fmla="*/ 914400 w 3700272"/>
                    <a:gd name="connsiteY3" fmla="*/ 1818531 h 1926977"/>
                    <a:gd name="connsiteX4" fmla="*/ 0 w 3700272"/>
                    <a:gd name="connsiteY4" fmla="*/ 1916067 h 1926977"/>
                    <a:gd name="connsiteX0" fmla="*/ 3700272 w 3700272"/>
                    <a:gd name="connsiteY0" fmla="*/ 0 h 1870190"/>
                    <a:gd name="connsiteX1" fmla="*/ 2773680 w 3700272"/>
                    <a:gd name="connsiteY1" fmla="*/ 121920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0190"/>
                    <a:gd name="connsiteX1" fmla="*/ 2330335 w 3700272"/>
                    <a:gd name="connsiteY1" fmla="*/ 108065 h 1870190"/>
                    <a:gd name="connsiteX2" fmla="*/ 1840992 w 3700272"/>
                    <a:gd name="connsiteY2" fmla="*/ 944880 h 1870190"/>
                    <a:gd name="connsiteX3" fmla="*/ 914400 w 3700272"/>
                    <a:gd name="connsiteY3" fmla="*/ 1761744 h 1870190"/>
                    <a:gd name="connsiteX4" fmla="*/ 0 w 3700272"/>
                    <a:gd name="connsiteY4" fmla="*/ 1859280 h 1870190"/>
                    <a:gd name="connsiteX0" fmla="*/ 3700272 w 3700272"/>
                    <a:gd name="connsiteY0" fmla="*/ 0 h 1872922"/>
                    <a:gd name="connsiteX1" fmla="*/ 2330335 w 3700272"/>
                    <a:gd name="connsiteY1" fmla="*/ 108065 h 1872922"/>
                    <a:gd name="connsiteX2" fmla="*/ 1840992 w 3700272"/>
                    <a:gd name="connsiteY2" fmla="*/ 944880 h 1872922"/>
                    <a:gd name="connsiteX3" fmla="*/ 1371600 w 3700272"/>
                    <a:gd name="connsiteY3" fmla="*/ 1768671 h 1872922"/>
                    <a:gd name="connsiteX4" fmla="*/ 0 w 3700272"/>
                    <a:gd name="connsiteY4" fmla="*/ 1859280 h 1872922"/>
                    <a:gd name="connsiteX0" fmla="*/ 3700272 w 3700272"/>
                    <a:gd name="connsiteY0" fmla="*/ 52308 h 1925230"/>
                    <a:gd name="connsiteX1" fmla="*/ 2330335 w 3700272"/>
                    <a:gd name="connsiteY1" fmla="*/ 160373 h 1925230"/>
                    <a:gd name="connsiteX2" fmla="*/ 1371600 w 3700272"/>
                    <a:gd name="connsiteY2" fmla="*/ 1820979 h 1925230"/>
                    <a:gd name="connsiteX3" fmla="*/ 0 w 3700272"/>
                    <a:gd name="connsiteY3" fmla="*/ 1911588 h 1925230"/>
                    <a:gd name="connsiteX0" fmla="*/ 3700272 w 3700272"/>
                    <a:gd name="connsiteY0" fmla="*/ 0 h 1919590"/>
                    <a:gd name="connsiteX1" fmla="*/ 2309553 w 3700272"/>
                    <a:gd name="connsiteY1" fmla="*/ 225829 h 1919590"/>
                    <a:gd name="connsiteX2" fmla="*/ 1371600 w 3700272"/>
                    <a:gd name="connsiteY2" fmla="*/ 1768671 h 1919590"/>
                    <a:gd name="connsiteX3" fmla="*/ 0 w 3700272"/>
                    <a:gd name="connsiteY3" fmla="*/ 1859280 h 1919590"/>
                    <a:gd name="connsiteX0" fmla="*/ 3700272 w 3700272"/>
                    <a:gd name="connsiteY0" fmla="*/ 0 h 1875409"/>
                    <a:gd name="connsiteX1" fmla="*/ 2309553 w 3700272"/>
                    <a:gd name="connsiteY1" fmla="*/ 225829 h 1875409"/>
                    <a:gd name="connsiteX2" fmla="*/ 1371600 w 3700272"/>
                    <a:gd name="connsiteY2" fmla="*/ 1678617 h 1875409"/>
                    <a:gd name="connsiteX3" fmla="*/ 0 w 3700272"/>
                    <a:gd name="connsiteY3" fmla="*/ 1859280 h 1875409"/>
                    <a:gd name="connsiteX0" fmla="*/ 3700272 w 3700272"/>
                    <a:gd name="connsiteY0" fmla="*/ 0 h 1863045"/>
                    <a:gd name="connsiteX1" fmla="*/ 2309553 w 3700272"/>
                    <a:gd name="connsiteY1" fmla="*/ 225829 h 1863045"/>
                    <a:gd name="connsiteX2" fmla="*/ 1392382 w 3700272"/>
                    <a:gd name="connsiteY2" fmla="*/ 1630126 h 1863045"/>
                    <a:gd name="connsiteX3" fmla="*/ 0 w 3700272"/>
                    <a:gd name="connsiteY3" fmla="*/ 1859280 h 1863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00272" h="1863045">
                      <a:moveTo>
                        <a:pt x="3700272" y="0"/>
                      </a:moveTo>
                      <a:cubicBezTo>
                        <a:pt x="3373628" y="18796"/>
                        <a:pt x="2694201" y="-45859"/>
                        <a:pt x="2309553" y="225829"/>
                      </a:cubicBezTo>
                      <a:cubicBezTo>
                        <a:pt x="1924905" y="497517"/>
                        <a:pt x="1777307" y="1357884"/>
                        <a:pt x="1392382" y="1630126"/>
                      </a:cubicBezTo>
                      <a:cubicBezTo>
                        <a:pt x="1007457" y="1902368"/>
                        <a:pt x="315976" y="1862328"/>
                        <a:pt x="0" y="1859280"/>
                      </a:cubicBezTo>
                    </a:path>
                  </a:pathLst>
                </a:cu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7A0829A-62BD-44F7-A073-8B30B660DFBE}"/>
                  </a:ext>
                </a:extLst>
              </p:cNvPr>
              <p:cNvGrpSpPr/>
              <p:nvPr/>
            </p:nvGrpSpPr>
            <p:grpSpPr>
              <a:xfrm>
                <a:off x="6186003" y="2164087"/>
                <a:ext cx="876450" cy="1962012"/>
                <a:chOff x="6186003" y="2164087"/>
                <a:chExt cx="876450" cy="1962012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F5599C71-4004-419B-ADB4-45F2F73994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90E1EDB-9A02-4E97-9F6D-0D28AA6C6D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231FAC8-35C5-448D-BA0B-D12DEB924E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78777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4DF38F73-810C-48C5-87B4-FC94EE1C5D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78777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1E81E5F2-CEA7-48E0-AC84-DD27F1F2CC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78777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03C52389-3E4D-4624-9D2B-21DE0B2463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DA9391F0-10B3-47EC-88B2-AD118C9E8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42773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2F504A1B-673A-41A0-8E17-E273D50F4A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42773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49E87B4-6957-4BE8-93AC-C072F67C61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42773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5547CC2-1742-4D1C-8626-71E331315F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427734"/>
                  <a:ext cx="792088" cy="144016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862355C1-3EB5-45F9-937A-448E6E9CCA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4208DF5D-CEB2-4418-AB55-86BAF5E804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17B10048-611B-4373-9231-EA16CDF888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14781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991F31A7-E7A5-4CBD-BF06-EFFC599E5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50785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E43C2ED9-AF39-4C81-B1E7-5DBDCBFA15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350785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C0C74C47-00B3-43C8-84A4-728A814A28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25820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8DF3A1D-1ADC-4B8D-BCA0-F0479CCC9F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61824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626E7C9A-264D-4B61-8C43-1CD057195C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97828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DDED1607-058A-4C92-A6B1-806E60583D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133832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E074401-3E5A-4659-B181-CA939DD12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8184" y="2169529"/>
                  <a:ext cx="834269" cy="1698366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C07F9BA-270E-4A5D-B66B-117031226C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144016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510246CA-5688-4B9E-8FBF-40E1DE803B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792088" cy="108012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A4220DDA-79CC-461D-AC0C-FBAF0226B6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14781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31B0590B-8979-4025-8FA4-0F011C8E5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50785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E0A27B5-9FEB-4442-B4E0-1A27ABD740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86789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FC7FB643-F947-4E7A-B41C-A34D5CC8A0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834269" cy="169836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8AF9BDA8-1BEE-46F6-BCB1-7E9293E838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834269" cy="133832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AE9A8D1C-D548-4934-99D0-1B882F2009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147814"/>
                  <a:ext cx="834269" cy="97828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DF2988F7-D52B-41E0-A2AE-9674F202B5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507854"/>
                  <a:ext cx="834269" cy="61824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360E1AFD-CF7D-49E0-8EEE-057106351A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3867894"/>
                  <a:ext cx="834269" cy="258205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A9D8B9D5-7F40-402F-A31C-F23292EFC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42773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51CCB53D-F8D1-492A-8ED9-E3AB148AA2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8184" y="278777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8F3BAA74-4AC1-4ABC-A6E3-CF6FCD507868}"/>
                    </a:ext>
                  </a:extLst>
                </p:cNvPr>
                <p:cNvCxnSpPr/>
                <p:nvPr/>
              </p:nvCxnSpPr>
              <p:spPr>
                <a:xfrm>
                  <a:off x="6228184" y="3147814"/>
                  <a:ext cx="792088" cy="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AA224A16-560E-44A7-A982-AC69402CA2A9}"/>
                    </a:ext>
                  </a:extLst>
                </p:cNvPr>
                <p:cNvCxnSpPr/>
                <p:nvPr/>
              </p:nvCxnSpPr>
              <p:spPr>
                <a:xfrm flipV="1">
                  <a:off x="6228184" y="3147814"/>
                  <a:ext cx="792088" cy="36004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4829885D-4BCE-4B65-9DBB-6171D6BE64F0}"/>
                    </a:ext>
                  </a:extLst>
                </p:cNvPr>
                <p:cNvCxnSpPr/>
                <p:nvPr/>
              </p:nvCxnSpPr>
              <p:spPr>
                <a:xfrm flipV="1">
                  <a:off x="6228184" y="3147814"/>
                  <a:ext cx="792088" cy="720080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F4EF7568-123F-4192-8BCC-E3A7571A72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61280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16991939-073E-4B98-B371-614C810B4E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25276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87767083-3BA9-48E6-81A4-3CBB0B0DC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133288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55C1154-89A5-4FEC-BF44-E46C06CC5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2164087"/>
                  <a:ext cx="876450" cy="544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4FEF358D-9015-4584-948C-72B739060F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169292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136F86FE-F5CF-4A25-9FBD-E12F714FBE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76450" cy="1951127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DABCE566-914F-42E8-B441-604DFF3493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6003" y="2169529"/>
                  <a:ext cx="834269" cy="97284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476EE5F7-ECF3-46C0-84AF-B3B6322CC9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2782331"/>
                  <a:ext cx="834269" cy="134376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5F88BDAA-CEA7-4677-B158-CF99AF8DC1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2422291"/>
                  <a:ext cx="834269" cy="170380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4C7C86B1-8E7B-42D3-8551-7DBE356B06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3502411"/>
                  <a:ext cx="834269" cy="62368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B7857179-C8DA-4870-B5A2-B088948482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2164087"/>
                  <a:ext cx="876450" cy="196201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F4F70532-DA67-4164-9911-50766C41CC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3862451"/>
                  <a:ext cx="834269" cy="26364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51851D66-B336-4466-9CC9-9C2B6EAFCA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4120657"/>
                  <a:ext cx="876450" cy="5442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5A1EA083-1ECA-4114-AF8E-BDBD1A855E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86003" y="3142371"/>
                  <a:ext cx="834269" cy="983728"/>
                </a:xfrm>
                <a:prstGeom prst="line">
                  <a:avLst/>
                </a:prstGeom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CB8681-69BF-4BC7-98AC-EBAF64C499F2}"/>
                </a:ext>
              </a:extLst>
            </p:cNvPr>
            <p:cNvSpPr/>
            <p:nvPr/>
          </p:nvSpPr>
          <p:spPr>
            <a:xfrm>
              <a:off x="5004048" y="1707654"/>
              <a:ext cx="876450" cy="2874878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  <a:alpha val="0"/>
                  </a:schemeClr>
                </a:gs>
                <a:gs pos="77000">
                  <a:srgbClr val="FFFFFF">
                    <a:alpha val="96000"/>
                  </a:srgbClr>
                </a:gs>
                <a:gs pos="23000">
                  <a:srgbClr val="FFFFFF">
                    <a:lumMod val="0"/>
                    <a:lumOff val="100000"/>
                    <a:alpha val="78000"/>
                  </a:srgbClr>
                </a:gs>
                <a:gs pos="100000">
                  <a:srgbClr val="FEFDFC">
                    <a:lumMod val="0"/>
                    <a:lumOff val="10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DA3134-819D-4FAE-B446-6BB04854DCFF}"/>
                </a:ext>
              </a:extLst>
            </p:cNvPr>
            <p:cNvSpPr txBox="1"/>
            <p:nvPr/>
          </p:nvSpPr>
          <p:spPr>
            <a:xfrm>
              <a:off x="4427984" y="2298234"/>
              <a:ext cx="109356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6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rPr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CBFB28D7-4F70-45F6-B9B3-4568DB144CC8}"/>
                  </a:ext>
                </a:extLst>
              </p:cNvPr>
              <p:cNvSpPr txBox="1"/>
              <p:nvPr/>
            </p:nvSpPr>
            <p:spPr>
              <a:xfrm>
                <a:off x="5652120" y="3616163"/>
                <a:ext cx="2171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CBFB28D7-4F70-45F6-B9B3-4568DB144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3616163"/>
                <a:ext cx="217175" cy="215444"/>
              </a:xfrm>
              <a:prstGeom prst="rect">
                <a:avLst/>
              </a:prstGeom>
              <a:blipFill>
                <a:blip r:embed="rId12"/>
                <a:stretch>
                  <a:fillRect l="-8333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6DAA113-22CA-482C-8960-FBE95E26F9D8}"/>
                  </a:ext>
                </a:extLst>
              </p:cNvPr>
              <p:cNvSpPr txBox="1"/>
              <p:nvPr/>
            </p:nvSpPr>
            <p:spPr>
              <a:xfrm>
                <a:off x="7452320" y="3616163"/>
                <a:ext cx="4226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6DAA113-22CA-482C-8960-FBE95E26F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3616163"/>
                <a:ext cx="422615" cy="215444"/>
              </a:xfrm>
              <a:prstGeom prst="rect">
                <a:avLst/>
              </a:prstGeom>
              <a:blipFill>
                <a:blip r:embed="rId13"/>
                <a:stretch>
                  <a:fillRect l="-4286" r="-1429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6CD62821-DB49-45B2-8279-93693C737FD4}"/>
                  </a:ext>
                </a:extLst>
              </p:cNvPr>
              <p:cNvSpPr txBox="1"/>
              <p:nvPr/>
            </p:nvSpPr>
            <p:spPr>
              <a:xfrm>
                <a:off x="7830705" y="3616743"/>
                <a:ext cx="4137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6CD62821-DB49-45B2-8279-93693C737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705" y="3616743"/>
                <a:ext cx="413703" cy="215444"/>
              </a:xfrm>
              <a:prstGeom prst="rect">
                <a:avLst/>
              </a:prstGeom>
              <a:blipFill>
                <a:blip r:embed="rId14"/>
                <a:stretch>
                  <a:fillRect l="-5970" r="-2985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9F2F8D4-0980-49E7-919D-2D8E1C04991F}"/>
                  </a:ext>
                </a:extLst>
              </p:cNvPr>
              <p:cNvSpPr/>
              <p:nvPr/>
            </p:nvSpPr>
            <p:spPr>
              <a:xfrm>
                <a:off x="8527124" y="2464035"/>
                <a:ext cx="43736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9F2F8D4-0980-49E7-919D-2D8E1C049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24" y="2464035"/>
                <a:ext cx="43736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2ED671D7-53E0-42F3-AA57-1F9B37726FCF}"/>
                  </a:ext>
                </a:extLst>
              </p:cNvPr>
              <p:cNvSpPr/>
              <p:nvPr/>
            </p:nvSpPr>
            <p:spPr>
              <a:xfrm>
                <a:off x="8820472" y="2459216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2ED671D7-53E0-42F3-AA57-1F9B37726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472" y="2459216"/>
                <a:ext cx="428451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D5808D05-102A-4E96-AB77-1D42F1A4245F}"/>
                  </a:ext>
                </a:extLst>
              </p:cNvPr>
              <p:cNvSpPr txBox="1"/>
              <p:nvPr/>
            </p:nvSpPr>
            <p:spPr>
              <a:xfrm>
                <a:off x="4565247" y="3229974"/>
                <a:ext cx="2213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D5808D05-102A-4E96-AB77-1D42F1A42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247" y="3229974"/>
                <a:ext cx="221343" cy="215444"/>
              </a:xfrm>
              <a:prstGeom prst="rect">
                <a:avLst/>
              </a:prstGeom>
              <a:blipFill>
                <a:blip r:embed="rId17"/>
                <a:stretch>
                  <a:fillRect l="-11111" r="-2778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A906500B-8C3E-4CAB-ABC2-0371B75BE369}"/>
                  </a:ext>
                </a:extLst>
              </p:cNvPr>
              <p:cNvSpPr txBox="1"/>
              <p:nvPr/>
            </p:nvSpPr>
            <p:spPr>
              <a:xfrm>
                <a:off x="4358422" y="1199775"/>
                <a:ext cx="2192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en-GB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A906500B-8C3E-4CAB-ABC2-0371B75BE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422" y="1199775"/>
                <a:ext cx="219227" cy="215444"/>
              </a:xfrm>
              <a:prstGeom prst="rect">
                <a:avLst/>
              </a:prstGeom>
              <a:blipFill>
                <a:blip r:embed="rId18"/>
                <a:stretch>
                  <a:fillRect l="-16667" r="-2778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EA61A14C-6A1E-429F-9FC9-BFD4BC9B3292}"/>
                  </a:ext>
                </a:extLst>
              </p:cNvPr>
              <p:cNvSpPr txBox="1"/>
              <p:nvPr/>
            </p:nvSpPr>
            <p:spPr>
              <a:xfrm>
                <a:off x="5504901" y="915566"/>
                <a:ext cx="2150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EA61A14C-6A1E-429F-9FC9-BFD4BC9B3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901" y="915566"/>
                <a:ext cx="215059" cy="215444"/>
              </a:xfrm>
              <a:prstGeom prst="rect">
                <a:avLst/>
              </a:prstGeom>
              <a:blipFill>
                <a:blip r:embed="rId19"/>
                <a:stretch>
                  <a:fillRect l="-28571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9F07927C-CABE-4A1F-86E1-CC2FCB886494}"/>
                  </a:ext>
                </a:extLst>
              </p:cNvPr>
              <p:cNvSpPr txBox="1"/>
              <p:nvPr/>
            </p:nvSpPr>
            <p:spPr>
              <a:xfrm>
                <a:off x="7596336" y="915566"/>
                <a:ext cx="4115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</m:t>
                        </m:r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9F07927C-CABE-4A1F-86E1-CC2FCB886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36" y="915566"/>
                <a:ext cx="411588" cy="215444"/>
              </a:xfrm>
              <a:prstGeom prst="rect">
                <a:avLst/>
              </a:prstGeom>
              <a:blipFill>
                <a:blip r:embed="rId20"/>
                <a:stretch>
                  <a:fillRect l="-14706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21E7DF1D-5B49-46EC-AFBA-B5B25D5DF4AC}"/>
                  </a:ext>
                </a:extLst>
              </p:cNvPr>
              <p:cNvSpPr txBox="1"/>
              <p:nvPr/>
            </p:nvSpPr>
            <p:spPr>
              <a:xfrm>
                <a:off x="8722819" y="1950791"/>
                <a:ext cx="2416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</m:t>
                        </m:r>
                      </m:sub>
                    </m:sSub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21E7DF1D-5B49-46EC-AFBA-B5B25D5DF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2819" y="1950791"/>
                <a:ext cx="241669" cy="215444"/>
              </a:xfrm>
              <a:prstGeom prst="rect">
                <a:avLst/>
              </a:prstGeom>
              <a:blipFill>
                <a:blip r:embed="rId21"/>
                <a:stretch>
                  <a:fillRect l="-25000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8516A0D-5EEC-4FFD-9F37-79D95FDFC108}"/>
                  </a:ext>
                </a:extLst>
              </p:cNvPr>
              <p:cNvSpPr txBox="1"/>
              <p:nvPr/>
            </p:nvSpPr>
            <p:spPr>
              <a:xfrm>
                <a:off x="4355976" y="4298987"/>
                <a:ext cx="65280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GB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Fira Mono Medium" panose="020B0609050000020004" pitchFamily="49" charset="0"/>
                          <a:cs typeface="+mn-cs"/>
                        </a:rPr>
                        <m:t>←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A8516A0D-5EEC-4FFD-9F37-79D95FDFC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4298987"/>
                <a:ext cx="652807" cy="246221"/>
              </a:xfrm>
              <a:prstGeom prst="rect">
                <a:avLst/>
              </a:prstGeom>
              <a:blipFill>
                <a:blip r:embed="rId22"/>
                <a:stretch>
                  <a:fillRect l="-3738" r="-1869"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EC56BC94-37D4-4250-96F7-4153A92238E4}"/>
                  </a:ext>
                </a:extLst>
              </p:cNvPr>
              <p:cNvSpPr txBox="1"/>
              <p:nvPr/>
            </p:nvSpPr>
            <p:spPr>
              <a:xfrm>
                <a:off x="7020272" y="4299942"/>
                <a:ext cx="10703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𝑜</m:t>
                        </m:r>
                      </m:e>
                      <m:sub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GB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Fira Mono Medium" panose="020B0609050000020004" pitchFamily="49" charset="0"/>
                        <a:cs typeface="+mn-cs"/>
                      </a:rPr>
                      <m:t>←</m:t>
                    </m:r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𝜎</m:t>
                    </m:r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GB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EC56BC94-37D4-4250-96F7-4153A9223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4299942"/>
                <a:ext cx="1070358" cy="246221"/>
              </a:xfrm>
              <a:prstGeom prst="rect">
                <a:avLst/>
              </a:prstGeom>
              <a:blipFill>
                <a:blip r:embed="rId23"/>
                <a:stretch>
                  <a:fillRect l="-5143" r="-2857" b="-317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A865F86-71D6-4B06-B2ED-831045A505DE}"/>
                  </a:ext>
                </a:extLst>
              </p:cNvPr>
              <p:cNvSpPr txBox="1"/>
              <p:nvPr/>
            </p:nvSpPr>
            <p:spPr>
              <a:xfrm>
                <a:off x="5412218" y="4298986"/>
                <a:ext cx="12485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GB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37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Fira Mono Medium" panose="020B0609050000020004" pitchFamily="49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37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3373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A865F86-71D6-4B06-B2ED-831045A50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218" y="4298986"/>
                <a:ext cx="1248547" cy="246221"/>
              </a:xfrm>
              <a:prstGeom prst="rect">
                <a:avLst/>
              </a:prstGeom>
              <a:blipFill>
                <a:blip r:embed="rId24"/>
                <a:stretch>
                  <a:fillRect l="-1951" r="-488" b="-14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A259DB4-38D2-4E06-9D7B-879B6A74BCBB}"/>
                  </a:ext>
                </a:extLst>
              </p:cNvPr>
              <p:cNvSpPr txBox="1"/>
              <p:nvPr/>
            </p:nvSpPr>
            <p:spPr>
              <a:xfrm>
                <a:off x="4860032" y="1059582"/>
                <a:ext cx="27276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A259DB4-38D2-4E06-9D7B-879B6A74B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059582"/>
                <a:ext cx="272767" cy="215444"/>
              </a:xfrm>
              <a:prstGeom prst="rect">
                <a:avLst/>
              </a:prstGeom>
              <a:blipFill>
                <a:blip r:embed="rId25"/>
                <a:stretch>
                  <a:fillRect l="-22222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4CCA93DE-C58B-4B2B-8715-95AA41CCAA0D}"/>
                  </a:ext>
                </a:extLst>
              </p:cNvPr>
              <p:cNvSpPr txBox="1"/>
              <p:nvPr/>
            </p:nvSpPr>
            <p:spPr>
              <a:xfrm>
                <a:off x="8244408" y="1492210"/>
                <a:ext cx="2993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373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𝐷</m:t>
                        </m:r>
                      </m:sub>
                    </m:sSub>
                  </m:oMath>
                </a14:m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373B"/>
                    </a:solidFill>
                    <a:effectLst/>
                    <a:uLnTx/>
                    <a:uFillTx/>
                    <a:latin typeface="Fira Sans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4CCA93DE-C58B-4B2B-8715-95AA41CCA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408" y="1492210"/>
                <a:ext cx="299377" cy="215444"/>
              </a:xfrm>
              <a:prstGeom prst="rect">
                <a:avLst/>
              </a:prstGeom>
              <a:blipFill>
                <a:blip r:embed="rId26"/>
                <a:stretch>
                  <a:fillRect l="-20000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7454EC7D-93DF-4908-AE31-AEAB9DEEFB10}"/>
                  </a:ext>
                </a:extLst>
              </p:cNvPr>
              <p:cNvSpPr txBox="1"/>
              <p:nvPr/>
            </p:nvSpPr>
            <p:spPr>
              <a:xfrm>
                <a:off x="7044016" y="4656632"/>
                <a:ext cx="11502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sub>
                      </m:sSub>
                      <m:r>
                        <a:rPr kumimoji="0" lang="en-GB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B811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Fira Mono Medium" panose="020B0609050000020004" pitchFamily="49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sub>
                      </m:sSub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B811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EB811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B811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7454EC7D-93DF-4908-AE31-AEAB9DEEF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016" y="4656632"/>
                <a:ext cx="1150251" cy="246221"/>
              </a:xfrm>
              <a:prstGeom prst="rect">
                <a:avLst/>
              </a:prstGeom>
              <a:blipFill>
                <a:blip r:embed="rId27"/>
                <a:stretch>
                  <a:fillRect l="-3723" r="-3191" b="-2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822E05B8-50EB-44ED-9F28-F0CE1FD7BB5D}"/>
                  </a:ext>
                </a:extLst>
              </p:cNvPr>
              <p:cNvSpPr txBox="1"/>
              <p:nvPr/>
            </p:nvSpPr>
            <p:spPr>
              <a:xfrm>
                <a:off x="4211960" y="4655676"/>
                <a:ext cx="244496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en-GB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B811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Fira Mono Medium" panose="020B0609050000020004" pitchFamily="49" charset="0"/>
                          <a:cs typeface="+mn-cs"/>
                        </a:rPr>
                        <m:t>←</m:t>
                      </m:r>
                      <m:sSub>
                        <m:sSub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B811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B811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B811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</m:t>
                              </m:r>
                              <m: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B811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B811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⊗</m:t>
                          </m:r>
                          <m:sSup>
                            <m:sSupPr>
                              <m:ctrlP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B811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B811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B811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B811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GB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B811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B811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GB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B811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en-GB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B811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B811B"/>
                  </a:solidFill>
                  <a:effectLst/>
                  <a:uLnTx/>
                  <a:uFillTx/>
                  <a:latin typeface="Fira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822E05B8-50EB-44ED-9F28-F0CE1FD7B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4655676"/>
                <a:ext cx="2444965" cy="246221"/>
              </a:xfrm>
              <a:prstGeom prst="rect">
                <a:avLst/>
              </a:prstGeom>
              <a:blipFill>
                <a:blip r:embed="rId28"/>
                <a:stretch>
                  <a:fillRect l="-1746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39099E4D-94AB-4FBA-812A-C1222ABE9E42}"/>
              </a:ext>
            </a:extLst>
          </p:cNvPr>
          <p:cNvCxnSpPr>
            <a:cxnSpLocks/>
          </p:cNvCxnSpPr>
          <p:nvPr/>
        </p:nvCxnSpPr>
        <p:spPr>
          <a:xfrm>
            <a:off x="539552" y="1774800"/>
            <a:ext cx="0" cy="13750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002EC16C-5247-4C68-9A13-481C1BAA0A20}"/>
              </a:ext>
            </a:extLst>
          </p:cNvPr>
          <p:cNvCxnSpPr>
            <a:cxnSpLocks/>
          </p:cNvCxnSpPr>
          <p:nvPr/>
        </p:nvCxnSpPr>
        <p:spPr>
          <a:xfrm>
            <a:off x="755576" y="2571750"/>
            <a:ext cx="0" cy="3297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6250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779112-240D-4684-BCC1-675AF555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1BA3F8-3BB5-4398-B56C-AB6CAE1AB479}"/>
              </a:ext>
            </a:extLst>
          </p:cNvPr>
          <p:cNvSpPr/>
          <p:nvPr/>
        </p:nvSpPr>
        <p:spPr>
          <a:xfrm>
            <a:off x="547936" y="1203598"/>
            <a:ext cx="8424936" cy="2600672"/>
          </a:xfrm>
          <a:prstGeom prst="rect">
            <a:avLst/>
          </a:prstGeom>
          <a:solidFill>
            <a:srgbClr val="FEFDFC"/>
          </a:solidFill>
          <a:ln>
            <a:solidFill>
              <a:srgbClr val="FEFD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381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00" y="-108000"/>
            <a:ext cx="10221184" cy="54918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35646"/>
            <a:ext cx="850394" cy="850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435846"/>
            <a:ext cx="850394" cy="8503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210449"/>
            <a:ext cx="850394" cy="8503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35646"/>
            <a:ext cx="850394" cy="8503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435846"/>
            <a:ext cx="850394" cy="850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210449"/>
            <a:ext cx="850394" cy="8503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058" y="360055"/>
            <a:ext cx="850394" cy="8503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173238"/>
            <a:ext cx="850394" cy="8503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606" y="3821038"/>
            <a:ext cx="850394" cy="85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287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779112-240D-4684-BCC1-675AF555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D2571E-E682-4D5B-A5F1-1C3D324B93A5}"/>
              </a:ext>
            </a:extLst>
          </p:cNvPr>
          <p:cNvSpPr/>
          <p:nvPr/>
        </p:nvSpPr>
        <p:spPr>
          <a:xfrm>
            <a:off x="395536" y="2355726"/>
            <a:ext cx="8424936" cy="1296144"/>
          </a:xfrm>
          <a:prstGeom prst="rect">
            <a:avLst/>
          </a:prstGeom>
          <a:solidFill>
            <a:srgbClr val="FEFDFC"/>
          </a:solidFill>
          <a:ln>
            <a:solidFill>
              <a:srgbClr val="FEFD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857434-CD48-4DDF-BFFB-386DA1A26EE4}"/>
              </a:ext>
            </a:extLst>
          </p:cNvPr>
          <p:cNvSpPr/>
          <p:nvPr/>
        </p:nvSpPr>
        <p:spPr>
          <a:xfrm>
            <a:off x="547936" y="2508126"/>
            <a:ext cx="8424936" cy="1296144"/>
          </a:xfrm>
          <a:prstGeom prst="rect">
            <a:avLst/>
          </a:prstGeom>
          <a:solidFill>
            <a:srgbClr val="FEFDFC"/>
          </a:solidFill>
          <a:ln>
            <a:solidFill>
              <a:srgbClr val="FEFD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4873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779112-240D-4684-BCC1-675AF555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316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7C9BF4-A85E-4CBF-96A9-BA9A8BF21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884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7C789D-659C-450C-B7D0-29F4AEE8F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997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15ED6-AD1E-4B22-B096-D7A425213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782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D50270A-1EAE-4BE2-9038-852C2AF9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183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906CE8-C4BA-4557-9401-4A17962C16A5}"/>
              </a:ext>
            </a:extLst>
          </p:cNvPr>
          <p:cNvSpPr txBox="1"/>
          <p:nvPr/>
        </p:nvSpPr>
        <p:spPr>
          <a:xfrm>
            <a:off x="2144148" y="2156251"/>
            <a:ext cx="48558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S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upport 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V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ector 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M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FEFDFC"/>
                </a:solidFill>
                <a:effectLst/>
                <a:uLnTx/>
                <a:uFillTx/>
                <a:latin typeface="Fira Sans"/>
                <a:ea typeface="+mn-ea"/>
                <a:cs typeface="+mn-cs"/>
              </a:rPr>
              <a:t>achines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EFDFC"/>
              </a:solidFill>
              <a:effectLst/>
              <a:uLnTx/>
              <a:uFillTx/>
              <a:latin typeface="Fira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5901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71500">
              <a:tabLst>
                <a:tab pos="214313" algn="l"/>
                <a:tab pos="428625" algn="l"/>
                <a:tab pos="2426494" algn="l"/>
                <a:tab pos="2639616" algn="l"/>
                <a:tab pos="2856310" algn="l"/>
              </a:tabLst>
            </a:pPr>
            <a:r>
              <a:rPr lang="en-GB" dirty="0"/>
              <a:t>The Magic that isn’t that Magical…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72BD0A-9A6F-4F9E-9E72-125BE649F28C}"/>
              </a:ext>
            </a:extLst>
          </p:cNvPr>
          <p:cNvGrpSpPr/>
          <p:nvPr/>
        </p:nvGrpSpPr>
        <p:grpSpPr>
          <a:xfrm>
            <a:off x="2286000" y="1315641"/>
            <a:ext cx="4196867" cy="2917982"/>
            <a:chOff x="1524000" y="1754188"/>
            <a:chExt cx="5595822" cy="3890642"/>
          </a:xfrm>
        </p:grpSpPr>
        <p:sp>
          <p:nvSpPr>
            <p:cNvPr id="8195" name="Text Box 3"/>
            <p:cNvSpPr txBox="1">
              <a:spLocks noChangeArrowheads="1"/>
            </p:cNvSpPr>
            <p:nvPr/>
          </p:nvSpPr>
          <p:spPr bwMode="auto">
            <a:xfrm>
              <a:off x="3727451" y="5183187"/>
              <a:ext cx="342783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3" tIns="34282" rIns="68563" bIns="34282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CC00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+</a:t>
              </a: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8196" name="Rectangle 4"/>
            <p:cNvSpPr>
              <a:spLocks noChangeArrowheads="1"/>
            </p:cNvSpPr>
            <p:nvPr/>
          </p:nvSpPr>
          <p:spPr bwMode="auto">
            <a:xfrm>
              <a:off x="5670551" y="4775200"/>
              <a:ext cx="342783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3" tIns="34282" rIns="68563" bIns="34282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CC00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+</a:t>
              </a:r>
            </a:p>
          </p:txBody>
        </p:sp>
        <p:sp>
          <p:nvSpPr>
            <p:cNvPr id="8197" name="Rectangle 5"/>
            <p:cNvSpPr>
              <a:spLocks noChangeArrowheads="1"/>
            </p:cNvSpPr>
            <p:nvPr/>
          </p:nvSpPr>
          <p:spPr bwMode="auto">
            <a:xfrm>
              <a:off x="4337051" y="4573588"/>
              <a:ext cx="342783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3" tIns="34282" rIns="68563" bIns="34282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CC00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+</a:t>
              </a:r>
            </a:p>
          </p:txBody>
        </p:sp>
        <p:sp>
          <p:nvSpPr>
            <p:cNvPr id="8198" name="Rectangle 6"/>
            <p:cNvSpPr>
              <a:spLocks noChangeArrowheads="1"/>
            </p:cNvSpPr>
            <p:nvPr/>
          </p:nvSpPr>
          <p:spPr bwMode="auto">
            <a:xfrm>
              <a:off x="1800225" y="5124450"/>
              <a:ext cx="342783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3" tIns="34282" rIns="68563" bIns="34282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CC00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+</a:t>
              </a:r>
            </a:p>
          </p:txBody>
        </p:sp>
        <p:sp>
          <p:nvSpPr>
            <p:cNvPr id="8199" name="Rectangle 7"/>
            <p:cNvSpPr>
              <a:spLocks noChangeArrowheads="1"/>
            </p:cNvSpPr>
            <p:nvPr/>
          </p:nvSpPr>
          <p:spPr bwMode="auto">
            <a:xfrm>
              <a:off x="6777039" y="3908425"/>
              <a:ext cx="342783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3" tIns="34282" rIns="68563" bIns="34282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CC00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+</a:t>
              </a:r>
            </a:p>
          </p:txBody>
        </p:sp>
        <p:sp>
          <p:nvSpPr>
            <p:cNvPr id="8200" name="Rectangle 8"/>
            <p:cNvSpPr>
              <a:spLocks noChangeArrowheads="1"/>
            </p:cNvSpPr>
            <p:nvPr/>
          </p:nvSpPr>
          <p:spPr bwMode="auto">
            <a:xfrm>
              <a:off x="5316539" y="4032250"/>
              <a:ext cx="342783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3" tIns="34282" rIns="68563" bIns="34282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CC00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+</a:t>
              </a:r>
            </a:p>
          </p:txBody>
        </p:sp>
        <p:sp>
          <p:nvSpPr>
            <p:cNvPr id="8201" name="Rectangle 9"/>
            <p:cNvSpPr>
              <a:spLocks noChangeArrowheads="1"/>
            </p:cNvSpPr>
            <p:nvPr/>
          </p:nvSpPr>
          <p:spPr bwMode="auto">
            <a:xfrm>
              <a:off x="1524000" y="3490913"/>
              <a:ext cx="308585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3" tIns="34282" rIns="68563" bIns="34282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-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8202" name="Rectangle 10"/>
            <p:cNvSpPr>
              <a:spLocks noChangeArrowheads="1"/>
            </p:cNvSpPr>
            <p:nvPr/>
          </p:nvSpPr>
          <p:spPr bwMode="auto">
            <a:xfrm>
              <a:off x="2352675" y="3490913"/>
              <a:ext cx="308585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3" tIns="34282" rIns="68563" bIns="34282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-</a:t>
              </a: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8203" name="Rectangle 11"/>
            <p:cNvSpPr>
              <a:spLocks noChangeArrowheads="1"/>
            </p:cNvSpPr>
            <p:nvPr/>
          </p:nvSpPr>
          <p:spPr bwMode="auto">
            <a:xfrm>
              <a:off x="1524000" y="3125788"/>
              <a:ext cx="308585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3" tIns="34282" rIns="68563" bIns="34282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-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8204" name="Rectangle 12"/>
            <p:cNvSpPr>
              <a:spLocks noChangeArrowheads="1"/>
            </p:cNvSpPr>
            <p:nvPr/>
          </p:nvSpPr>
          <p:spPr bwMode="auto">
            <a:xfrm>
              <a:off x="1524000" y="1754188"/>
              <a:ext cx="308585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3" tIns="34282" rIns="68563" bIns="34282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-</a:t>
              </a: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8205" name="Rectangle 13"/>
            <p:cNvSpPr>
              <a:spLocks noChangeArrowheads="1"/>
            </p:cNvSpPr>
            <p:nvPr/>
          </p:nvSpPr>
          <p:spPr bwMode="auto">
            <a:xfrm>
              <a:off x="2906713" y="2970213"/>
              <a:ext cx="308585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3" tIns="34282" rIns="68563" bIns="34282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-</a:t>
              </a: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8206" name="Rectangle 14"/>
            <p:cNvSpPr>
              <a:spLocks noChangeArrowheads="1"/>
            </p:cNvSpPr>
            <p:nvPr/>
          </p:nvSpPr>
          <p:spPr bwMode="auto">
            <a:xfrm>
              <a:off x="4286251" y="2947988"/>
              <a:ext cx="308585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3" tIns="34282" rIns="68563" bIns="34282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-</a:t>
              </a: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8207" name="Rectangle 15"/>
            <p:cNvSpPr>
              <a:spLocks noChangeArrowheads="1"/>
            </p:cNvSpPr>
            <p:nvPr/>
          </p:nvSpPr>
          <p:spPr bwMode="auto">
            <a:xfrm>
              <a:off x="3460751" y="2274888"/>
              <a:ext cx="308585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3" tIns="34282" rIns="68563" bIns="34282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-</a:t>
              </a: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8621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71500">
              <a:tabLst>
                <a:tab pos="214313" algn="l"/>
                <a:tab pos="428625" algn="l"/>
                <a:tab pos="2426494" algn="l"/>
                <a:tab pos="2639616" algn="l"/>
                <a:tab pos="2856310" algn="l"/>
              </a:tabLst>
            </a:pPr>
            <a:r>
              <a:rPr lang="en-GB"/>
              <a:t>Classification by Linear Functions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72BD0A-9A6F-4F9E-9E72-125BE649F28C}"/>
              </a:ext>
            </a:extLst>
          </p:cNvPr>
          <p:cNvGrpSpPr/>
          <p:nvPr/>
        </p:nvGrpSpPr>
        <p:grpSpPr>
          <a:xfrm>
            <a:off x="1371600" y="1315641"/>
            <a:ext cx="5486400" cy="3061097"/>
            <a:chOff x="304800" y="1754188"/>
            <a:chExt cx="7315200" cy="4081462"/>
          </a:xfrm>
        </p:grpSpPr>
        <p:sp>
          <p:nvSpPr>
            <p:cNvPr id="8195" name="Text Box 3"/>
            <p:cNvSpPr txBox="1">
              <a:spLocks noChangeArrowheads="1"/>
            </p:cNvSpPr>
            <p:nvPr/>
          </p:nvSpPr>
          <p:spPr bwMode="auto">
            <a:xfrm>
              <a:off x="3727451" y="5183187"/>
              <a:ext cx="342783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3" tIns="34282" rIns="68563" bIns="34282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CC00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+</a:t>
              </a: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8196" name="Rectangle 4"/>
            <p:cNvSpPr>
              <a:spLocks noChangeArrowheads="1"/>
            </p:cNvSpPr>
            <p:nvPr/>
          </p:nvSpPr>
          <p:spPr bwMode="auto">
            <a:xfrm>
              <a:off x="5670551" y="4775200"/>
              <a:ext cx="342783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3" tIns="34282" rIns="68563" bIns="34282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CC00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+</a:t>
              </a:r>
            </a:p>
          </p:txBody>
        </p:sp>
        <p:sp>
          <p:nvSpPr>
            <p:cNvPr id="8197" name="Rectangle 5"/>
            <p:cNvSpPr>
              <a:spLocks noChangeArrowheads="1"/>
            </p:cNvSpPr>
            <p:nvPr/>
          </p:nvSpPr>
          <p:spPr bwMode="auto">
            <a:xfrm>
              <a:off x="4337051" y="4573588"/>
              <a:ext cx="342783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3" tIns="34282" rIns="68563" bIns="34282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CC00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+</a:t>
              </a:r>
            </a:p>
          </p:txBody>
        </p:sp>
        <p:sp>
          <p:nvSpPr>
            <p:cNvPr id="8198" name="Rectangle 6"/>
            <p:cNvSpPr>
              <a:spLocks noChangeArrowheads="1"/>
            </p:cNvSpPr>
            <p:nvPr/>
          </p:nvSpPr>
          <p:spPr bwMode="auto">
            <a:xfrm>
              <a:off x="1800225" y="5124450"/>
              <a:ext cx="342783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3" tIns="34282" rIns="68563" bIns="34282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CC00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+</a:t>
              </a:r>
            </a:p>
          </p:txBody>
        </p:sp>
        <p:sp>
          <p:nvSpPr>
            <p:cNvPr id="8199" name="Rectangle 7"/>
            <p:cNvSpPr>
              <a:spLocks noChangeArrowheads="1"/>
            </p:cNvSpPr>
            <p:nvPr/>
          </p:nvSpPr>
          <p:spPr bwMode="auto">
            <a:xfrm>
              <a:off x="6777039" y="3908425"/>
              <a:ext cx="342783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3" tIns="34282" rIns="68563" bIns="34282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CC00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+</a:t>
              </a:r>
            </a:p>
          </p:txBody>
        </p:sp>
        <p:sp>
          <p:nvSpPr>
            <p:cNvPr id="8200" name="Rectangle 8"/>
            <p:cNvSpPr>
              <a:spLocks noChangeArrowheads="1"/>
            </p:cNvSpPr>
            <p:nvPr/>
          </p:nvSpPr>
          <p:spPr bwMode="auto">
            <a:xfrm>
              <a:off x="5316539" y="4032250"/>
              <a:ext cx="342783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3" tIns="34282" rIns="68563" bIns="34282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CC00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+</a:t>
              </a:r>
            </a:p>
          </p:txBody>
        </p:sp>
        <p:sp>
          <p:nvSpPr>
            <p:cNvPr id="8201" name="Rectangle 9"/>
            <p:cNvSpPr>
              <a:spLocks noChangeArrowheads="1"/>
            </p:cNvSpPr>
            <p:nvPr/>
          </p:nvSpPr>
          <p:spPr bwMode="auto">
            <a:xfrm>
              <a:off x="1524000" y="3490913"/>
              <a:ext cx="308585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3" tIns="34282" rIns="68563" bIns="34282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-</a:t>
              </a: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8202" name="Rectangle 10"/>
            <p:cNvSpPr>
              <a:spLocks noChangeArrowheads="1"/>
            </p:cNvSpPr>
            <p:nvPr/>
          </p:nvSpPr>
          <p:spPr bwMode="auto">
            <a:xfrm>
              <a:off x="2352675" y="3490913"/>
              <a:ext cx="308585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3" tIns="34282" rIns="68563" bIns="34282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-</a:t>
              </a: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8203" name="Rectangle 11"/>
            <p:cNvSpPr>
              <a:spLocks noChangeArrowheads="1"/>
            </p:cNvSpPr>
            <p:nvPr/>
          </p:nvSpPr>
          <p:spPr bwMode="auto">
            <a:xfrm>
              <a:off x="1524000" y="3125788"/>
              <a:ext cx="308585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3" tIns="34282" rIns="68563" bIns="34282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-</a:t>
              </a: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8204" name="Rectangle 12"/>
            <p:cNvSpPr>
              <a:spLocks noChangeArrowheads="1"/>
            </p:cNvSpPr>
            <p:nvPr/>
          </p:nvSpPr>
          <p:spPr bwMode="auto">
            <a:xfrm>
              <a:off x="1524000" y="1754188"/>
              <a:ext cx="308585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3" tIns="34282" rIns="68563" bIns="34282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-</a:t>
              </a: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8205" name="Rectangle 13"/>
            <p:cNvSpPr>
              <a:spLocks noChangeArrowheads="1"/>
            </p:cNvSpPr>
            <p:nvPr/>
          </p:nvSpPr>
          <p:spPr bwMode="auto">
            <a:xfrm>
              <a:off x="2906713" y="2970213"/>
              <a:ext cx="308585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3" tIns="34282" rIns="68563" bIns="34282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-</a:t>
              </a: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8206" name="Rectangle 14"/>
            <p:cNvSpPr>
              <a:spLocks noChangeArrowheads="1"/>
            </p:cNvSpPr>
            <p:nvPr/>
          </p:nvSpPr>
          <p:spPr bwMode="auto">
            <a:xfrm>
              <a:off x="4286251" y="2947988"/>
              <a:ext cx="308585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3" tIns="34282" rIns="68563" bIns="34282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-</a:t>
              </a: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8207" name="Rectangle 15"/>
            <p:cNvSpPr>
              <a:spLocks noChangeArrowheads="1"/>
            </p:cNvSpPr>
            <p:nvPr/>
          </p:nvSpPr>
          <p:spPr bwMode="auto">
            <a:xfrm>
              <a:off x="3460751" y="2274888"/>
              <a:ext cx="308585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8563" tIns="34282" rIns="68563" bIns="34282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ira Sans Medium" panose="020B0603050000020004" pitchFamily="34" charset="0"/>
                  <a:ea typeface="Fira Sans Medium" panose="020B0603050000020004" pitchFamily="34" charset="0"/>
                  <a:cs typeface="+mn-cs"/>
                </a:rPr>
                <a:t>-</a:t>
              </a: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8208" name="Line 16"/>
            <p:cNvSpPr>
              <a:spLocks noChangeShapeType="1"/>
            </p:cNvSpPr>
            <p:nvPr/>
          </p:nvSpPr>
          <p:spPr bwMode="auto">
            <a:xfrm flipV="1">
              <a:off x="381000" y="2981325"/>
              <a:ext cx="7086600" cy="2057400"/>
            </a:xfrm>
            <a:prstGeom prst="line">
              <a:avLst/>
            </a:prstGeom>
            <a:noFill/>
            <a:ln w="38100">
              <a:solidFill>
                <a:srgbClr val="0669FA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8209" name="Line 17"/>
            <p:cNvSpPr>
              <a:spLocks noChangeShapeType="1"/>
            </p:cNvSpPr>
            <p:nvPr/>
          </p:nvSpPr>
          <p:spPr bwMode="auto">
            <a:xfrm flipV="1">
              <a:off x="533400" y="2524125"/>
              <a:ext cx="6629400" cy="2895600"/>
            </a:xfrm>
            <a:prstGeom prst="line">
              <a:avLst/>
            </a:prstGeom>
            <a:noFill/>
            <a:ln w="38100">
              <a:solidFill>
                <a:srgbClr val="0669FA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8210" name="Line 18"/>
            <p:cNvSpPr>
              <a:spLocks noChangeShapeType="1"/>
            </p:cNvSpPr>
            <p:nvPr/>
          </p:nvSpPr>
          <p:spPr bwMode="auto">
            <a:xfrm flipV="1">
              <a:off x="304800" y="3133725"/>
              <a:ext cx="7315200" cy="1447800"/>
            </a:xfrm>
            <a:prstGeom prst="line">
              <a:avLst/>
            </a:prstGeom>
            <a:noFill/>
            <a:ln w="38100">
              <a:solidFill>
                <a:srgbClr val="0669FA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8211" name="Line 19"/>
            <p:cNvSpPr>
              <a:spLocks noChangeShapeType="1"/>
            </p:cNvSpPr>
            <p:nvPr/>
          </p:nvSpPr>
          <p:spPr bwMode="auto">
            <a:xfrm flipV="1">
              <a:off x="304800" y="3133725"/>
              <a:ext cx="7315200" cy="1143000"/>
            </a:xfrm>
            <a:prstGeom prst="line">
              <a:avLst/>
            </a:prstGeom>
            <a:noFill/>
            <a:ln w="38100">
              <a:solidFill>
                <a:srgbClr val="0669FA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8212" name="Line 20"/>
            <p:cNvSpPr>
              <a:spLocks noChangeShapeType="1"/>
            </p:cNvSpPr>
            <p:nvPr/>
          </p:nvSpPr>
          <p:spPr bwMode="auto">
            <a:xfrm flipV="1">
              <a:off x="533400" y="3362325"/>
              <a:ext cx="7086600" cy="2057400"/>
            </a:xfrm>
            <a:prstGeom prst="line">
              <a:avLst/>
            </a:prstGeom>
            <a:noFill/>
            <a:ln w="38100">
              <a:solidFill>
                <a:srgbClr val="0669FA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  <p:sp>
          <p:nvSpPr>
            <p:cNvPr id="8213" name="Line 21"/>
            <p:cNvSpPr>
              <a:spLocks noChangeShapeType="1"/>
            </p:cNvSpPr>
            <p:nvPr/>
          </p:nvSpPr>
          <p:spPr bwMode="auto">
            <a:xfrm flipV="1">
              <a:off x="708025" y="1822450"/>
              <a:ext cx="6016625" cy="4013200"/>
            </a:xfrm>
            <a:prstGeom prst="line">
              <a:avLst/>
            </a:prstGeom>
            <a:noFill/>
            <a:ln w="38100">
              <a:solidFill>
                <a:srgbClr val="0669FA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23373B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87625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07EAC5AD-D8A1-47A3-9F73-CD233FEEEE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9" y="3600400"/>
            <a:ext cx="1545923" cy="1419622"/>
          </a:xfrm>
          <a:prstGeom prst="rect">
            <a:avLst/>
          </a:prstGeom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71500">
              <a:tabLst>
                <a:tab pos="214313" algn="l"/>
                <a:tab pos="428625" algn="l"/>
                <a:tab pos="2426494" algn="l"/>
                <a:tab pos="2639616" algn="l"/>
                <a:tab pos="2856310" algn="l"/>
              </a:tabLst>
            </a:pPr>
            <a:r>
              <a:rPr lang="en-GB" dirty="0">
                <a:latin typeface="+mj-lt"/>
                <a:ea typeface="Fira Sans Medium" panose="020B0603050000020004" pitchFamily="34" charset="0"/>
              </a:rPr>
              <a:t>Motivation</a:t>
            </a:r>
            <a:r>
              <a:rPr lang="de-DE" dirty="0">
                <a:latin typeface="+mj-lt"/>
                <a:ea typeface="Fira Sans Medium" panose="020B0603050000020004" pitchFamily="34" charset="0"/>
              </a:rPr>
              <a:t>: </a:t>
            </a:r>
            <a:r>
              <a:rPr lang="de-DE" dirty="0">
                <a:solidFill>
                  <a:schemeClr val="tx2"/>
                </a:solidFill>
                <a:latin typeface="+mj-lt"/>
                <a:ea typeface="Fira Sans Medium" panose="020B0603050000020004" pitchFamily="34" charset="0"/>
              </a:rPr>
              <a:t>Support Vector Machines</a:t>
            </a:r>
            <a:r>
              <a:rPr lang="en-GB" dirty="0">
                <a:solidFill>
                  <a:schemeClr val="tx2"/>
                </a:solidFill>
                <a:latin typeface="+mj-lt"/>
                <a:ea typeface="Fira Sans Medium" panose="020B0603050000020004" pitchFamily="34" charset="0"/>
              </a:rPr>
              <a:t> </a:t>
            </a: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3938587" y="3887391"/>
            <a:ext cx="257087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+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5395912" y="3581400"/>
            <a:ext cx="257087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+</a:t>
            </a: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4395787" y="3430191"/>
            <a:ext cx="257087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+</a:t>
            </a:r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2493169" y="3843337"/>
            <a:ext cx="257087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+</a:t>
            </a: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6225778" y="2931319"/>
            <a:ext cx="257087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+</a:t>
            </a:r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5130403" y="3024187"/>
            <a:ext cx="257087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+</a:t>
            </a:r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2286000" y="2618185"/>
            <a:ext cx="231439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-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2907506" y="2618185"/>
            <a:ext cx="231439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-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2286000" y="2344341"/>
            <a:ext cx="231439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-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9228" name="Rectangle 12"/>
          <p:cNvSpPr>
            <a:spLocks noChangeArrowheads="1"/>
          </p:cNvSpPr>
          <p:nvPr/>
        </p:nvSpPr>
        <p:spPr bwMode="auto">
          <a:xfrm>
            <a:off x="2286000" y="1315641"/>
            <a:ext cx="231439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-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3323035" y="2227660"/>
            <a:ext cx="231439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-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9230" name="Rectangle 14"/>
          <p:cNvSpPr>
            <a:spLocks noChangeArrowheads="1"/>
          </p:cNvSpPr>
          <p:nvPr/>
        </p:nvSpPr>
        <p:spPr bwMode="auto">
          <a:xfrm>
            <a:off x="4357687" y="2210991"/>
            <a:ext cx="231439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-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3738562" y="1706166"/>
            <a:ext cx="231439" cy="34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63" tIns="34282" rIns="68563" bIns="34282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 Medium" panose="020B0603050000020004" pitchFamily="34" charset="0"/>
                <a:ea typeface="Fira Sans Medium" panose="020B0603050000020004" pitchFamily="34" charset="0"/>
                <a:cs typeface="+mn-cs"/>
              </a:rPr>
              <a:t>-</a:t>
            </a: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9232" name="Oval 16"/>
          <p:cNvSpPr>
            <a:spLocks noChangeArrowheads="1"/>
          </p:cNvSpPr>
          <p:nvPr/>
        </p:nvSpPr>
        <p:spPr bwMode="auto">
          <a:xfrm>
            <a:off x="2914650" y="2693194"/>
            <a:ext cx="228600" cy="228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9233" name="Oval 17"/>
          <p:cNvSpPr>
            <a:spLocks noChangeArrowheads="1"/>
          </p:cNvSpPr>
          <p:nvPr/>
        </p:nvSpPr>
        <p:spPr bwMode="auto">
          <a:xfrm>
            <a:off x="3314700" y="2293144"/>
            <a:ext cx="228600" cy="228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9234" name="Oval 18"/>
          <p:cNvSpPr>
            <a:spLocks noChangeArrowheads="1"/>
          </p:cNvSpPr>
          <p:nvPr/>
        </p:nvSpPr>
        <p:spPr bwMode="auto">
          <a:xfrm>
            <a:off x="3714750" y="1778794"/>
            <a:ext cx="228600" cy="228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9235" name="Oval 19"/>
          <p:cNvSpPr>
            <a:spLocks noChangeArrowheads="1"/>
          </p:cNvSpPr>
          <p:nvPr/>
        </p:nvSpPr>
        <p:spPr bwMode="auto">
          <a:xfrm>
            <a:off x="4343400" y="2293144"/>
            <a:ext cx="228600" cy="228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9236" name="Oval 20"/>
          <p:cNvSpPr>
            <a:spLocks noChangeArrowheads="1"/>
          </p:cNvSpPr>
          <p:nvPr/>
        </p:nvSpPr>
        <p:spPr bwMode="auto">
          <a:xfrm>
            <a:off x="2286000" y="2693194"/>
            <a:ext cx="229791" cy="228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9237" name="Oval 21"/>
          <p:cNvSpPr>
            <a:spLocks noChangeArrowheads="1"/>
          </p:cNvSpPr>
          <p:nvPr/>
        </p:nvSpPr>
        <p:spPr bwMode="auto">
          <a:xfrm>
            <a:off x="2286000" y="2407444"/>
            <a:ext cx="229791" cy="228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9238" name="Oval 22"/>
          <p:cNvSpPr>
            <a:spLocks noChangeArrowheads="1"/>
          </p:cNvSpPr>
          <p:nvPr/>
        </p:nvSpPr>
        <p:spPr bwMode="auto">
          <a:xfrm>
            <a:off x="2286000" y="1378744"/>
            <a:ext cx="229791" cy="228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9239" name="Oval 23"/>
          <p:cNvSpPr>
            <a:spLocks noChangeArrowheads="1"/>
          </p:cNvSpPr>
          <p:nvPr/>
        </p:nvSpPr>
        <p:spPr bwMode="auto">
          <a:xfrm>
            <a:off x="2515791" y="3893344"/>
            <a:ext cx="227409" cy="228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9240" name="Oval 24"/>
          <p:cNvSpPr>
            <a:spLocks noChangeArrowheads="1"/>
          </p:cNvSpPr>
          <p:nvPr/>
        </p:nvSpPr>
        <p:spPr bwMode="auto">
          <a:xfrm>
            <a:off x="3943350" y="3950494"/>
            <a:ext cx="228600" cy="228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9241" name="Oval 25"/>
          <p:cNvSpPr>
            <a:spLocks noChangeArrowheads="1"/>
          </p:cNvSpPr>
          <p:nvPr/>
        </p:nvSpPr>
        <p:spPr bwMode="auto">
          <a:xfrm>
            <a:off x="4400550" y="3493294"/>
            <a:ext cx="228600" cy="228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9242" name="Oval 26"/>
          <p:cNvSpPr>
            <a:spLocks noChangeArrowheads="1"/>
          </p:cNvSpPr>
          <p:nvPr/>
        </p:nvSpPr>
        <p:spPr bwMode="auto">
          <a:xfrm>
            <a:off x="5143500" y="3093244"/>
            <a:ext cx="228600" cy="228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9243" name="Oval 27"/>
          <p:cNvSpPr>
            <a:spLocks noChangeArrowheads="1"/>
          </p:cNvSpPr>
          <p:nvPr/>
        </p:nvSpPr>
        <p:spPr bwMode="auto">
          <a:xfrm>
            <a:off x="6229350" y="2978944"/>
            <a:ext cx="228600" cy="228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9244" name="Oval 28"/>
          <p:cNvSpPr>
            <a:spLocks noChangeArrowheads="1"/>
          </p:cNvSpPr>
          <p:nvPr/>
        </p:nvSpPr>
        <p:spPr bwMode="auto">
          <a:xfrm>
            <a:off x="5429250" y="3664744"/>
            <a:ext cx="228600" cy="228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9245" name="Line 29"/>
          <p:cNvSpPr>
            <a:spLocks noChangeShapeType="1"/>
          </p:cNvSpPr>
          <p:nvPr/>
        </p:nvSpPr>
        <p:spPr bwMode="auto">
          <a:xfrm flipV="1">
            <a:off x="1428750" y="2235994"/>
            <a:ext cx="5314950" cy="1543050"/>
          </a:xfrm>
          <a:prstGeom prst="line">
            <a:avLst/>
          </a:prstGeom>
          <a:noFill/>
          <a:ln w="38100">
            <a:solidFill>
              <a:srgbClr val="0669FA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9246" name="Line 30"/>
          <p:cNvSpPr>
            <a:spLocks noChangeShapeType="1"/>
          </p:cNvSpPr>
          <p:nvPr/>
        </p:nvSpPr>
        <p:spPr bwMode="auto">
          <a:xfrm flipV="1">
            <a:off x="1543050" y="1893094"/>
            <a:ext cx="4972050" cy="2171700"/>
          </a:xfrm>
          <a:prstGeom prst="line">
            <a:avLst/>
          </a:prstGeom>
          <a:noFill/>
          <a:ln w="38100">
            <a:solidFill>
              <a:srgbClr val="0669FA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9247" name="Line 31"/>
          <p:cNvSpPr>
            <a:spLocks noChangeShapeType="1"/>
          </p:cNvSpPr>
          <p:nvPr/>
        </p:nvSpPr>
        <p:spPr bwMode="auto">
          <a:xfrm flipV="1">
            <a:off x="1371600" y="2350294"/>
            <a:ext cx="5486400" cy="1085850"/>
          </a:xfrm>
          <a:prstGeom prst="line">
            <a:avLst/>
          </a:prstGeom>
          <a:noFill/>
          <a:ln w="38100">
            <a:solidFill>
              <a:srgbClr val="0669FA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9248" name="Line 32"/>
          <p:cNvSpPr>
            <a:spLocks noChangeShapeType="1"/>
          </p:cNvSpPr>
          <p:nvPr/>
        </p:nvSpPr>
        <p:spPr bwMode="auto">
          <a:xfrm flipV="1">
            <a:off x="1371600" y="2350294"/>
            <a:ext cx="5486400" cy="857250"/>
          </a:xfrm>
          <a:prstGeom prst="line">
            <a:avLst/>
          </a:prstGeom>
          <a:noFill/>
          <a:ln w="38100">
            <a:solidFill>
              <a:srgbClr val="0669FA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sp>
        <p:nvSpPr>
          <p:cNvPr id="9249" name="Line 33"/>
          <p:cNvSpPr>
            <a:spLocks noChangeShapeType="1"/>
          </p:cNvSpPr>
          <p:nvPr/>
        </p:nvSpPr>
        <p:spPr bwMode="auto">
          <a:xfrm flipV="1">
            <a:off x="1543050" y="2521744"/>
            <a:ext cx="5314950" cy="1543050"/>
          </a:xfrm>
          <a:prstGeom prst="line">
            <a:avLst/>
          </a:prstGeom>
          <a:noFill/>
          <a:ln w="38100">
            <a:solidFill>
              <a:srgbClr val="0669FA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23373B"/>
              </a:solidFill>
              <a:effectLst/>
              <a:uLnTx/>
              <a:uFillTx/>
              <a:latin typeface="Fira Sans Medium" panose="020B0603050000020004" pitchFamily="34" charset="0"/>
              <a:ea typeface="Fira Sans Medium" panose="020B0603050000020004" pitchFamily="34" charset="0"/>
              <a:cs typeface="+mn-cs"/>
            </a:endParaRPr>
          </a:p>
        </p:txBody>
      </p:sp>
      <p:pic>
        <p:nvPicPr>
          <p:cNvPr id="34" name="Picture 24" descr="beakers">
            <a:extLst>
              <a:ext uri="{FF2B5EF4-FFF2-40B4-BE49-F238E27FC236}">
                <a16:creationId xmlns:a16="http://schemas.microsoft.com/office/drawing/2014/main" id="{16EAF373-0294-4868-A7F3-46FE7CF90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724996"/>
            <a:ext cx="1067781" cy="948869"/>
          </a:xfrm>
          <a:prstGeom prst="rect">
            <a:avLst/>
          </a:prstGeom>
          <a:noFill/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F562B8-D2EB-42E9-A49F-D84D5CEDB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97" y="2069474"/>
            <a:ext cx="1294364" cy="129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254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usepackage{amssymb}&#10;\begin{document}&#10;\[k_\times(G_1, G_2) &#10;= \mathbf{1}^\top \left [ \lim_{n\rightarrow\infty}\sum_{i=0}^{n} \eta_i E_\times^i \right ] \mathbf{1} &#10;\] 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37"/>
  <p:tag name="PICTUREFILESIZE" val="2263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5.2"/>
  <p:tag name="ORIGINALWIDTH" val="694.8"/>
  <p:tag name="LATEXADDIN" val="\documentclass{article}&#10;\usepackage{amsmath}&#10;\pagestyle{empty}&#10;\begin{document}&#10;\[u&lt;\frac{p(y^*\mid x,\theta)}{p(y^*\mid x_t,\theta)}\]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8"/>
  <p:tag name="ORIGINALWIDTH" val="88.8"/>
  <p:tag name="LATEXADDIN" val="\documentclass{article}&#10;\usepackage{amsmath}&#10;\pagestyle{empty}&#10;\begin{document}&#10;\[\Rightarrow\]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7.24976"/>
  <p:tag name="ORIGINALWIDTH" val="720"/>
  <p:tag name="LATEXADDIN" val="\documentclass{article}&#10;\usepackage{amsmath}&#10;\pagestyle{empty}&#10;\begin{document}&#10;\[x_t\sim p(X\mid y^*,\theta_t)&#10;\]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usepackage{amssymb}&#10;\newcommand{\Hcal}{{\cal H}}&#10;\newcommand{\R}{{\mathbb{R}}}&#10;\DeclareMathOperator*{\argmin}{\mathrm{argmin}}&#10;\begin{document}&#10;\begin{equation*}\label{eq:svm_opt2}&#10;\begin{array}{rll}&#10;\argmin\limits_{h\in\Hcal,\xi\in\R^n}&#10;&amp; \frac{1}{n} \sum\limits_{i=1}^n \xi_i + \nu \| h(\cdot)\|^2_\Hcal&#10;&amp;&#10;\medskip \\&#10;\text{subject to:}&#10;&amp; y_i h(x_i) \geq 1-\xi_i &amp; i=1,\ldots, n \\&#10;&amp; \xi_i \geq 0 &amp; i=1,\ldots, n\ .&#10;\end{array}&#10;\end{equation*}&#10;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MAGNIFICATION" val="1334"/>
  <p:tag name="ORIGWIDTH" val="445"/>
  <p:tag name="PICTUREFILESIZE" val="7851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usepackage{amssymb}&#10;\newcommand{\Hcal}{{\cal H}}&#10;\newcommand{\R}{{\mathbb{R}}}&#10;\DeclareMathOperator*{\argmin}{\mathrm{argmin}}&#10;\begin{document}&#10;\begin{equation*}\label{eq:svm_opt2}&#10;\begin{array}{rll}&#10;\argmin\limits_{h\in\Hcal,\xi\in\R^n}&#10;&amp; \frac{1}{n} \sum\limits_{i=1}^n \xi_i + \nu \| h(\cdot)\|^2_\Hcal&#10;&amp;&#10;\medskip \\&#10;\text{subject to:}&#10;&amp; y_i h(x_i) \geq 1-\xi_i &amp; i=1,\ldots, n \\&#10;&amp; \xi_i \geq 0 &amp; i=1,\ldots, n\ .&#10;\end{array}&#10;\end{equation*}&#10;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MAGNIFICATION" val="1334"/>
  <p:tag name="ORIGWIDTH" val="445"/>
  <p:tag name="PICTUREFILESIZE" val="7851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.23394"/>
  <p:tag name="ORIGINALWIDTH" val="720"/>
  <p:tag name="LATEXADDIN" val="\documentclass{article}&#10;\usepackage{amsmath}&#10;\pagestyle{empty}&#10;\begin{document}&#10;\[f^*_{MI}(m)=+1 \Leftrightarrow \exists c\in m: f^*_{I}(c) = +1\]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k(G,\cdot)=k(G',\cdot) \Leftrightarrow G \simeq G'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259"/>
  <p:tag name="PICTUREFILESIZE" val="1797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usepackage{amssymb}&#10;\begin{document}&#10;\[k_\times(G_1, G_2) &#10;= \mathbf{1}^\top \left [ \lim_{n\rightarrow\infty}\sum_{i=0}^{n} \eta_i E_\times^i \right ] \mathbf{1} &#10;\] 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37"/>
  <p:tag name="PICTUREFILESIZE" val="2263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5.5287"/>
  <p:tag name="ORIGINALWIDTH" val="1485.207"/>
  <p:tag name="OUTPUTDPI" val="1200"/>
  <p:tag name="LATEXADDIN" val="\documentclass{article}&#10;\usepackage{amsmath}&#10;\DeclareMathOperator*{\argmax}{\textrm{argmax}}&#10;\pagestyle{empty}&#10;\begin{document}&#10;\[&#10;\theta_t = \argmax_{\theta\in\mathcal{H}} p(Y\mid X,\theta) p(\theta)&#10;\]&#10;&#10;&#10;&#10;\end{document}"/>
  <p:tag name="IGUANATEXSIZE" val="20"/>
  <p:tag name="IGUANATEXCURSOR" val="182"/>
  <p:tag name="TRANSPARENCY" val="True"/>
  <p:tag name="FILENAME" val=""/>
  <p:tag name="INPUTTYPE" val="0"/>
  <p:tag name="LATEXENGINEID" val="1"/>
  <p:tag name="TEMPFOLDER" val="c:\te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174"/>
  <p:tag name="ORIGINALWIDTH" val="880.6229"/>
  <p:tag name="OUTPUTDPI" val="1200"/>
  <p:tag name="LATEXADDIN" val="\documentclass{article}&#10;\usepackage{amsmath}&#10;\pagestyle{empty}&#10;\begin{document}&#10;\[x_t\sim p( x \mid y^*,\theta_t)&#10;\]&#10;\end{document}"/>
  <p:tag name="IGUANATEXSIZE" val="20"/>
  <p:tag name="IGUANATEXCURSOR" val="95"/>
  <p:tag name="TRANSPARENCY" val="True"/>
  <p:tag name="FILENAME" val=""/>
  <p:tag name="INPUTTYPE" val="0"/>
  <p:tag name="LATEXENGINEID" val="1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3.88134"/>
  <p:tag name="ORIGINALWIDTH" val="720"/>
  <p:tag name="LATEXADDIN" val="\documentclass{article}&#10;\usepackage{amsmath}&#10;\pagestyle{empty}&#10;\begin{document}&#10;\[&#10;m = \alpha_\epsilon + \beta_\epsilon \log_2 (2\mathbf{r}); \quad&#10;t\in O\left(\log_2^k (2\mathbf{r}) + h\mathbf{r}^3 \right)&#10;\]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5.5287"/>
  <p:tag name="ORIGINALWIDTH" val="1485.207"/>
  <p:tag name="OUTPUTDPI" val="1200"/>
  <p:tag name="LATEXADDIN" val="\documentclass{article}&#10;\usepackage{amsmath}&#10;\DeclareMathOperator*{\argmax}{\textrm{argmax}}&#10;\pagestyle{empty}&#10;\begin{document}&#10;\[&#10;\theta_t = \argmax_{\theta\in\mathcal{H}} p(Y\mid X,\theta) p(\theta)&#10;\]&#10;&#10;&#10;&#10;\end{document}"/>
  <p:tag name="IGUANATEXSIZE" val="20"/>
  <p:tag name="IGUANATEXCURSOR" val="182"/>
  <p:tag name="TRANSPARENCY" val="True"/>
  <p:tag name="FILENAME" val=""/>
  <p:tag name="INPUTTYPE" val="0"/>
  <p:tag name="LATEXENGINEID" val="1"/>
  <p:tag name="TEMPFOLDER" val="c:\te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4"/>
  <p:tag name="ORIGINALWIDTH" val="261"/>
  <p:tag name="LATEXADDIN" val="\documentclass{article}&#10;\usepackage{amsmath}&#10;\pagestyle{empty}&#10;\begin{document}&#10;\[x\sim Q\]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"/>
  <p:tag name="ORIGINALWIDTH" val="447.6"/>
  <p:tag name="LATEXADDIN" val="\documentclass{article}&#10;\usepackage{amsmath}&#10;\pagestyle{empty}&#10;\begin{document}&#10;\[u\sim\mathcal{U}[0,1]\]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6.6"/>
  <p:tag name="ORIGINALWIDTH" val="297.6"/>
  <p:tag name="LATEXADDIN" val="\documentclass{article}&#10;\usepackage{amsmath}&#10;\pagestyle{empty}&#10;\begin{document}&#10;\[&#10;x_t\leftarrow x&#10;\]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5.2"/>
  <p:tag name="ORIGINALWIDTH" val="694.8"/>
  <p:tag name="LATEXADDIN" val="\documentclass{article}&#10;\usepackage{amsmath}&#10;\pagestyle{empty}&#10;\begin{document}&#10;\[u&lt;\frac{p(y^*\mid x,\theta)}{p(y^*\mid x_t,\theta)}\]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8"/>
  <p:tag name="ORIGINALWIDTH" val="88.8"/>
  <p:tag name="LATEXADDIN" val="\documentclass{article}&#10;\usepackage{amsmath}&#10;\pagestyle{empty}&#10;\begin{document}&#10;\[\Rightarrow\]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174"/>
  <p:tag name="ORIGINALWIDTH" val="880.6229"/>
  <p:tag name="OUTPUTDPI" val="1200"/>
  <p:tag name="LATEXADDIN" val="\documentclass{article}&#10;\usepackage{amsmath}&#10;\pagestyle{empty}&#10;\begin{document}&#10;\[x_t\sim p( x \mid y^*,\theta_t)&#10;\]&#10;\end{document}"/>
  <p:tag name="IGUANATEXSIZE" val="20"/>
  <p:tag name="IGUANATEXCURSOR" val="95"/>
  <p:tag name="TRANSPARENCY" val="True"/>
  <p:tag name="FILENAME" val=""/>
  <p:tag name="INPUTTYPE" val="0"/>
  <p:tag name="LATEXENGINEID" val="1"/>
  <p:tag name="TEMPFOLDER" val="c:\temp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3.5312"/>
  <p:tag name="ORIGINALWIDTH" val="1218.92"/>
  <p:tag name="OUTPUTDPI" val="1200"/>
  <p:tag name="LATEXADDIN" val="\documentclass{article}&#10;\usepackage{amsmath}&#10;\pagestyle{empty}&#10;\begin{document}&#10;\[&#10;t\in O\left(\log_2^k (2\mathbf{r}) + h\mathbf{r}^3 \right)&#10;\]&#10;\end{document}"/>
  <p:tag name="IGUANATEXSIZE" val="20"/>
  <p:tag name="IGUANATEXCURSOR" val="83"/>
  <p:tag name="TRANSPARENCY" val="True"/>
  <p:tag name="FILENAME" val=""/>
  <p:tag name="INPUTTYPE" val="0"/>
  <p:tag name="LATEXENGINEID" val="1"/>
  <p:tag name="TEMPFOLDER" val="c:\temp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4.5216"/>
  <p:tag name="ORIGINALWIDTH" val="635.3387"/>
  <p:tag name="OUTPUTDPI" val="1200"/>
  <p:tag name="LATEXADDIN" val="\documentclass{article}&#10;\usepackage{amsmath}&#10;\pagestyle{empty}&#10;\begin{document}&#10;\[&#10;T\in O\left(2^{hk}\right)&#10;\]&#10;\end{document}"/>
  <p:tag name="IGUANATEXSIZE" val="20"/>
  <p:tag name="IGUANATEXCURSOR" val="83"/>
  <p:tag name="TRANSPARENCY" val="True"/>
  <p:tag name="FILENAME" val=""/>
  <p:tag name="INPUTTYPE" val="0"/>
  <p:tag name="LATEXENGINEID" val="1"/>
  <p:tag name="TEMPFOLDER" val="c:\temp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.7992"/>
  <p:tag name="ORIGINALWIDTH" val="720"/>
  <p:tag name="LATEXADDIN" val="\documentclass{article}&#10;\usepackage{amsmath}&#10;\pagestyle{empty}&#10;\begin{document}&#10;\[&#10;\delta = \frac{1}{2\mathbf{r}}; \quad &#10;\Delta = \left( \mathbf{r} \delta \right)^{2^h} = 2^{-2^h}&#10;\]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284"/>
  <p:tag name="ORIGINALWIDTH" val="720"/>
  <p:tag name="LATEXADDIN" val="\documentclass{article}&#10;\usepackage{amsmath}&#10;\DeclareMathOperator*{\argmax}{\textrm{argmax}}&#10;\pagestyle{empty}&#10;\begin{document}&#10;\[&#10;\theta_t = \argmax_{\theta\in\mathcal{H}} p(y\mid x,\theta) p(\theta)&#10;\]&#10;&#10;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4.7664"/>
  <p:tag name="ORIGINALWIDTH" val="720"/>
  <p:tag name="LATEXADDIN" val="\documentclass{article}&#10;\usepackage{amsmath}&#10;\pagestyle{empty}&#10;\begin{document}&#10;\[&#10;m(\epsilon,\delta) = \alpha_\epsilon + \beta_\epsilon \log_2 \frac{1}{\delta}&#10;\]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3.88134"/>
  <p:tag name="ORIGINALWIDTH" val="720"/>
  <p:tag name="LATEXADDIN" val="\documentclass{article}&#10;\usepackage{amsmath}&#10;\pagestyle{empty}&#10;\begin{document}&#10;\[&#10;m = \alpha_\epsilon + \beta_\epsilon \log_2 (2\mathbf{r}); \quad&#10;t\in O\left(\log_2^k (2\mathbf{r}) + h\mathbf{r}^3 \right)&#10;\]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8"/>
  <p:tag name="ORIGINALWIDTH" val="628.8"/>
  <p:tag name="LATEXADDIN" val="\documentclass{article}&#10;\usepackage{amsmath}&#10;\pagestyle{empty}&#10;\begin{document}&#10;\[&#10;t(m) \in O\left(m^k\right)&#10;\]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8.54008"/>
  <p:tag name="ORIGINALWIDTH" val="720"/>
  <p:tag name="LATEXADDIN" val="\documentclass{article}&#10;\usepackage{amsmath}&#10;\pagestyle{empty}&#10;\begin{document}&#10;\[&#10;M = \alpha_\epsilon + \beta_\epsilon 2^h; \quad&#10;T\in O\left(2^{hk}\right)&#10;\]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k(G,\cdot)=k(G',\cdot) \Leftrightarrow G \simeq G'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259"/>
  <p:tag name="PICTUREFILESIZE" val="1797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k(G,\cdot)=k(G',\cdot) \Leftrightarrow G \simeq G'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256"/>
  <p:tag name="ORIGWIDTH" val="259"/>
  <p:tag name="PICTUREFILESIZE" val="1797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usepackage{amssymb}&#10;\begin{document}&#10;\[k_\times(G_1, G_2) &#10;= \mathbf{1}^\top \left [ \lim_{n\rightarrow\infty}\sum_{i=0}^{n} \eta_i E_\times^i \right ] \mathbf{1} &#10;\] 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37"/>
  <p:tag name="PICTUREFILESIZE" val="2263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.7992"/>
  <p:tag name="ORIGINALWIDTH" val="720"/>
  <p:tag name="LATEXADDIN" val="\documentclass{article}&#10;\usepackage{amsmath}&#10;\pagestyle{empty}&#10;\begin{document}&#10;\[&#10;\delta = \frac{1}{2\mathbf{r}}; \quad &#10;\Delta = \left( \mathbf{r} \delta \right)^{2^h} = 2^{-2^h}&#10;\]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4.7664"/>
  <p:tag name="ORIGINALWIDTH" val="720"/>
  <p:tag name="LATEXADDIN" val="\documentclass{article}&#10;\usepackage{amsmath}&#10;\pagestyle{empty}&#10;\begin{document}&#10;\[&#10;m(\epsilon,\delta) = \alpha_\epsilon + \beta_\epsilon \log_2 \frac{1}{\delta}&#10;\]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3.88134"/>
  <p:tag name="ORIGINALWIDTH" val="720"/>
  <p:tag name="LATEXADDIN" val="\documentclass{article}&#10;\usepackage{amsmath}&#10;\pagestyle{empty}&#10;\begin{document}&#10;\[&#10;m = \alpha_\epsilon + \beta_\epsilon \log_2 (2\mathbf{r}); \quad&#10;t\in O\left(\log_2^k (2\mathbf{r}) + h\mathbf{r}^3 \right)&#10;\]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284"/>
  <p:tag name="ORIGINALWIDTH" val="720"/>
  <p:tag name="LATEXADDIN" val="\documentclass{article}&#10;\usepackage{amsmath}&#10;\DeclareMathOperator*{\argmax}{\textrm{argmax}}&#10;\pagestyle{empty}&#10;\begin{document}&#10;\[&#10;\theta_t = \argmax_{\theta\in\mathcal{H}} p(y\mid x,\theta) p(\theta)&#10;\]&#10;&#10;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8"/>
  <p:tag name="ORIGINALWIDTH" val="628.8"/>
  <p:tag name="LATEXADDIN" val="\documentclass{article}&#10;\usepackage{amsmath}&#10;\pagestyle{empty}&#10;\begin{document}&#10;\[&#10;t(m) \in O\left(m^k\right)&#10;\]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8.54008"/>
  <p:tag name="ORIGINALWIDTH" val="720"/>
  <p:tag name="LATEXADDIN" val="\documentclass{article}&#10;\usepackage{amsmath}&#10;\pagestyle{empty}&#10;\begin{document}&#10;\[&#10;M = \alpha_\epsilon + \beta_\epsilon 2^h; \quad&#10;T\in O\left(2^{hk}\right)&#10;\]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8.92307"/>
  <p:tag name="ORIGINALWIDTH" val="720"/>
  <p:tag name="LATEXADDIN" val="\documentclass{article}&#10;\usepackage{amsmath}&#10;\pagestyle{empty}&#10;\begin{document}&#10;\[&#10;P\left [\ \mathcal{Q}\left ( f^{(i+1)} \right ) &gt; \epsilon\ \right] \leq&#10;\left[\ \mathbf{r}\ P\left [\ \mathcal{Q}\left ( f^{(i)} \right ) &gt; \epsilon\ \right]\ \right]^2 &#10;\]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1.45307"/>
  <p:tag name="ORIGINALWIDTH" val="720"/>
  <p:tag name="LATEXADDIN" val="\documentclass{article}&#10;\usepackage{amsmath}&#10;\pagestyle{empty}&#10;\begin{document}&#10;\[&#10;P\left [\ \mathcal{Q}\left ( f^{(h)} \right ) &gt; \epsilon\ \right] \leq&#10;\left[\ \mathbf{r}\ P\left [\ \mathcal{Q}\left ( f^{*} \right ) &gt; \epsilon\ \right]\ \right]^{2^h} \leq&#10;\left( \mathbf{r} \delta \right)^{2^h} = \Delta&#10;\]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2.6809"/>
  <p:tag name="ORIGINALWIDTH" val="720"/>
  <p:tag name="LATEXADDIN" val="\documentclass{article}&#10;\usepackage{amsmath}&#10;\pagestyle{empty}&#10;\begin{document}&#10;\[&#10;P\left [\mathcal{Q}\left ( f^{(h)} \right ) &gt; \epsilon \right ] \leq  &#10;\]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2.22221"/>
  <p:tag name="ORIGINALWIDTH" val="720"/>
  <p:tag name="LATEXADDIN" val="\documentclass{article}&#10;\usepackage{amsmath}&#10;\pagestyle{empty}&#10;\begin{document}&#10;\[&#10;P\left [\mathcal{Q}\left ( f^* \right ) &gt; \epsilon \right ] \leq \delta &#10;\]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2.22221"/>
  <p:tag name="ORIGINALWIDTH" val="720"/>
  <p:tag name="LATEXADDIN" val="\documentclass{article}&#10;\usepackage{amsmath}&#10;\pagestyle{empty}&#10;\begin{document}&#10;\[&#10;P\left [\mathcal{Q}\left ( f^* \right ) &gt; \epsilon \right ] \leq \delta &#10;\]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8.92307"/>
  <p:tag name="ORIGINALWIDTH" val="720"/>
  <p:tag name="LATEXADDIN" val="\documentclass{article}&#10;\usepackage{amsmath}&#10;\pagestyle{empty}&#10;\begin{document}&#10;\[&#10;P\left [\ \mathcal{Q}\left ( f^{(i+1)} \right ) &gt; \epsilon\ \right] \leq&#10;\left[\ \mathbf{r}\ P\left [\ \mathcal{Q}\left ( f^{(i)} \right ) &gt; \epsilon\ \right]\ \right]^2 &#10;\]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1.45307"/>
  <p:tag name="ORIGINALWIDTH" val="720"/>
  <p:tag name="LATEXADDIN" val="\documentclass{article}&#10;\usepackage{amsmath}&#10;\pagestyle{empty}&#10;\begin{document}&#10;\[&#10;P\left [\ \mathcal{Q}\left ( f^{(h)} \right ) &gt; \epsilon\ \right] \leq&#10;\left[\ \mathbf{r}\ P\left [\ \mathcal{Q}\left ( f^{*} \right ) &gt; \epsilon\ \right]\ \right]^{2^h} \leq&#10;\left( \mathbf{r} \delta \right)^{2^h} = \Delta&#10;\]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.23394"/>
  <p:tag name="ORIGINALWIDTH" val="720"/>
  <p:tag name="LATEXADDIN" val="\documentclass{article}&#10;\usepackage{amsmath}&#10;\pagestyle{empty}&#10;\begin{document}&#10;\[f^*_{MI}(m)=+1 \Leftrightarrow \exists c\in m: f^*_{I}(c) = +1\]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7.24976"/>
  <p:tag name="ORIGINALWIDTH" val="720"/>
  <p:tag name="LATEXADDIN" val="\documentclass{article}&#10;\usepackage{amsmath}&#10;\pagestyle{empty}&#10;\begin{document}&#10;\[x_t\sim p(X\mid y^*,\theta_t)&#10;\]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}&#10;\usepackage{amssymb}&#10;\begin{document}&#10;\[k_\times(G_1, G_2) &#10;= \mathbf{1}^\top \left [ \lim_{n\rightarrow\infty}\sum_{i=0}^{n} \eta_i E_\times^i \right ] \mathbf{1} &#10;\] 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37"/>
  <p:tag name="PICTUREFILESIZE" val="2263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90.0544"/>
  <p:tag name="ORIGINALWIDTH" val="3755.024"/>
  <p:tag name="OUTPUTDPI" val="1200"/>
  <p:tag name="LATEXADDIN" val="\documentclass{article}\pagestyle{empty}&#10;\usepackage{amsmath,amssymb}&#10;\DeclareMathOperator*{\argmax}{\mathrm{argmax}}&#10;\DeclareMathOperator*{\argmin}{\mathrm{argmin}}&#10;\begin{document}&#10;\[&#10;\begin{array}{rl}&#10;\hat f = \argmin\limits_{f\in\mathcal{H}} &amp; \nu\|f\|^2 + \|\xi_i\|_1\\&#10;\text{subject to}&amp; f(x_i,y_i)\ &gt;\ \Delta(y_i,z) + f(x_i,z) - \xi_i \quad (\forall i, \forall z \in \mathcal{Y} \setminus \{y_i\})&#10;\end{array}&#10;\]&#10;\end{document}&#10;"/>
  <p:tag name="IGUANATEXSIZE" val="20"/>
  <p:tag name="IGUANATEXCURSOR" val="319"/>
  <p:tag name="TRANSPARENCY" val="False"/>
  <p:tag name="FILENAME" val=""/>
  <p:tag name="INPUTTYPE" val="0"/>
  <p:tag name="LATEXENGINEID" val="1"/>
  <p:tag name="TEMPFOLDER" val="c:\temp\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,amssymb}&#10;\DeclareMathOperator*{\argmax}{\mathrm{argmax}}&#10;\begin{document}&#10;\[z\in\argmax_{y\in\mathcal{Y}} f(x,y)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500"/>
  <p:tag name="ORIGWIDTH" val="80"/>
  <p:tag name="PICTUREFILESIZE" val="516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,amssymb}&#10;\DeclareMathOperator*{\argmax}{\mathrm{argmax}}&#10;\begin{document}&#10;\[\not \exists z\in\mathcal{Y} : f(x,y) &lt; f(x,z)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500"/>
  <p:tag name="ORIGWIDTH" val="111"/>
  <p:tag name="PICTUREFILESIZE" val="569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,amssymb}&#10;\DeclareMathOperator*{\argmax}{\mathrm{argmax}}&#10;\begin{document}&#10;\[z : f(x,y) &lt; f(x,z)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500"/>
  <p:tag name="ORIGWIDTH" val="84"/>
  <p:tag name="PICTUREFILESIZE" val="411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,amssymb}&#10;\DeclareMathOperator*{\argmax}{\mathrm{argmax}}&#10;\begin{document}&#10;\[\not \exists z\in\mathcal{Y} : f(x,y) &lt; f(x,z)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500"/>
  <p:tag name="ORIGWIDTH" val="111"/>
  <p:tag name="PICTUREFILESIZE" val="569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,amssymb}&#10;\DeclareMathOperator*{\argmax}{\mathrm{argmax}}&#10;\begin{document}&#10;\[\exists z\in\mathcal{Y} : f(x,y) &lt; f(x,z)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500"/>
  <p:tag name="ORIGWIDTH" val="109"/>
  <p:tag name="PICTUREFILESIZE" val="53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5.2926"/>
  <p:tag name="ORIGINALWIDTH" val="2578.86"/>
  <p:tag name="OUTPUTDPI" val="1200"/>
  <p:tag name="LATEXADDIN" val="\documentclass{article}\pagestyle{empty}&#10;\usepackage{amsmath,amssymb}&#10;\DeclareMathOperator*{\argmax}{\mathrm{argmax}}&#10;\DeclareMathOperator*{\argmin}{\mathrm{argmin}}&#10;\newcommand{\bra}[1]{\left&lt; #1 \right |}&#10;\newcommand{\ket}[1]{\left| #1 \right &gt;}&#10;\newcommand{\ip}[2]{\left&lt; #1; #2\right&gt;}&#10;\begin{document}&#10;\[&#10;\sum_{y\in\mathcal{Y}} f^2(x_i,y) &#10;= {f_\mathbf{\alpha}^i}^\top   \sum_{z\in\mathcal{Y}} \phi(z) \phi^\top(z) f_\mathbf{\alpha}^i&#10;= {f_\mathbf{\alpha}^i}^\top  \mathbf{C} f_\mathbf{\alpha}^i&#10;\]&#10;\end{document}&#10;"/>
  <p:tag name="IGUANATEXSIZE" val="20"/>
  <p:tag name="IGUANATEXCURSOR" val="397"/>
  <p:tag name="TRANSPARENCY" val="False"/>
  <p:tag name="FILENAME" val=""/>
  <p:tag name="INPUTTYPE" val="0"/>
  <p:tag name="LATEXENGINEID" val="1"/>
  <p:tag name="TEMPFOLDER" val="c:\temp\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5.2926"/>
  <p:tag name="ORIGINALWIDTH" val="1932.27"/>
  <p:tag name="OUTPUTDPI" val="1200"/>
  <p:tag name="LATEXADDIN" val="\documentclass{article}\pagestyle{empty}&#10;\usepackage{amsmath,amssymb}&#10;\DeclareMathOperator*{\argmax}{\mathrm{argmax}}&#10;\DeclareMathOperator*{\argmin}{\mathrm{argmin}}&#10;\newcommand{\bra}[1]{\left&lt; #1 \right |}&#10;\newcommand{\ket}[1]{\left| #1 \right &gt;}&#10;\newcommand{\ip}[2]{\left&lt; #1; #2\right&gt;}&#10;\begin{document}&#10;\[&#10;\sum_{y\in\mathcal{Y}} f(x_i,y) &#10;= {f_\mathbf{\alpha}^i}^\top   \sum_{z\in\mathcal{Y}} \phi(z)&#10;= {f_\mathbf{\alpha}^i}^\top   \Phi&#10;\]&#10;\end{document}&#10;"/>
  <p:tag name="IGUANATEXSIZE" val="20"/>
  <p:tag name="IGUANATEXCURSOR" val="395"/>
  <p:tag name="TRANSPARENCY" val="False"/>
  <p:tag name="FILENAME" val=""/>
  <p:tag name="INPUTTYPE" val="0"/>
  <p:tag name="LATEXENGINEID" val="1"/>
  <p:tag name="TEMPFOLDER" val="c:\temp\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5.0398"/>
  <p:tag name="ORIGINALWIDTH" val="1064.399"/>
  <p:tag name="OUTPUTDPI" val="1200"/>
  <p:tag name="LATEXADDIN" val="\documentclass{article}\pagestyle{empty}&#10;\usepackage{amsmath,amssymb}&#10;\DeclareMathOperator*{\argmax}{\mathrm{argmax}}&#10;\DeclareMathOperator*{\argmin}{\mathrm{argmin}}&#10;\newcommand{\bra}[1]{\left&lt; #1 \right |}&#10;\newcommand{\ket}[1]{\left| #1 \right &gt;}&#10;\newcommand{\ip}[2]{\left&lt; #1; #2\right&gt;}&#10;\begin{document}&#10;\[&#10;\sum_{y\in\mathcal{Y}} \exp(\ip{\phi(x,y)}{\theta})&#10;\]&#10;\end{document}&#10;"/>
  <p:tag name="IGUANATEXSIZE" val="20"/>
  <p:tag name="IGUANATEXCURSOR" val="361"/>
  <p:tag name="TRANSPARENCY" val="False"/>
  <p:tag name="FILENAME" val=""/>
  <p:tag name="INPUTTYPE" val="0"/>
  <p:tag name="LATEXENGINEID" val="1"/>
  <p:tag name="TEMPFOLDER" val="c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284"/>
  <p:tag name="ORIGINALWIDTH" val="720"/>
  <p:tag name="LATEXADDIN" val="\documentclass{article}&#10;\usepackage{amsmath}&#10;\DeclareMathOperator*{\argmax}{\textrm{argmax}}&#10;\pagestyle{empty}&#10;\begin{document}&#10;\[&#10;\theta_t = \argmax_{\theta\in\mathcal{H}} p(y\mid x,\theta) p(\theta)&#10;\]&#10;&#10;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5.5287"/>
  <p:tag name="ORIGINALWIDTH" val="1485.207"/>
  <p:tag name="OUTPUTDPI" val="1200"/>
  <p:tag name="LATEXADDIN" val="\documentclass{article}&#10;\usepackage{amsmath}&#10;\DeclareMathOperator*{\argmax}{\textrm{argmax}}&#10;\pagestyle{empty}&#10;\begin{document}&#10;\[&#10;\theta_t = \argmax_{\theta\in\mathcal{H}} p(Y\mid X,\theta) p(\theta)&#10;\]&#10;&#10;&#10;&#10;\end{document}"/>
  <p:tag name="IGUANATEXSIZE" val="20"/>
  <p:tag name="IGUANATEXCURSOR" val="182"/>
  <p:tag name="TRANSPARENCY" val="True"/>
  <p:tag name="FILENAME" val=""/>
  <p:tag name="INPUTTYPE" val="0"/>
  <p:tag name="LATEXENGINEID" val="1"/>
  <p:tag name="TEMPFOLDER" val="c:\temp\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174"/>
  <p:tag name="ORIGINALWIDTH" val="880.6229"/>
  <p:tag name="OUTPUTDPI" val="1200"/>
  <p:tag name="LATEXADDIN" val="\documentclass{article}&#10;\usepackage{amsmath}&#10;\pagestyle{empty}&#10;\begin{document}&#10;\[x_t\sim p( x \mid y^*,\theta_t)&#10;\]&#10;\end{document}"/>
  <p:tag name="IGUANATEXSIZE" val="20"/>
  <p:tag name="IGUANATEXCURSOR" val="95"/>
  <p:tag name="TRANSPARENCY" val="True"/>
  <p:tag name="FILENAME" val=""/>
  <p:tag name="INPUTTYPE" val="0"/>
  <p:tag name="LATEXENGINEID" val="1"/>
  <p:tag name="TEMPFOLDER" val="c:\temp\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0.72945"/>
  <p:tag name="ORIGINALWIDTH" val="720"/>
  <p:tag name="LATEXADDIN" val="\documentclass{article}&#10;\usepackage{amsmath}&#10;\pagestyle{empty}&#10;\begin{document}&#10;\[&#10;D=\{(x_i,y_i)\}_{i=1}^m \sim P^m&#10;\]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4.2"/>
  <p:tag name="ORIGINALWIDTH" val="483.6"/>
  <p:tag name="LATEXADDIN" val="\documentclass{article}&#10;\usepackage{amsmath}&#10;\pagestyle{empty}&#10;\begin{document}&#10;\[&#10;\mathcal{L}: D \mapsto f^*&#10;\]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.8841"/>
  <p:tag name="ORIGINALWIDTH" val="720"/>
  <p:tag name="LATEXADDIN" val="\documentclass{article}&#10;\usepackage{amsmath,amssymb,xfrac}&#10;\DeclareMathOperator*{\argmin}{argmin}&#10;\DeclareMathOperator*{\E}{\mathbb{E}}&#10;\pagestyle{empty}&#10;\begin{document}&#10;\[&#10;%L:\ \left\{\left((x_i,f^*(x_i)\right)_i\right\}&#10;%&#10;%\ \mapsto\ &#10;%&#10;f^* = \argmin_{w\in\mathbb{R}^d} \sum_{i=1}^m \ell \left({F_w}(x_i), y_i\right) \ + \ \Omega \left[w \right]&#10;\]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2.22221"/>
  <p:tag name="ORIGINALWIDTH" val="720"/>
  <p:tag name="LATEXADDIN" val="\documentclass{article}&#10;\usepackage{amsmath}&#10;\pagestyle{empty}&#10;\begin{document}&#10;\[&#10;P\left [\mathcal{Q}\left ( f^* \right ) &gt; \epsilon \right ] \leq \delta &#10;\]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3.9914"/>
  <p:tag name="ORIGINALWIDTH" val="720"/>
  <p:tag name="LATEXADDIN" val="\documentclass{article}&#10;\usepackage{amsmath}&#10;\pagestyle{empty}&#10;\begin{document}&#10;\[&#10;P\left [\mathcal{Q}\left ( f^{(1)} \right ) &gt; \epsilon \right ] \leq  &#10;\]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2.22221"/>
  <p:tag name="ORIGINALWIDTH" val="720"/>
  <p:tag name="LATEXADDIN" val="\documentclass{article}&#10;\usepackage{amsmath}&#10;\pagestyle{empty}&#10;\begin{document}&#10;\[&#10;P\left [\mathcal{Q}\left ( f^* \right ) &gt; \epsilon \right ] \leq \delta &#10;\]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3.9914"/>
  <p:tag name="ORIGINALWIDTH" val="720"/>
  <p:tag name="LATEXADDIN" val="\documentclass{article}&#10;\usepackage{amsmath}&#10;\pagestyle{empty}&#10;\begin{document}&#10;\[&#10;P\left [\mathcal{Q}\left ( f^{(2)} \right ) &gt; \epsilon \right ] \leq  &#10;\]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2.22221"/>
  <p:tag name="ORIGINALWIDTH" val="720"/>
  <p:tag name="LATEXADDIN" val="\documentclass{article}&#10;\usepackage{amsmath}&#10;\pagestyle{empty}&#10;\begin{document}&#10;\[&#10;P\left [\mathcal{Q}\left ( f^* \right ) &gt; \epsilon \right ] \leq \delta &#10;\]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4"/>
  <p:tag name="ORIGINALWIDTH" val="261"/>
  <p:tag name="LATEXADDIN" val="\documentclass{article}&#10;\usepackage{amsmath}&#10;\pagestyle{empty}&#10;\begin{document}&#10;\[x\sim Q\]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8.92307"/>
  <p:tag name="ORIGINALWIDTH" val="720"/>
  <p:tag name="LATEXADDIN" val="\documentclass{article}&#10;\usepackage{amsmath}&#10;\pagestyle{empty}&#10;\begin{document}&#10;\[&#10;P\left [\ \mathcal{Q}\left ( f^{(i+1)} \right ) &gt; \epsilon\ \right] \leq&#10;\left[\ \mathbf{r}\ P\left [\ \mathcal{Q}\left ( f^{(i)} \right ) &gt; \epsilon\ \right]\ \right]^2 &#10;\]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,amssymb}&#10;\DeclareMathOperator*{\argmax}{\mathrm{argmax}}&#10;\DeclareMathOperator*{\argmin}{\mathrm{argmin}}&#10;\begin{document}&#10;\[&#10;h^* = \argmin\limits_{f:\mathcal{X \times Y}\rightarrow\mathbb{R}} &#10;\nu \Omega[f] + &#10;\sum_{y\in Y_i} \sum_{z\in\mathcal{Y}\setminus Y_i} \sigma\left[f(x_i, z) - f(x_i, y_i)\right]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500"/>
  <p:tag name="ORIGWIDTH" val="241"/>
  <p:tag name="PICTUREFILESIZE" val="144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,amssymb}&#10;\DeclareMathOperator*{\argmax}{\mathrm{argmax}}&#10;\DeclareMathOperator*{\argmin}{\mathrm{argmin}}&#10;\newcommand{\numset}[1]{[\![#1]\!]}&#10;\begin{document}&#10;\[&#10;h^* \in \mathrm{span} \{ k_{\mathcal{X}}(x_i,\cdot) \mid i\in\numset{n} \}&#10;\otimes \mathcal{H_Y}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138"/>
  <p:tag name="ORIGWIDTH" val="153"/>
  <p:tag name="PICTUREFILESIZE" val="725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,amssymb}&#10;\DeclareMathOperator*{\argmax}{\mathrm{argmax}}&#10;\DeclareMathOperator*{\argmin}{\mathrm{argmin}}&#10;\newcommand{\numset}[1]{[\![#1]\!]}&#10;\begin{document}&#10;\[&#10;h^* \in \mathrm{span} \{ k[(x_i,y),(\cdot,\cdot)] \mid i\in\numset{n}, y\in\mathcal{Y} \}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500"/>
  <p:tag name="ORIGWIDTH" val="179"/>
  <p:tag name="PICTUREFILESIZE" val="793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,amssymb}&#10;\DeclareMathOperator*{\argmax}{\mathrm{argmax}}&#10;\DeclareMathOperator*{\argmin}{\mathrm{argmin}}&#10;\begin{document}&#10;\[&#10;h \in \mathcal{H=H_X \otimes H_Y}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500"/>
  <p:tag name="ORIGWIDTH" val="82"/>
  <p:tag name="PICTUREFILESIZE" val="35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"/>
  <p:tag name="ORIGINALWIDTH" val="447.6"/>
  <p:tag name="LATEXADDIN" val="\documentclass{article}&#10;\usepackage{amsmath}&#10;\pagestyle{empty}&#10;\begin{document}&#10;\[u\sim\mathcal{U}[0,1]\]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6.6"/>
  <p:tag name="ORIGINALWIDTH" val="297.6"/>
  <p:tag name="LATEXADDIN" val="\documentclass{article}&#10;\usepackage{amsmath}&#10;\pagestyle{empty}&#10;\begin{document}&#10;\[&#10;x_t\leftarrow x&#10;\]&#10;\end{document}"/>
  <p:tag name="IGUANATEXSIZE" val="20"/>
</p:tagLst>
</file>

<file path=ppt/theme/theme1.xml><?xml version="1.0" encoding="utf-8"?>
<a:theme xmlns:a="http://schemas.openxmlformats.org/drawingml/2006/main" name="1_Office Theme">
  <a:themeElements>
    <a:clrScheme name="orange and teal">
      <a:dk1>
        <a:srgbClr val="23373B"/>
      </a:dk1>
      <a:lt1>
        <a:sysClr val="window" lastClr="FFFFFF"/>
      </a:lt1>
      <a:dk2>
        <a:srgbClr val="EB811B"/>
      </a:dk2>
      <a:lt2>
        <a:srgbClr val="EEECE1"/>
      </a:lt2>
      <a:accent1>
        <a:srgbClr val="14B03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EB811B"/>
      </a:accent6>
      <a:hlink>
        <a:srgbClr val="0000FF"/>
      </a:hlink>
      <a:folHlink>
        <a:srgbClr val="800080"/>
      </a:folHlink>
    </a:clrScheme>
    <a:fontScheme name="Fira">
      <a:majorFont>
        <a:latin typeface="Fira Sans"/>
        <a:ea typeface=""/>
        <a:cs typeface=""/>
      </a:majorFont>
      <a:minorFont>
        <a:latin typeface="Fir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range and teal">
      <a:dk1>
        <a:srgbClr val="23373B"/>
      </a:dk1>
      <a:lt1>
        <a:sysClr val="window" lastClr="FFFFFF"/>
      </a:lt1>
      <a:dk2>
        <a:srgbClr val="EB811B"/>
      </a:dk2>
      <a:lt2>
        <a:srgbClr val="EEECE1"/>
      </a:lt2>
      <a:accent1>
        <a:srgbClr val="14B03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ira">
      <a:majorFont>
        <a:latin typeface="Fira Sans"/>
        <a:ea typeface=""/>
        <a:cs typeface=""/>
      </a:majorFont>
      <a:minorFont>
        <a:latin typeface="Fir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range and teal">
      <a:dk1>
        <a:srgbClr val="23373B"/>
      </a:dk1>
      <a:lt1>
        <a:sysClr val="window" lastClr="FFFFFF"/>
      </a:lt1>
      <a:dk2>
        <a:srgbClr val="EB811B"/>
      </a:dk2>
      <a:lt2>
        <a:srgbClr val="EEECE1"/>
      </a:lt2>
      <a:accent1>
        <a:srgbClr val="14B03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EB811B"/>
      </a:accent6>
      <a:hlink>
        <a:srgbClr val="0000FF"/>
      </a:hlink>
      <a:folHlink>
        <a:srgbClr val="800080"/>
      </a:folHlink>
    </a:clrScheme>
    <a:fontScheme name="Fira">
      <a:majorFont>
        <a:latin typeface="Fira Sans"/>
        <a:ea typeface=""/>
        <a:cs typeface=""/>
      </a:majorFont>
      <a:minorFont>
        <a:latin typeface="Fir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10302</Words>
  <Application>Microsoft Office PowerPoint</Application>
  <PresentationFormat>On-screen Show (16:9)</PresentationFormat>
  <Paragraphs>2532</Paragraphs>
  <Slides>280</Slides>
  <Notes>10</Notes>
  <HiddenSlides>33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280</vt:i4>
      </vt:variant>
    </vt:vector>
  </HeadingPairs>
  <TitlesOfParts>
    <vt:vector size="299" baseType="lpstr">
      <vt:lpstr>Arial</vt:lpstr>
      <vt:lpstr>Calibri</vt:lpstr>
      <vt:lpstr>Cambria Math</vt:lpstr>
      <vt:lpstr>Comic Sans MS</vt:lpstr>
      <vt:lpstr>Courier New</vt:lpstr>
      <vt:lpstr>Fira Mono Medium</vt:lpstr>
      <vt:lpstr>Fira Sans</vt:lpstr>
      <vt:lpstr>Fira Sans ExtraLight</vt:lpstr>
      <vt:lpstr>Fira Sans Heavy</vt:lpstr>
      <vt:lpstr>Fira Sans Medium</vt:lpstr>
      <vt:lpstr>Fira Sans SemiBold</vt:lpstr>
      <vt:lpstr>Frutiger 55 Roman</vt:lpstr>
      <vt:lpstr>Frutiger LT Com 55 Roman</vt:lpstr>
      <vt:lpstr>Symbol</vt:lpstr>
      <vt:lpstr>Wingdings</vt:lpstr>
      <vt:lpstr>1_Office Theme</vt:lpstr>
      <vt:lpstr>2_Office Theme</vt:lpstr>
      <vt:lpstr>3_Office Theme</vt:lpstr>
      <vt:lpstr>Bitmap Image</vt:lpstr>
      <vt:lpstr>Dealing with Data: Machine Learning and Data Mining</vt:lpstr>
      <vt:lpstr>about.us</vt:lpstr>
      <vt:lpstr>about.me</vt:lpstr>
      <vt:lpstr>Recommended Books for Further Reading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Datalogy, Data Science,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Data—Example: Cars</vt:lpstr>
      <vt:lpstr>Machine Learning in the Media (i)</vt:lpstr>
      <vt:lpstr>Machine Learning in the Media (ii)</vt:lpstr>
      <vt:lpstr>Active Search for Modern Slavery Sites (eg Brick Kilns @ Rights Lab)</vt:lpstr>
      <vt:lpstr>EVE</vt:lpstr>
      <vt:lpstr>PowerPoint Presentation</vt:lpstr>
      <vt:lpstr>Load Balancing</vt:lpstr>
      <vt:lpstr>Group detection</vt:lpstr>
      <vt:lpstr>Automagic: Dynamical Difficulty Adjustment in Computer Games</vt:lpstr>
      <vt:lpstr>Traditional Difficulty Adjustment</vt:lpstr>
      <vt:lpstr>Online Learning in Set Systems</vt:lpstr>
      <vt:lpstr>Difficulty Modelling</vt:lpstr>
      <vt:lpstr>Static Difficulty Adjustment</vt:lpstr>
      <vt:lpstr>Observations lead to deductions</vt:lpstr>
      <vt:lpstr>Belief update in partially ordered sets</vt:lpstr>
      <vt:lpstr>Pick vertex maximising the min(up, down)-belief</vt:lpstr>
      <vt:lpstr>Dynamic Difficulty Adjustment</vt:lpstr>
      <vt:lpstr>PowerPoint Presentation</vt:lpstr>
      <vt:lpstr>Drug discovery from a supervised learning point of view</vt:lpstr>
      <vt:lpstr>Drug discovery with supervised learning</vt:lpstr>
      <vt:lpstr>Cyclic Discovery Processes</vt:lpstr>
      <vt:lpstr>Cyclic Discovery Processes</vt:lpstr>
      <vt:lpstr>Cyclic Discovery Processes – algorithmic challenges </vt:lpstr>
      <vt:lpstr>de novo Drug Design</vt:lpstr>
      <vt:lpstr>de novo Drug Design</vt:lpstr>
      <vt:lpstr>de novo Drug Design</vt:lpstr>
      <vt:lpstr>de novo Drug Design</vt:lpstr>
      <vt:lpstr>de novo Drug Design</vt:lpstr>
      <vt:lpstr>de novo Drug Design</vt:lpstr>
      <vt:lpstr>Visual Data Exploration</vt:lpstr>
      <vt:lpstr>PowerPoint Presentation</vt:lpstr>
      <vt:lpstr>PowerPoint Presentation</vt:lpstr>
      <vt:lpstr>ML/DM algorithms as Tools [ecmlpkdd’13, ecmlpkdd’14]</vt:lpstr>
      <vt:lpstr>PowerPoint Presentation</vt:lpstr>
      <vt:lpstr>Assume we collected a data set … to predict the weather on our birthday, a week in advance… </vt:lpstr>
      <vt:lpstr>Assume we collected a data set … to predict the weather on our birthday, a week in advance… </vt:lpstr>
      <vt:lpstr>Decision Trees form a Hypothesis Class </vt:lpstr>
      <vt:lpstr>Decision Trees form a Hypothesis Class </vt:lpstr>
      <vt:lpstr>Decision Trees form a Hypothesis Class </vt:lpstr>
      <vt:lpstr>Decision Trees form a Hypothesis Class </vt:lpstr>
      <vt:lpstr>PowerPoint Presentation</vt:lpstr>
      <vt:lpstr>Perceptron</vt:lpstr>
      <vt:lpstr>Perceptron (x^((t))∈R^d, y_t∈{-1,+1} for t=1, 2, …)</vt:lpstr>
      <vt:lpstr>Perceptron (x^((t))∈R^d, y_t∈{-1,+1} for t=1, 2, …)</vt:lpstr>
      <vt:lpstr>Convergence Proof</vt:lpstr>
      <vt:lpstr>Convergence Proof</vt:lpstr>
      <vt:lpstr>Convergence Proof</vt:lpstr>
      <vt:lpstr>Update Illustration</vt:lpstr>
      <vt:lpstr>Update Illustration</vt:lpstr>
      <vt:lpstr>Proof Illustration</vt:lpstr>
      <vt:lpstr>Proof Illustration</vt:lpstr>
      <vt:lpstr>Proof Illustration</vt:lpstr>
      <vt:lpstr>Proof Illustration</vt:lpstr>
      <vt:lpstr>Proof Illustration</vt:lpstr>
      <vt:lpstr>Proof Illustration</vt:lpstr>
      <vt:lpstr>Proof Illustration</vt:lpstr>
      <vt:lpstr>Proof Illustration</vt:lpstr>
      <vt:lpstr>Feedforward Networks: Multi-Layer Perceptron &amp; Deep Neural Nets</vt:lpstr>
      <vt:lpstr>Feedforward Networks: Multi-Layer Perceptron &amp; Deep Neural Nets</vt:lpstr>
      <vt:lpstr>Feedforward Networks: Multi-Layer Perceptron &amp; Deep Neural Nets</vt:lpstr>
      <vt:lpstr>Feedforward Networks: Multi-Layer Perceptron &amp; Deep Neural Nets</vt:lpstr>
      <vt:lpstr>Feedforward Networks: Multi-Layer Perceptron &amp; Deep Neural Nets</vt:lpstr>
      <vt:lpstr>Feedforward Networks: Multi-Layer Perceptron &amp; Deep Neural Nets</vt:lpstr>
      <vt:lpstr>Feedforward Networks: Multi-Layer Perceptron &amp; Deep Neural Nets</vt:lpstr>
      <vt:lpstr>Feedforward Networks: Multi-Layer Perceptron &amp; Deep Neural Nets</vt:lpstr>
      <vt:lpstr>Finding Minima: Waterflow</vt:lpstr>
      <vt:lpstr>Gradient Descent (DG) vs Stochastic Gradient Descent (SGD)</vt:lpstr>
      <vt:lpstr>Gradient Descent (DG) vs Stochastic Gradient Descent (SGD)</vt:lpstr>
      <vt:lpstr>Backpropagation with Stochastic Gradient Descent (SGD)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Magic that isn’t that Magical…</vt:lpstr>
      <vt:lpstr>Classification by Linear Functions </vt:lpstr>
      <vt:lpstr>Motivation: Support Vector Machines </vt:lpstr>
      <vt:lpstr>Motivation: Support Vector Machines </vt:lpstr>
      <vt:lpstr>Motivation: Support Vector Machines </vt:lpstr>
      <vt:lpstr>Maximum Margin Hyperplane              </vt:lpstr>
      <vt:lpstr>Maximum Margin Hyperplane              </vt:lpstr>
      <vt:lpstr>Version Space Geometry of SVMs</vt:lpstr>
      <vt:lpstr>Version Space Geometry of SVMs</vt:lpstr>
      <vt:lpstr>Supervised Classification</vt:lpstr>
      <vt:lpstr>Kernel Methods, e.g., Support Vector Machines</vt:lpstr>
      <vt:lpstr>kernel methods – a way out?</vt:lpstr>
      <vt:lpstr>PowerPoint Presentation</vt:lpstr>
      <vt:lpstr>Kernels for Basic Terms</vt:lpstr>
      <vt:lpstr>Structure Elucidation </vt:lpstr>
      <vt:lpstr>Multi-Instance Kernels and a glimpse of Learning Theory</vt:lpstr>
      <vt:lpstr>Graph Kernels</vt:lpstr>
      <vt:lpstr>Graph Kernels</vt:lpstr>
      <vt:lpstr>All-Walks Kernels</vt:lpstr>
      <vt:lpstr>Cyclic Pattern Kernels</vt:lpstr>
      <vt:lpstr>PowerPoint Presentation</vt:lpstr>
      <vt:lpstr>Acknowledgements</vt:lpstr>
      <vt:lpstr>PowerPoint Presentation</vt:lpstr>
      <vt:lpstr>Classic Example Application for Supervised Learning</vt:lpstr>
      <vt:lpstr>Unsupervised Learning / k-means</vt:lpstr>
      <vt:lpstr>Computer Vision using Machine Learning</vt:lpstr>
      <vt:lpstr>Types of Machine Learning</vt:lpstr>
      <vt:lpstr>Machine Learning Algorithm Zoo</vt:lpstr>
      <vt:lpstr>Machine Learning Algorithm Zoo Guide</vt:lpstr>
      <vt:lpstr>Machine Learning Process (CRISP-DM vs Microsoft Azure)</vt:lpstr>
      <vt:lpstr>PowerPoint Presentation</vt:lpstr>
      <vt:lpstr>Machine Learning Timeline</vt:lpstr>
      <vt:lpstr>Machine Learning, a global trend</vt:lpstr>
      <vt:lpstr>Machine Learning Tools</vt:lpstr>
      <vt:lpstr>Machine Learning and Companies (Sponsoring, 2017)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Illustration</vt:lpstr>
      <vt:lpstr>Real-World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this really a problem in machine learning?</vt:lpstr>
      <vt:lpstr>Is this really a problem in machine learning?</vt:lpstr>
      <vt:lpstr>Is this really a problem in machine learning?</vt:lpstr>
      <vt:lpstr>PowerPoint Presentation</vt:lpstr>
      <vt:lpstr>Classification and Regression Examples</vt:lpstr>
      <vt:lpstr>Under-, “Perfect”-, and Over-fitting Examples</vt:lpstr>
      <vt:lpstr>Risk Structure</vt:lpstr>
      <vt:lpstr>Risk Structure</vt:lpstr>
      <vt:lpstr>Risk Structure</vt:lpstr>
      <vt:lpstr>Risk Structure</vt:lpstr>
      <vt:lpstr>Risk Structure</vt:lpstr>
      <vt:lpstr>Risk Structure</vt:lpstr>
      <vt:lpstr>Risk Structure</vt:lpstr>
      <vt:lpstr>Risk Structure</vt:lpstr>
      <vt:lpstr>Risk Structure</vt:lpstr>
      <vt:lpstr>Risk Structure</vt:lpstr>
      <vt:lpstr>Risk Structure</vt:lpstr>
      <vt:lpstr>Ways out: Regularisation   and/or   more data</vt:lpstr>
      <vt:lpstr>Next Up</vt:lpstr>
      <vt:lpstr>PowerPoint Presentation</vt:lpstr>
      <vt:lpstr>Assume we collected a data set … to predict the weather on our birthday, a week in advance… </vt:lpstr>
      <vt:lpstr>Assume we collected a data set … to predict the weather on our birthday, a week in advance… </vt:lpstr>
      <vt:lpstr>Decision Trees form a Hypothesis Class </vt:lpstr>
      <vt:lpstr>Decision Trees form a Hypothesis Class </vt:lpstr>
      <vt:lpstr>Decision Trees form a Hypothesis Class </vt:lpstr>
      <vt:lpstr>Decision Trees form a Hypothesis Class </vt:lpstr>
      <vt:lpstr>recall: Structural Risk </vt:lpstr>
      <vt:lpstr>History  of Decision Trees</vt:lpstr>
      <vt:lpstr>Simple&amp;Generic Top-Down Decision Trees Induction Algorithm </vt:lpstr>
      <vt:lpstr>Simple&amp;Generic Top-Down Decision Trees Induction Algorithm </vt:lpstr>
      <vt:lpstr>Simple&amp;Generic Top-Down Decision Trees Induction Algorithm </vt:lpstr>
      <vt:lpstr>Simple&amp;Generic Top-Down Decision Trees Induction Algorithm </vt:lpstr>
      <vt:lpstr>Simple&amp;Generic Top-Down Decision Trees Induction Algorithm </vt:lpstr>
      <vt:lpstr>Deep Learning</vt:lpstr>
      <vt:lpstr>Feature Generation for Neural Networks</vt:lpstr>
      <vt:lpstr>PowerPoint Presentation</vt:lpstr>
      <vt:lpstr>Interactive Machine Learning</vt:lpstr>
      <vt:lpstr>Dynamic Difficulty Adjustment [nips’11, cig‘11]</vt:lpstr>
      <vt:lpstr>de novo Drug Design</vt:lpstr>
      <vt:lpstr>Cyclic Discovery Processes – algorithmic challenges </vt:lpstr>
      <vt:lpstr>Kernel Methods, e.g., Support Vector Machines (SVM)</vt:lpstr>
      <vt:lpstr>Kernels for Structured Data</vt:lpstr>
      <vt:lpstr>de novo Drug Design [aaai’17]</vt:lpstr>
      <vt:lpstr>de novo Drug Design [aaai’17]</vt:lpstr>
      <vt:lpstr>Designing Drugs: Simulations [aaai’17] &amp; Idiopathic Pulmonary Fibrosis [mi’18]</vt:lpstr>
      <vt:lpstr>Speeding up machine learning</vt:lpstr>
      <vt:lpstr>Moore’s Law</vt:lpstr>
      <vt:lpstr>ML for Computational Systems Chemistry / Mass Spectroscopy </vt:lpstr>
      <vt:lpstr>ML for the design of Bacteriophages</vt:lpstr>
      <vt:lpstr>ML &amp; Simulation for the Active Design of Solar Cells</vt:lpstr>
      <vt:lpstr>Active Search for Modern Slavery Sites (eg Brick Kilns)</vt:lpstr>
      <vt:lpstr>PowerPoint Presentation</vt:lpstr>
      <vt:lpstr>Radon Points</vt:lpstr>
      <vt:lpstr>Radon Points</vt:lpstr>
      <vt:lpstr>Radon Points</vt:lpstr>
      <vt:lpstr>Radon Points</vt:lpstr>
      <vt:lpstr>Consistency of Radon Points </vt:lpstr>
      <vt:lpstr>Consistency of Radon Points </vt:lpstr>
      <vt:lpstr>Consistency of Radon Points </vt:lpstr>
      <vt:lpstr>Time and Sample Complexity </vt:lpstr>
      <vt:lpstr>Empirical Simulation Study—Linear SVMs</vt:lpstr>
      <vt:lpstr>Thank you</vt:lpstr>
      <vt:lpstr>Acknowledgements</vt:lpstr>
      <vt:lpstr>PowerPoint Presentation</vt:lpstr>
      <vt:lpstr>Machine Learning Lab Structure</vt:lpstr>
      <vt:lpstr>Further International Collaborations and Standing Indicators</vt:lpstr>
      <vt:lpstr>PowerPoint Presentation</vt:lpstr>
      <vt:lpstr>Embrace the randomness</vt:lpstr>
      <vt:lpstr>Funding opportunities</vt:lpstr>
      <vt:lpstr>Kernels for Structured Data</vt:lpstr>
      <vt:lpstr>Kernels for Structured Data</vt:lpstr>
      <vt:lpstr>Kernels for Basic Terms [icml’02, mlj‘04]</vt:lpstr>
      <vt:lpstr>Kernels for Basic Terms [icml’02, mlj‘04]</vt:lpstr>
      <vt:lpstr>Graph Kernels [colt’03,kdd‘04]</vt:lpstr>
      <vt:lpstr>Graph Kernels [colt’03,kdd‘04]</vt:lpstr>
      <vt:lpstr>Graph Kernels [colt’03,kdd‘04]</vt:lpstr>
      <vt:lpstr>Structured Prediction [mlj’09, uai’09]</vt:lpstr>
      <vt:lpstr>Structured Prediction [mlj’09, uai’09]</vt:lpstr>
      <vt:lpstr>Structured Prediction [mlj’09, uai’09]</vt:lpstr>
      <vt:lpstr>Time and Sample Complexity </vt:lpstr>
      <vt:lpstr>Cyclic Discovery Processes</vt:lpstr>
      <vt:lpstr>PowerPoint Presentation</vt:lpstr>
      <vt:lpstr>Consistency of Radon Points </vt:lpstr>
      <vt:lpstr>Parallelisation by Aggregation</vt:lpstr>
      <vt:lpstr>Consistency of Radon Points </vt:lpstr>
      <vt:lpstr>Consistency of Radon Points </vt:lpstr>
      <vt:lpstr>Consistency of Radon Points </vt:lpstr>
      <vt:lpstr>Consistency of Radon Points </vt:lpstr>
      <vt:lpstr>Machine Learning </vt:lpstr>
      <vt:lpstr>Machine Learning </vt:lpstr>
      <vt:lpstr>Structure Elucidation [mlj‘04] </vt:lpstr>
      <vt:lpstr>Multi-Instance Kernels [icml‘02]</vt:lpstr>
      <vt:lpstr>All-Walks Kernels [colt’03]</vt:lpstr>
      <vt:lpstr>Cyclic Pattern Kernels [kdd’04]</vt:lpstr>
      <vt:lpstr>Travelling John Q Public Problem</vt:lpstr>
      <vt:lpstr>SVM-like Structured Prediction</vt:lpstr>
      <vt:lpstr>Finding Violated Constraints</vt:lpstr>
      <vt:lpstr>Optimality vs Non-Optimality</vt:lpstr>
      <vt:lpstr>Structured Output Ranking [mlj’09, uai’09]</vt:lpstr>
      <vt:lpstr>Traditional Difficulty Adjustment</vt:lpstr>
      <vt:lpstr>Online Learning in Set Systems</vt:lpstr>
      <vt:lpstr>Dynamic Difficulty Adjustment [nips‘11]</vt:lpstr>
      <vt:lpstr>Online Learning in Set Systems</vt:lpstr>
      <vt:lpstr>Dynamic Difficulty Adjustment [nips’11, cig‘11]</vt:lpstr>
      <vt:lpstr>de novo Drug Design [aaai’17]</vt:lpstr>
      <vt:lpstr>Moore’s Law</vt:lpstr>
      <vt:lpstr>Learning as Randomised Optimisation</vt:lpstr>
      <vt:lpstr>Parallelisation by Aggregation-at-the-end</vt:lpstr>
      <vt:lpstr>Parallelisation by Aggregation</vt:lpstr>
      <vt:lpstr>Parallelisation by Aggregation</vt:lpstr>
      <vt:lpstr>Radon Points</vt:lpstr>
      <vt:lpstr>Radon Points</vt:lpstr>
      <vt:lpstr>Radon Points</vt:lpstr>
      <vt:lpstr>Radon Points</vt:lpstr>
      <vt:lpstr>Radon Points</vt:lpstr>
      <vt:lpstr>Radon Points</vt:lpstr>
      <vt:lpstr>Radon Points</vt:lpstr>
      <vt:lpstr>Radon Points</vt:lpstr>
      <vt:lpstr>Radon Points and Quasiconvexity</vt:lpstr>
      <vt:lpstr>Consistency of Radon Points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Structured Output Ranking</vt:lpstr>
      <vt:lpstr>PowerPoint Presentation</vt:lpstr>
      <vt:lpstr>PowerPoint Presentation</vt:lpstr>
      <vt:lpstr>Risk Structure</vt:lpstr>
      <vt:lpstr>Risk Structure</vt:lpstr>
      <vt:lpstr>Risk Structure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thomasg</dc:creator>
  <cp:lastModifiedBy>Thomas Gärtner</cp:lastModifiedBy>
  <cp:revision>275</cp:revision>
  <cp:lastPrinted>2020-03-03T14:15:34Z</cp:lastPrinted>
  <dcterms:created xsi:type="dcterms:W3CDTF">2016-09-03T15:10:50Z</dcterms:created>
  <dcterms:modified xsi:type="dcterms:W3CDTF">2023-04-25T19:07:16Z</dcterms:modified>
</cp:coreProperties>
</file>